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709" r:id="rId2"/>
    <p:sldId id="710" r:id="rId3"/>
    <p:sldId id="270" r:id="rId4"/>
    <p:sldId id="271" r:id="rId5"/>
    <p:sldId id="1084" r:id="rId6"/>
    <p:sldId id="1234" r:id="rId7"/>
    <p:sldId id="1228" r:id="rId8"/>
    <p:sldId id="1230" r:id="rId9"/>
    <p:sldId id="1231" r:id="rId10"/>
    <p:sldId id="1232" r:id="rId11"/>
    <p:sldId id="328" r:id="rId12"/>
    <p:sldId id="595" r:id="rId13"/>
    <p:sldId id="1085" r:id="rId14"/>
    <p:sldId id="603" r:id="rId15"/>
    <p:sldId id="993" r:id="rId16"/>
    <p:sldId id="1019" r:id="rId17"/>
    <p:sldId id="1349" r:id="rId18"/>
    <p:sldId id="1340" r:id="rId19"/>
    <p:sldId id="1022" r:id="rId20"/>
    <p:sldId id="1006" r:id="rId21"/>
    <p:sldId id="1017" r:id="rId22"/>
    <p:sldId id="2147483509" r:id="rId23"/>
    <p:sldId id="1260" r:id="rId24"/>
    <p:sldId id="1290" r:id="rId25"/>
    <p:sldId id="2147483510" r:id="rId26"/>
    <p:sldId id="1338" r:id="rId27"/>
    <p:sldId id="604" r:id="rId28"/>
    <p:sldId id="331" r:id="rId29"/>
    <p:sldId id="1227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105" d="100"/>
          <a:sy n="105" d="100"/>
        </p:scale>
        <p:origin x="750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7F34C9-BABB-4745-99A2-F9015C7E01DA}" type="datetimeFigureOut">
              <a:rPr lang="en-ID" smtClean="0"/>
              <a:t>05/09/2026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EA7905-0FE9-4B29-B834-26FBEE34C7A9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13528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fafe632ec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g3fafe632ec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3fb2e25d89d_0_13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3" name="Google Shape;253;g3fb2e25d89d_0_13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3fb2e25d89d_0_13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Google Shape;263;g3fb2e25d89d_0_13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g3fafe632ecb_0_14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5" name="Google Shape;385;g3fafe632ecb_0_14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3f891d675ed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3f891d675ed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3f891d675ed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2" name="Google Shape;302;g3f891d675ed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3f891d675ed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Google Shape;312;g3f891d675ed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g3f891d675ed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6" name="Google Shape;506;g3f891d675ed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3dc447d5d9f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179" name="Google Shape;179;g3dc447d5d9f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208693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6" name="Google Shape;1006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7" name="Google Shape;1007;p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038616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g3fafe632ecb_0_14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5" name="Google Shape;385;g3fafe632ecb_0_14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368680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3ee962d1130_0_1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" name="Google Shape;304;g3ee962d1130_0_1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g3d4c58ddaf8_0_4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4" name="Google Shape;594;g3d4c58ddaf8_0_4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205567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g3fafe632ecb_0_14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5" name="Google Shape;385;g3fafe632ecb_0_14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930984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Google Shape;1030;g3f9ca859c29_0_1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31" name="Google Shape;1031;g3f9ca859c29_0_1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54FAAE-432A-239A-86C4-19106E2B3B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33D96B-46AB-C1DD-0633-D37B926502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23C261-79F3-4B26-9217-FDA3E9D196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DC957-8C83-4600-9C4F-7E5EDC10F6E6}" type="datetimeFigureOut">
              <a:rPr lang="en-ID" smtClean="0"/>
              <a:t>05/09/2026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9338AC-E84E-FC7C-011C-6B6F675EA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C01101-CF7C-61C1-EA31-3A29BB36A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D9978-B192-43EC-9845-3DBD848C45FC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588094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CAF58E-2697-85F6-8FB3-C280570A1A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FF3166-8253-7399-4F04-91876A705B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D94664-A868-666D-38C7-9B601F9FD1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DC957-8C83-4600-9C4F-7E5EDC10F6E6}" type="datetimeFigureOut">
              <a:rPr lang="en-ID" smtClean="0"/>
              <a:t>05/09/2026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AB0323-2714-C89F-F141-9094D66FF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FE01E3-8AEC-F5AF-86FB-822476614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D9978-B192-43EC-9845-3DBD848C45FC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3314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0CEDFE-18C4-A321-24BC-84D7C50C5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ABF952-AA9E-04E4-88AD-8671080E73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C86731-00A1-D067-D0CB-AA583095D9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DC957-8C83-4600-9C4F-7E5EDC10F6E6}" type="datetimeFigureOut">
              <a:rPr lang="en-ID" smtClean="0"/>
              <a:t>05/09/2026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E50B79-72D8-EF2A-D477-BC5A0DAD49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A47D7D-AEF2-A714-3836-B2921EA29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D9978-B192-43EC-9845-3DBD848C45FC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6036456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D2E13-065A-01AE-95A1-603ADEED8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12474B-0FEF-F34B-F12E-46FBF62F08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9F8C94-F8E4-C31D-31BC-CB13966B91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BA2F8F-B8F2-4478-B4B7-9FBE36552C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DC957-8C83-4600-9C4F-7E5EDC10F6E6}" type="datetimeFigureOut">
              <a:rPr lang="en-ID" smtClean="0"/>
              <a:t>05/09/2026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F1222E-0CC8-B8B3-CFBB-CBC87123D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0B0693-5944-C6B1-2CCC-FE10AB256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D9978-B192-43EC-9845-3DBD848C45FC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867910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6C871A-A3CC-5F11-294B-4BA42C0C4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D01D8D-2A61-3223-F9F4-81BD4BE84D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1A0D0D-7815-63B4-EF5C-5A602D12C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D9C097-32D8-C552-5B3D-40D9D8BA40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DD0C9C2-F22D-C7A9-D57E-F73B689A50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90CBC77-46DA-D366-4DFB-B78DC5CD16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DC957-8C83-4600-9C4F-7E5EDC10F6E6}" type="datetimeFigureOut">
              <a:rPr lang="en-ID" smtClean="0"/>
              <a:t>05/09/2026</a:t>
            </a:fld>
            <a:endParaRPr lang="en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54CF887-3C17-67EC-C742-F7F22E79B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36D5EBC-6741-C4C4-E581-73C4E9121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D9978-B192-43EC-9845-3DBD848C45FC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3804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C5D63-1662-ABC7-BAC3-F94E6DD46E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9C3400-966C-7D37-D4E9-B3C476B5D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DC957-8C83-4600-9C4F-7E5EDC10F6E6}" type="datetimeFigureOut">
              <a:rPr lang="en-ID" smtClean="0"/>
              <a:t>05/09/2026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73722F-80AD-C27F-427B-E685E75E5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4BE3B68-A910-6ABF-DDAF-17C8F60EE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D9978-B192-43EC-9845-3DBD848C45FC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01190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E43D328-43F0-5CEF-86DC-51C30035B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DC957-8C83-4600-9C4F-7E5EDC10F6E6}" type="datetimeFigureOut">
              <a:rPr lang="en-ID" smtClean="0"/>
              <a:t>05/09/2026</a:t>
            </a:fld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23715EB-D300-C133-9DE1-B6BF7AB92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5AA3A3-F754-46C9-334F-F0FB357E08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D9978-B192-43EC-9845-3DBD848C45FC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527390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675307-4F4C-599B-B9D6-08091721AD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61F794-51F4-1A63-0D4A-0DDC6951EF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5EDDE4-0085-E1CB-63B0-E143F42583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9DD984-BF3B-E8A8-1637-859EE71C10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DC957-8C83-4600-9C4F-7E5EDC10F6E6}" type="datetimeFigureOut">
              <a:rPr lang="en-ID" smtClean="0"/>
              <a:t>05/09/2026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6DAF73-3DCD-05A5-97FC-F7C0696A33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927535-EDD0-05DC-9003-75EA9FDA8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D9978-B192-43EC-9845-3DBD848C45FC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1499344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BAEADB-6F7C-A05D-7CE2-176397EFB5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FC1B772-0411-7235-2A18-B85E8FDDA6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2C966C-57FB-1DFA-EE1F-407231F802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A0F814-BB37-6454-B8F3-97B295C0C8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DC957-8C83-4600-9C4F-7E5EDC10F6E6}" type="datetimeFigureOut">
              <a:rPr lang="en-ID" smtClean="0"/>
              <a:t>05/09/2026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73C258-893E-0748-E889-228053F355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B1D309-50BC-9581-3A4B-2C0ACC143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D9978-B192-43EC-9845-3DBD848C45FC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38310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30CD85-D8D8-A54B-E988-0B0EFA4F3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D7F296-3FBD-A383-0E2C-3609A233B6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1D04CD-AC70-F490-B5A3-77D12B3BDB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DC957-8C83-4600-9C4F-7E5EDC10F6E6}" type="datetimeFigureOut">
              <a:rPr lang="en-ID" smtClean="0"/>
              <a:t>05/09/2026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87DEF5-FAFA-A155-795B-E7DE0E8086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015FCB-0EE5-CF39-A6F6-B243BC021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D9978-B192-43EC-9845-3DBD848C45FC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6284297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6315E9D-5599-5516-BDCE-A277F9AE44F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56B7D1-250C-7E19-0C3D-CF238CC553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76C130-1F93-858C-14B8-F95BB334C6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DC957-8C83-4600-9C4F-7E5EDC10F6E6}" type="datetimeFigureOut">
              <a:rPr lang="en-ID" smtClean="0"/>
              <a:t>05/09/2026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CEFAA5-032A-BC2E-5A1C-ACB0220E6B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BBA6B0-CB52-61F5-08B7-EBB7EADC1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D9978-B192-43EC-9845-3DBD848C45FC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241370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 type="obj">
  <p:cSld name="1_Blank">
    <p:bg>
      <p:bgPr>
        <a:solidFill>
          <a:schemeClr val="lt1"/>
        </a:solid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4145280" y="6377940"/>
            <a:ext cx="3901600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dt" idx="10"/>
          </p:nvPr>
        </p:nvSpPr>
        <p:spPr>
          <a:xfrm>
            <a:off x="609600" y="6377940"/>
            <a:ext cx="2804000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sldNum" idx="12"/>
          </p:nvPr>
        </p:nvSpPr>
        <p:spPr>
          <a:xfrm>
            <a:off x="8778240" y="6377940"/>
            <a:ext cx="2804000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2910789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1">
  <p:cSld name="Title and Content 1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l="-30699" t="-15021" r="-30680"/>
            </a:stretch>
          </a:blipFill>
          <a:ln>
            <a:noFill/>
          </a:ln>
        </p:spPr>
      </p:sp>
      <p:sp>
        <p:nvSpPr>
          <p:cNvPr id="52" name="Google Shape;52;p13"/>
          <p:cNvSpPr/>
          <p:nvPr/>
        </p:nvSpPr>
        <p:spPr>
          <a:xfrm>
            <a:off x="125658" y="102629"/>
            <a:ext cx="591884" cy="828675"/>
          </a:xfrm>
          <a:custGeom>
            <a:avLst/>
            <a:gdLst/>
            <a:ahLst/>
            <a:cxnLst/>
            <a:rect l="l" t="t" r="r" b="b"/>
            <a:pathLst>
              <a:path w="1183767" h="1657350" extrusionOk="0">
                <a:moveTo>
                  <a:pt x="0" y="0"/>
                </a:moveTo>
                <a:lnTo>
                  <a:pt x="1183767" y="0"/>
                </a:lnTo>
                <a:lnTo>
                  <a:pt x="1183767" y="1657350"/>
                </a:lnTo>
                <a:lnTo>
                  <a:pt x="0" y="16573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100" b="-80"/>
            </a:stretch>
          </a:blipFill>
          <a:ln>
            <a:noFill/>
          </a:ln>
        </p:spPr>
      </p:sp>
      <p:sp>
        <p:nvSpPr>
          <p:cNvPr id="53" name="Google Shape;53;p13"/>
          <p:cNvSpPr/>
          <p:nvPr/>
        </p:nvSpPr>
        <p:spPr>
          <a:xfrm>
            <a:off x="-419596" y="6330223"/>
            <a:ext cx="6272736" cy="1055555"/>
          </a:xfrm>
          <a:custGeom>
            <a:avLst/>
            <a:gdLst/>
            <a:ahLst/>
            <a:cxnLst/>
            <a:rect l="l" t="t" r="r" b="b"/>
            <a:pathLst>
              <a:path w="9409103" h="1583332" extrusionOk="0">
                <a:moveTo>
                  <a:pt x="0" y="0"/>
                </a:moveTo>
                <a:lnTo>
                  <a:pt x="9409102" y="0"/>
                </a:lnTo>
                <a:lnTo>
                  <a:pt x="9409102" y="1583332"/>
                </a:lnTo>
                <a:lnTo>
                  <a:pt x="0" y="158333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54" name="Google Shape;54;p13"/>
          <p:cNvSpPr/>
          <p:nvPr/>
        </p:nvSpPr>
        <p:spPr>
          <a:xfrm>
            <a:off x="109406" y="6527891"/>
            <a:ext cx="5493127" cy="239727"/>
          </a:xfrm>
          <a:custGeom>
            <a:avLst/>
            <a:gdLst/>
            <a:ahLst/>
            <a:cxnLst/>
            <a:rect l="l" t="t" r="r" b="b"/>
            <a:pathLst>
              <a:path w="12298045" h="536702" extrusionOk="0">
                <a:moveTo>
                  <a:pt x="0" y="0"/>
                </a:moveTo>
                <a:lnTo>
                  <a:pt x="12298045" y="0"/>
                </a:lnTo>
                <a:lnTo>
                  <a:pt x="12298045" y="536702"/>
                </a:lnTo>
                <a:lnTo>
                  <a:pt x="0" y="53670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t="-630" b="-630"/>
            </a:stretch>
          </a:blipFill>
          <a:ln>
            <a:noFill/>
          </a:ln>
        </p:spPr>
      </p:sp>
      <p:sp>
        <p:nvSpPr>
          <p:cNvPr id="55" name="Google Shape;55;p13"/>
          <p:cNvSpPr/>
          <p:nvPr/>
        </p:nvSpPr>
        <p:spPr>
          <a:xfrm>
            <a:off x="10908015" y="174209"/>
            <a:ext cx="1132895" cy="386483"/>
          </a:xfrm>
          <a:custGeom>
            <a:avLst/>
            <a:gdLst/>
            <a:ahLst/>
            <a:cxnLst/>
            <a:rect l="l" t="t" r="r" b="b"/>
            <a:pathLst>
              <a:path w="1699341" h="579723" extrusionOk="0">
                <a:moveTo>
                  <a:pt x="0" y="0"/>
                </a:moveTo>
                <a:lnTo>
                  <a:pt x="1699341" y="0"/>
                </a:lnTo>
                <a:lnTo>
                  <a:pt x="1699341" y="579723"/>
                </a:lnTo>
                <a:lnTo>
                  <a:pt x="0" y="57972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56" name="Google Shape;56;p13"/>
          <p:cNvSpPr/>
          <p:nvPr/>
        </p:nvSpPr>
        <p:spPr>
          <a:xfrm>
            <a:off x="9517947" y="6384547"/>
            <a:ext cx="1021231" cy="388493"/>
          </a:xfrm>
          <a:custGeom>
            <a:avLst/>
            <a:gdLst/>
            <a:ahLst/>
            <a:cxnLst/>
            <a:rect l="l" t="t" r="r" b="b"/>
            <a:pathLst>
              <a:path w="1531846" h="582740" extrusionOk="0">
                <a:moveTo>
                  <a:pt x="0" y="0"/>
                </a:moveTo>
                <a:lnTo>
                  <a:pt x="1531846" y="0"/>
                </a:lnTo>
                <a:lnTo>
                  <a:pt x="1531846" y="582740"/>
                </a:lnTo>
                <a:lnTo>
                  <a:pt x="0" y="582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57" name="Google Shape;57;p13"/>
          <p:cNvSpPr/>
          <p:nvPr/>
        </p:nvSpPr>
        <p:spPr>
          <a:xfrm>
            <a:off x="10624507" y="6387713"/>
            <a:ext cx="881695" cy="385329"/>
          </a:xfrm>
          <a:custGeom>
            <a:avLst/>
            <a:gdLst/>
            <a:ahLst/>
            <a:cxnLst/>
            <a:rect l="l" t="t" r="r" b="b"/>
            <a:pathLst>
              <a:path w="1322541" h="577995" extrusionOk="0">
                <a:moveTo>
                  <a:pt x="0" y="0"/>
                </a:moveTo>
                <a:lnTo>
                  <a:pt x="1322541" y="0"/>
                </a:lnTo>
                <a:lnTo>
                  <a:pt x="1322541" y="577995"/>
                </a:lnTo>
                <a:lnTo>
                  <a:pt x="0" y="5779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58" name="Google Shape;58;p13"/>
          <p:cNvSpPr txBox="1">
            <a:spLocks noGrp="1"/>
          </p:cNvSpPr>
          <p:nvPr>
            <p:ph type="sldNum" idx="12"/>
          </p:nvPr>
        </p:nvSpPr>
        <p:spPr>
          <a:xfrm>
            <a:off x="11409045" y="6333135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25" tIns="51425" rIns="51425" bIns="514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7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7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7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7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7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7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7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7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7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9535413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  <p:grpSp>
        <p:nvGrpSpPr>
          <p:cNvPr id="6" name="object 2">
            <a:extLst>
              <a:ext uri="{FF2B5EF4-FFF2-40B4-BE49-F238E27FC236}">
                <a16:creationId xmlns:a16="http://schemas.microsoft.com/office/drawing/2014/main" id="{6F04F9D5-E51A-4BE4-576F-6017FCDC3DE4}"/>
              </a:ext>
            </a:extLst>
          </p:cNvPr>
          <p:cNvGrpSpPr/>
          <p:nvPr userDrawn="1"/>
        </p:nvGrpSpPr>
        <p:grpSpPr>
          <a:xfrm>
            <a:off x="0" y="35400"/>
            <a:ext cx="12192000" cy="6858626"/>
            <a:chOff x="0" y="0"/>
            <a:chExt cx="12192000" cy="6858626"/>
          </a:xfrm>
        </p:grpSpPr>
        <p:pic>
          <p:nvPicPr>
            <p:cNvPr id="7" name="object 3">
              <a:extLst>
                <a:ext uri="{FF2B5EF4-FFF2-40B4-BE49-F238E27FC236}">
                  <a16:creationId xmlns:a16="http://schemas.microsoft.com/office/drawing/2014/main" id="{A8770B6E-86D6-973A-9641-D97981C40688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88952" cy="6857999"/>
            </a:xfrm>
            <a:prstGeom prst="rect">
              <a:avLst/>
            </a:prstGeom>
          </p:spPr>
        </p:pic>
        <p:sp>
          <p:nvSpPr>
            <p:cNvPr id="8" name="object 17">
              <a:extLst>
                <a:ext uri="{FF2B5EF4-FFF2-40B4-BE49-F238E27FC236}">
                  <a16:creationId xmlns:a16="http://schemas.microsoft.com/office/drawing/2014/main" id="{ECDE5853-95CF-1E3B-EDFB-52F64385D370}"/>
                </a:ext>
              </a:extLst>
            </p:cNvPr>
            <p:cNvSpPr/>
            <p:nvPr/>
          </p:nvSpPr>
          <p:spPr>
            <a:xfrm>
              <a:off x="3518906" y="6301096"/>
              <a:ext cx="557530" cy="557530"/>
            </a:xfrm>
            <a:custGeom>
              <a:avLst/>
              <a:gdLst/>
              <a:ahLst/>
              <a:cxnLst/>
              <a:rect l="l" t="t" r="r" b="b"/>
              <a:pathLst>
                <a:path w="557529" h="557529">
                  <a:moveTo>
                    <a:pt x="0" y="0"/>
                  </a:moveTo>
                  <a:lnTo>
                    <a:pt x="556903" y="556903"/>
                  </a:lnTo>
                </a:path>
              </a:pathLst>
            </a:custGeom>
            <a:ln w="28575">
              <a:solidFill>
                <a:srgbClr val="DF1258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" name="object 18">
              <a:extLst>
                <a:ext uri="{FF2B5EF4-FFF2-40B4-BE49-F238E27FC236}">
                  <a16:creationId xmlns:a16="http://schemas.microsoft.com/office/drawing/2014/main" id="{4A10D411-54A0-1089-C751-5B7176AD5D46}"/>
                </a:ext>
              </a:extLst>
            </p:cNvPr>
            <p:cNvSpPr/>
            <p:nvPr/>
          </p:nvSpPr>
          <p:spPr>
            <a:xfrm>
              <a:off x="3423004" y="6594213"/>
              <a:ext cx="264160" cy="264160"/>
            </a:xfrm>
            <a:custGeom>
              <a:avLst/>
              <a:gdLst/>
              <a:ahLst/>
              <a:cxnLst/>
              <a:rect l="l" t="t" r="r" b="b"/>
              <a:pathLst>
                <a:path w="264160" h="264159">
                  <a:moveTo>
                    <a:pt x="0" y="0"/>
                  </a:moveTo>
                  <a:lnTo>
                    <a:pt x="263786" y="263786"/>
                  </a:lnTo>
                </a:path>
              </a:pathLst>
            </a:custGeom>
            <a:ln w="28575">
              <a:solidFill>
                <a:srgbClr val="DF1258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" name="object 19">
              <a:extLst>
                <a:ext uri="{FF2B5EF4-FFF2-40B4-BE49-F238E27FC236}">
                  <a16:creationId xmlns:a16="http://schemas.microsoft.com/office/drawing/2014/main" id="{016EE947-EF6B-B7AE-DDE5-CD5D9E5A0DE0}"/>
                </a:ext>
              </a:extLst>
            </p:cNvPr>
            <p:cNvSpPr/>
            <p:nvPr/>
          </p:nvSpPr>
          <p:spPr>
            <a:xfrm>
              <a:off x="0" y="6235370"/>
              <a:ext cx="6882765" cy="622935"/>
            </a:xfrm>
            <a:custGeom>
              <a:avLst/>
              <a:gdLst/>
              <a:ahLst/>
              <a:cxnLst/>
              <a:rect l="l" t="t" r="r" b="b"/>
              <a:pathLst>
                <a:path w="6882765" h="622934">
                  <a:moveTo>
                    <a:pt x="6259690" y="0"/>
                  </a:moveTo>
                  <a:lnTo>
                    <a:pt x="0" y="0"/>
                  </a:lnTo>
                  <a:lnTo>
                    <a:pt x="0" y="622629"/>
                  </a:lnTo>
                  <a:lnTo>
                    <a:pt x="6882319" y="622629"/>
                  </a:lnTo>
                  <a:lnTo>
                    <a:pt x="6880445" y="573971"/>
                  </a:lnTo>
                  <a:lnTo>
                    <a:pt x="6874918" y="526337"/>
                  </a:lnTo>
                  <a:lnTo>
                    <a:pt x="6865875" y="479866"/>
                  </a:lnTo>
                  <a:lnTo>
                    <a:pt x="6853454" y="434696"/>
                  </a:lnTo>
                  <a:lnTo>
                    <a:pt x="6837794" y="390965"/>
                  </a:lnTo>
                  <a:lnTo>
                    <a:pt x="6819034" y="348813"/>
                  </a:lnTo>
                  <a:lnTo>
                    <a:pt x="6797311" y="308376"/>
                  </a:lnTo>
                  <a:lnTo>
                    <a:pt x="6772765" y="269795"/>
                  </a:lnTo>
                  <a:lnTo>
                    <a:pt x="6745534" y="233206"/>
                  </a:lnTo>
                  <a:lnTo>
                    <a:pt x="6715756" y="198750"/>
                  </a:lnTo>
                  <a:lnTo>
                    <a:pt x="6683569" y="166563"/>
                  </a:lnTo>
                  <a:lnTo>
                    <a:pt x="6649112" y="136784"/>
                  </a:lnTo>
                  <a:lnTo>
                    <a:pt x="6612524" y="109553"/>
                  </a:lnTo>
                  <a:lnTo>
                    <a:pt x="6573942" y="85007"/>
                  </a:lnTo>
                  <a:lnTo>
                    <a:pt x="6533506" y="63284"/>
                  </a:lnTo>
                  <a:lnTo>
                    <a:pt x="6491353" y="44524"/>
                  </a:lnTo>
                  <a:lnTo>
                    <a:pt x="6447623" y="28864"/>
                  </a:lnTo>
                  <a:lnTo>
                    <a:pt x="6402453" y="16444"/>
                  </a:lnTo>
                  <a:lnTo>
                    <a:pt x="6355982" y="7400"/>
                  </a:lnTo>
                  <a:lnTo>
                    <a:pt x="6308348" y="1873"/>
                  </a:lnTo>
                  <a:lnTo>
                    <a:pt x="6259690" y="0"/>
                  </a:lnTo>
                  <a:close/>
                </a:path>
              </a:pathLst>
            </a:custGeom>
            <a:solidFill>
              <a:srgbClr val="269DD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" name="object 20">
              <a:extLst>
                <a:ext uri="{FF2B5EF4-FFF2-40B4-BE49-F238E27FC236}">
                  <a16:creationId xmlns:a16="http://schemas.microsoft.com/office/drawing/2014/main" id="{E0837E94-2456-277C-D361-01D1D603C81A}"/>
                </a:ext>
              </a:extLst>
            </p:cNvPr>
            <p:cNvSpPr/>
            <p:nvPr/>
          </p:nvSpPr>
          <p:spPr>
            <a:xfrm>
              <a:off x="0" y="6751726"/>
              <a:ext cx="12192000" cy="106680"/>
            </a:xfrm>
            <a:custGeom>
              <a:avLst/>
              <a:gdLst/>
              <a:ahLst/>
              <a:cxnLst/>
              <a:rect l="l" t="t" r="r" b="b"/>
              <a:pathLst>
                <a:path w="12192000" h="106679">
                  <a:moveTo>
                    <a:pt x="12191996" y="0"/>
                  </a:moveTo>
                  <a:lnTo>
                    <a:pt x="0" y="0"/>
                  </a:lnTo>
                  <a:lnTo>
                    <a:pt x="0" y="106273"/>
                  </a:lnTo>
                  <a:lnTo>
                    <a:pt x="12191996" y="106273"/>
                  </a:lnTo>
                  <a:lnTo>
                    <a:pt x="12191996" y="0"/>
                  </a:lnTo>
                  <a:close/>
                </a:path>
              </a:pathLst>
            </a:custGeom>
            <a:solidFill>
              <a:srgbClr val="DF1258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" name="object 21">
              <a:extLst>
                <a:ext uri="{FF2B5EF4-FFF2-40B4-BE49-F238E27FC236}">
                  <a16:creationId xmlns:a16="http://schemas.microsoft.com/office/drawing/2014/main" id="{7F3989BF-C146-1102-2058-CC63725A1712}"/>
                </a:ext>
              </a:extLst>
            </p:cNvPr>
            <p:cNvSpPr/>
            <p:nvPr/>
          </p:nvSpPr>
          <p:spPr>
            <a:xfrm>
              <a:off x="293539" y="0"/>
              <a:ext cx="1215390" cy="1127760"/>
            </a:xfrm>
            <a:custGeom>
              <a:avLst/>
              <a:gdLst/>
              <a:ahLst/>
              <a:cxnLst/>
              <a:rect l="l" t="t" r="r" b="b"/>
              <a:pathLst>
                <a:path w="1215390" h="1127760">
                  <a:moveTo>
                    <a:pt x="1215038" y="0"/>
                  </a:moveTo>
                  <a:lnTo>
                    <a:pt x="0" y="0"/>
                  </a:lnTo>
                  <a:lnTo>
                    <a:pt x="0" y="612825"/>
                  </a:lnTo>
                  <a:lnTo>
                    <a:pt x="2229" y="657205"/>
                  </a:lnTo>
                  <a:lnTo>
                    <a:pt x="8798" y="700537"/>
                  </a:lnTo>
                  <a:lnTo>
                    <a:pt x="19522" y="742666"/>
                  </a:lnTo>
                  <a:lnTo>
                    <a:pt x="34220" y="783438"/>
                  </a:lnTo>
                  <a:lnTo>
                    <a:pt x="52709" y="822698"/>
                  </a:lnTo>
                  <a:lnTo>
                    <a:pt x="74807" y="860293"/>
                  </a:lnTo>
                  <a:lnTo>
                    <a:pt x="100332" y="896067"/>
                  </a:lnTo>
                  <a:lnTo>
                    <a:pt x="129101" y="929867"/>
                  </a:lnTo>
                  <a:lnTo>
                    <a:pt x="160931" y="961537"/>
                  </a:lnTo>
                  <a:lnTo>
                    <a:pt x="195641" y="990924"/>
                  </a:lnTo>
                  <a:lnTo>
                    <a:pt x="233048" y="1017873"/>
                  </a:lnTo>
                  <a:lnTo>
                    <a:pt x="272970" y="1042230"/>
                  </a:lnTo>
                  <a:lnTo>
                    <a:pt x="315225" y="1063840"/>
                  </a:lnTo>
                  <a:lnTo>
                    <a:pt x="359629" y="1082549"/>
                  </a:lnTo>
                  <a:lnTo>
                    <a:pt x="406001" y="1098203"/>
                  </a:lnTo>
                  <a:lnTo>
                    <a:pt x="454158" y="1110647"/>
                  </a:lnTo>
                  <a:lnTo>
                    <a:pt x="503918" y="1119726"/>
                  </a:lnTo>
                  <a:lnTo>
                    <a:pt x="555099" y="1125287"/>
                  </a:lnTo>
                  <a:lnTo>
                    <a:pt x="607518" y="1127175"/>
                  </a:lnTo>
                  <a:lnTo>
                    <a:pt x="659937" y="1125287"/>
                  </a:lnTo>
                  <a:lnTo>
                    <a:pt x="711118" y="1119726"/>
                  </a:lnTo>
                  <a:lnTo>
                    <a:pt x="760879" y="1110647"/>
                  </a:lnTo>
                  <a:lnTo>
                    <a:pt x="809036" y="1098203"/>
                  </a:lnTo>
                  <a:lnTo>
                    <a:pt x="855408" y="1082549"/>
                  </a:lnTo>
                  <a:lnTo>
                    <a:pt x="899813" y="1063840"/>
                  </a:lnTo>
                  <a:lnTo>
                    <a:pt x="942067" y="1042230"/>
                  </a:lnTo>
                  <a:lnTo>
                    <a:pt x="981989" y="1017873"/>
                  </a:lnTo>
                  <a:lnTo>
                    <a:pt x="1019396" y="990924"/>
                  </a:lnTo>
                  <a:lnTo>
                    <a:pt x="1054106" y="961537"/>
                  </a:lnTo>
                  <a:lnTo>
                    <a:pt x="1085937" y="929867"/>
                  </a:lnTo>
                  <a:lnTo>
                    <a:pt x="1114706" y="896067"/>
                  </a:lnTo>
                  <a:lnTo>
                    <a:pt x="1140231" y="860293"/>
                  </a:lnTo>
                  <a:lnTo>
                    <a:pt x="1162329" y="822698"/>
                  </a:lnTo>
                  <a:lnTo>
                    <a:pt x="1180818" y="783438"/>
                  </a:lnTo>
                  <a:lnTo>
                    <a:pt x="1195516" y="742666"/>
                  </a:lnTo>
                  <a:lnTo>
                    <a:pt x="1206240" y="700537"/>
                  </a:lnTo>
                  <a:lnTo>
                    <a:pt x="1212808" y="657205"/>
                  </a:lnTo>
                  <a:lnTo>
                    <a:pt x="1215038" y="612825"/>
                  </a:lnTo>
                  <a:lnTo>
                    <a:pt x="1215038" y="0"/>
                  </a:lnTo>
                  <a:close/>
                </a:path>
              </a:pathLst>
            </a:custGeom>
            <a:solidFill>
              <a:srgbClr val="D6E5E3">
                <a:alpha val="94898"/>
              </a:srgbClr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13" name="object 22">
              <a:extLst>
                <a:ext uri="{FF2B5EF4-FFF2-40B4-BE49-F238E27FC236}">
                  <a16:creationId xmlns:a16="http://schemas.microsoft.com/office/drawing/2014/main" id="{B67EECBB-1475-1AB8-F730-AB1EDD44504F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8761" y="98474"/>
              <a:ext cx="591894" cy="828652"/>
            </a:xfrm>
            <a:prstGeom prst="rect">
              <a:avLst/>
            </a:prstGeom>
          </p:spPr>
        </p:pic>
        <p:pic>
          <p:nvPicPr>
            <p:cNvPr id="14" name="object 23">
              <a:extLst>
                <a:ext uri="{FF2B5EF4-FFF2-40B4-BE49-F238E27FC236}">
                  <a16:creationId xmlns:a16="http://schemas.microsoft.com/office/drawing/2014/main" id="{7A537566-2C87-075A-399B-9A817C6A1092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0687" y="6379463"/>
              <a:ext cx="6150864" cy="271271"/>
            </a:xfrm>
            <a:prstGeom prst="rect">
              <a:avLst/>
            </a:prstGeom>
          </p:spPr>
        </p:pic>
      </p:grpSp>
      <p:pic>
        <p:nvPicPr>
          <p:cNvPr id="15" name="bg object 36">
            <a:extLst>
              <a:ext uri="{FF2B5EF4-FFF2-40B4-BE49-F238E27FC236}">
                <a16:creationId xmlns:a16="http://schemas.microsoft.com/office/drawing/2014/main" id="{08C0C1A7-01AE-034F-A98C-16B36B95DFCB}"/>
              </a:ext>
            </a:extLst>
          </p:cNvPr>
          <p:cNvPicPr/>
          <p:nvPr userDrawn="1"/>
        </p:nvPicPr>
        <p:blipFill>
          <a:blip r:embed="rId5" cstate="print"/>
          <a:stretch>
            <a:fillRect/>
          </a:stretch>
        </p:blipFill>
        <p:spPr>
          <a:xfrm>
            <a:off x="10908198" y="158459"/>
            <a:ext cx="1159988" cy="441279"/>
          </a:xfrm>
          <a:prstGeom prst="rect">
            <a:avLst/>
          </a:prstGeom>
        </p:spPr>
      </p:pic>
      <p:pic>
        <p:nvPicPr>
          <p:cNvPr id="16" name="bg object 37">
            <a:extLst>
              <a:ext uri="{FF2B5EF4-FFF2-40B4-BE49-F238E27FC236}">
                <a16:creationId xmlns:a16="http://schemas.microsoft.com/office/drawing/2014/main" id="{71503FD9-E351-B958-66D2-E5315DC65EEE}"/>
              </a:ext>
            </a:extLst>
          </p:cNvPr>
          <p:cNvPicPr/>
          <p:nvPr userDrawn="1"/>
        </p:nvPicPr>
        <p:blipFill>
          <a:blip r:embed="rId6" cstate="print"/>
          <a:stretch>
            <a:fillRect/>
          </a:stretch>
        </p:blipFill>
        <p:spPr>
          <a:xfrm>
            <a:off x="9677400" y="133874"/>
            <a:ext cx="1065964" cy="465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5357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1_Title and Conten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g33e8168416f_3_487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l="-30713" t="-15036" r="-30714"/>
            </a:stretch>
          </a:blipFill>
          <a:ln>
            <a:noFill/>
          </a:ln>
        </p:spPr>
      </p:sp>
      <p:sp>
        <p:nvSpPr>
          <p:cNvPr id="29" name="Google Shape;29;g33e8168416f_3_487"/>
          <p:cNvSpPr/>
          <p:nvPr/>
        </p:nvSpPr>
        <p:spPr>
          <a:xfrm>
            <a:off x="125658" y="102629"/>
            <a:ext cx="591884" cy="828675"/>
          </a:xfrm>
          <a:custGeom>
            <a:avLst/>
            <a:gdLst/>
            <a:ahLst/>
            <a:cxnLst/>
            <a:rect l="l" t="t" r="r" b="b"/>
            <a:pathLst>
              <a:path w="1183767" h="1657350" extrusionOk="0">
                <a:moveTo>
                  <a:pt x="0" y="0"/>
                </a:moveTo>
                <a:lnTo>
                  <a:pt x="1183767" y="0"/>
                </a:lnTo>
                <a:lnTo>
                  <a:pt x="1183767" y="1657350"/>
                </a:lnTo>
                <a:lnTo>
                  <a:pt x="0" y="16573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98" b="-94"/>
            </a:stretch>
          </a:blipFill>
          <a:ln>
            <a:noFill/>
          </a:ln>
        </p:spPr>
      </p:sp>
      <p:sp>
        <p:nvSpPr>
          <p:cNvPr id="30" name="Google Shape;30;g33e8168416f_3_487"/>
          <p:cNvSpPr/>
          <p:nvPr/>
        </p:nvSpPr>
        <p:spPr>
          <a:xfrm>
            <a:off x="-419596" y="6330224"/>
            <a:ext cx="6272736" cy="1055555"/>
          </a:xfrm>
          <a:custGeom>
            <a:avLst/>
            <a:gdLst/>
            <a:ahLst/>
            <a:cxnLst/>
            <a:rect l="l" t="t" r="r" b="b"/>
            <a:pathLst>
              <a:path w="9409103" h="1583332" extrusionOk="0">
                <a:moveTo>
                  <a:pt x="0" y="0"/>
                </a:moveTo>
                <a:lnTo>
                  <a:pt x="9409102" y="0"/>
                </a:lnTo>
                <a:lnTo>
                  <a:pt x="9409102" y="1583332"/>
                </a:lnTo>
                <a:lnTo>
                  <a:pt x="0" y="158333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1" name="Google Shape;31;g33e8168416f_3_487"/>
          <p:cNvSpPr/>
          <p:nvPr/>
        </p:nvSpPr>
        <p:spPr>
          <a:xfrm>
            <a:off x="109407" y="6527891"/>
            <a:ext cx="5493127" cy="239727"/>
          </a:xfrm>
          <a:custGeom>
            <a:avLst/>
            <a:gdLst/>
            <a:ahLst/>
            <a:cxnLst/>
            <a:rect l="l" t="t" r="r" b="b"/>
            <a:pathLst>
              <a:path w="12298045" h="536702" extrusionOk="0">
                <a:moveTo>
                  <a:pt x="0" y="0"/>
                </a:moveTo>
                <a:lnTo>
                  <a:pt x="12298045" y="0"/>
                </a:lnTo>
                <a:lnTo>
                  <a:pt x="12298045" y="536702"/>
                </a:lnTo>
                <a:lnTo>
                  <a:pt x="0" y="53670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t="-643" b="-632"/>
            </a:stretch>
          </a:blipFill>
          <a:ln>
            <a:noFill/>
          </a:ln>
        </p:spPr>
      </p:sp>
      <p:sp>
        <p:nvSpPr>
          <p:cNvPr id="32" name="Google Shape;32;g33e8168416f_3_487"/>
          <p:cNvSpPr/>
          <p:nvPr/>
        </p:nvSpPr>
        <p:spPr>
          <a:xfrm>
            <a:off x="10908015" y="174209"/>
            <a:ext cx="1132895" cy="386483"/>
          </a:xfrm>
          <a:custGeom>
            <a:avLst/>
            <a:gdLst/>
            <a:ahLst/>
            <a:cxnLst/>
            <a:rect l="l" t="t" r="r" b="b"/>
            <a:pathLst>
              <a:path w="1699341" h="579723" extrusionOk="0">
                <a:moveTo>
                  <a:pt x="0" y="0"/>
                </a:moveTo>
                <a:lnTo>
                  <a:pt x="1699341" y="0"/>
                </a:lnTo>
                <a:lnTo>
                  <a:pt x="1699341" y="579723"/>
                </a:lnTo>
                <a:lnTo>
                  <a:pt x="0" y="57972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3" name="Google Shape;33;g33e8168416f_3_487"/>
          <p:cNvSpPr/>
          <p:nvPr/>
        </p:nvSpPr>
        <p:spPr>
          <a:xfrm>
            <a:off x="9517946" y="6384547"/>
            <a:ext cx="1021231" cy="388493"/>
          </a:xfrm>
          <a:custGeom>
            <a:avLst/>
            <a:gdLst/>
            <a:ahLst/>
            <a:cxnLst/>
            <a:rect l="l" t="t" r="r" b="b"/>
            <a:pathLst>
              <a:path w="1531846" h="582740" extrusionOk="0">
                <a:moveTo>
                  <a:pt x="0" y="0"/>
                </a:moveTo>
                <a:lnTo>
                  <a:pt x="1531846" y="0"/>
                </a:lnTo>
                <a:lnTo>
                  <a:pt x="1531846" y="582740"/>
                </a:lnTo>
                <a:lnTo>
                  <a:pt x="0" y="582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4" name="Google Shape;34;g33e8168416f_3_487"/>
          <p:cNvSpPr/>
          <p:nvPr/>
        </p:nvSpPr>
        <p:spPr>
          <a:xfrm>
            <a:off x="10624507" y="6387712"/>
            <a:ext cx="881695" cy="385329"/>
          </a:xfrm>
          <a:custGeom>
            <a:avLst/>
            <a:gdLst/>
            <a:ahLst/>
            <a:cxnLst/>
            <a:rect l="l" t="t" r="r" b="b"/>
            <a:pathLst>
              <a:path w="1322541" h="577995" extrusionOk="0">
                <a:moveTo>
                  <a:pt x="0" y="0"/>
                </a:moveTo>
                <a:lnTo>
                  <a:pt x="1322541" y="0"/>
                </a:lnTo>
                <a:lnTo>
                  <a:pt x="1322541" y="577995"/>
                </a:lnTo>
                <a:lnTo>
                  <a:pt x="0" y="5779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5" name="Google Shape;35;g33e8168416f_3_487"/>
          <p:cNvSpPr txBox="1">
            <a:spLocks noGrp="1"/>
          </p:cNvSpPr>
          <p:nvPr>
            <p:ph type="sldNum" idx="12"/>
          </p:nvPr>
        </p:nvSpPr>
        <p:spPr>
          <a:xfrm>
            <a:off x="11409045" y="6333135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2111224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3">
  <p:cSld name="Title and Content 3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9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l="-30707" t="-15039" r="-30707"/>
            </a:stretch>
          </a:blipFill>
          <a:ln>
            <a:noFill/>
          </a:ln>
        </p:spPr>
      </p:sp>
      <p:sp>
        <p:nvSpPr>
          <p:cNvPr id="117" name="Google Shape;117;p19"/>
          <p:cNvSpPr/>
          <p:nvPr/>
        </p:nvSpPr>
        <p:spPr>
          <a:xfrm>
            <a:off x="125658" y="102629"/>
            <a:ext cx="591884" cy="828675"/>
          </a:xfrm>
          <a:custGeom>
            <a:avLst/>
            <a:gdLst/>
            <a:ahLst/>
            <a:cxnLst/>
            <a:rect l="l" t="t" r="r" b="b"/>
            <a:pathLst>
              <a:path w="1183767" h="1657350" extrusionOk="0">
                <a:moveTo>
                  <a:pt x="0" y="0"/>
                </a:moveTo>
                <a:lnTo>
                  <a:pt x="1183767" y="0"/>
                </a:lnTo>
                <a:lnTo>
                  <a:pt x="1183767" y="1657350"/>
                </a:lnTo>
                <a:lnTo>
                  <a:pt x="0" y="16573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99" b="-89"/>
            </a:stretch>
          </a:blipFill>
          <a:ln>
            <a:noFill/>
          </a:ln>
        </p:spPr>
      </p:sp>
      <p:sp>
        <p:nvSpPr>
          <p:cNvPr id="118" name="Google Shape;118;p19"/>
          <p:cNvSpPr/>
          <p:nvPr/>
        </p:nvSpPr>
        <p:spPr>
          <a:xfrm>
            <a:off x="-419596" y="6330224"/>
            <a:ext cx="6272736" cy="1055555"/>
          </a:xfrm>
          <a:custGeom>
            <a:avLst/>
            <a:gdLst/>
            <a:ahLst/>
            <a:cxnLst/>
            <a:rect l="l" t="t" r="r" b="b"/>
            <a:pathLst>
              <a:path w="9409103" h="1583332" extrusionOk="0">
                <a:moveTo>
                  <a:pt x="0" y="0"/>
                </a:moveTo>
                <a:lnTo>
                  <a:pt x="9409102" y="0"/>
                </a:lnTo>
                <a:lnTo>
                  <a:pt x="9409102" y="1583332"/>
                </a:lnTo>
                <a:lnTo>
                  <a:pt x="0" y="158333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19" name="Google Shape;119;p19"/>
          <p:cNvSpPr/>
          <p:nvPr/>
        </p:nvSpPr>
        <p:spPr>
          <a:xfrm>
            <a:off x="109407" y="6527891"/>
            <a:ext cx="5493127" cy="239727"/>
          </a:xfrm>
          <a:custGeom>
            <a:avLst/>
            <a:gdLst/>
            <a:ahLst/>
            <a:cxnLst/>
            <a:rect l="l" t="t" r="r" b="b"/>
            <a:pathLst>
              <a:path w="12298045" h="536702" extrusionOk="0">
                <a:moveTo>
                  <a:pt x="0" y="0"/>
                </a:moveTo>
                <a:lnTo>
                  <a:pt x="12298045" y="0"/>
                </a:lnTo>
                <a:lnTo>
                  <a:pt x="12298045" y="536702"/>
                </a:lnTo>
                <a:lnTo>
                  <a:pt x="0" y="53670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t="-639" b="-629"/>
            </a:stretch>
          </a:blipFill>
          <a:ln>
            <a:noFill/>
          </a:ln>
        </p:spPr>
      </p:sp>
      <p:sp>
        <p:nvSpPr>
          <p:cNvPr id="120" name="Google Shape;120;p19"/>
          <p:cNvSpPr/>
          <p:nvPr/>
        </p:nvSpPr>
        <p:spPr>
          <a:xfrm>
            <a:off x="10908015" y="174209"/>
            <a:ext cx="1132895" cy="386483"/>
          </a:xfrm>
          <a:custGeom>
            <a:avLst/>
            <a:gdLst/>
            <a:ahLst/>
            <a:cxnLst/>
            <a:rect l="l" t="t" r="r" b="b"/>
            <a:pathLst>
              <a:path w="1699341" h="579723" extrusionOk="0">
                <a:moveTo>
                  <a:pt x="0" y="0"/>
                </a:moveTo>
                <a:lnTo>
                  <a:pt x="1699341" y="0"/>
                </a:lnTo>
                <a:lnTo>
                  <a:pt x="1699341" y="579723"/>
                </a:lnTo>
                <a:lnTo>
                  <a:pt x="0" y="57972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21" name="Google Shape;121;p19"/>
          <p:cNvSpPr/>
          <p:nvPr/>
        </p:nvSpPr>
        <p:spPr>
          <a:xfrm>
            <a:off x="9517947" y="6384547"/>
            <a:ext cx="1021231" cy="388493"/>
          </a:xfrm>
          <a:custGeom>
            <a:avLst/>
            <a:gdLst/>
            <a:ahLst/>
            <a:cxnLst/>
            <a:rect l="l" t="t" r="r" b="b"/>
            <a:pathLst>
              <a:path w="1531846" h="582740" extrusionOk="0">
                <a:moveTo>
                  <a:pt x="0" y="0"/>
                </a:moveTo>
                <a:lnTo>
                  <a:pt x="1531846" y="0"/>
                </a:lnTo>
                <a:lnTo>
                  <a:pt x="1531846" y="582740"/>
                </a:lnTo>
                <a:lnTo>
                  <a:pt x="0" y="582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22" name="Google Shape;122;p19"/>
          <p:cNvSpPr/>
          <p:nvPr/>
        </p:nvSpPr>
        <p:spPr>
          <a:xfrm>
            <a:off x="10624507" y="6387713"/>
            <a:ext cx="881695" cy="385329"/>
          </a:xfrm>
          <a:custGeom>
            <a:avLst/>
            <a:gdLst/>
            <a:ahLst/>
            <a:cxnLst/>
            <a:rect l="l" t="t" r="r" b="b"/>
            <a:pathLst>
              <a:path w="1322541" h="577995" extrusionOk="0">
                <a:moveTo>
                  <a:pt x="0" y="0"/>
                </a:moveTo>
                <a:lnTo>
                  <a:pt x="1322541" y="0"/>
                </a:lnTo>
                <a:lnTo>
                  <a:pt x="1322541" y="577995"/>
                </a:lnTo>
                <a:lnTo>
                  <a:pt x="0" y="5779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23" name="Google Shape;123;p19"/>
          <p:cNvSpPr txBox="1">
            <a:spLocks noGrp="1"/>
          </p:cNvSpPr>
          <p:nvPr>
            <p:ph type="sldNum" idx="12"/>
          </p:nvPr>
        </p:nvSpPr>
        <p:spPr>
          <a:xfrm>
            <a:off x="11409045" y="6333135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marL="0" lvl="0" indent="0" algn="r">
              <a:buClr>
                <a:srgbClr val="888888"/>
              </a:buClr>
              <a:buSzPts val="9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buClr>
                <a:srgbClr val="888888"/>
              </a:buClr>
              <a:buSzPts val="9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buClr>
                <a:srgbClr val="888888"/>
              </a:buClr>
              <a:buSzPts val="9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buClr>
                <a:srgbClr val="888888"/>
              </a:buClr>
              <a:buSzPts val="9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buClr>
                <a:srgbClr val="888888"/>
              </a:buClr>
              <a:buSzPts val="9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buClr>
                <a:srgbClr val="888888"/>
              </a:buClr>
              <a:buSzPts val="9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buClr>
                <a:srgbClr val="888888"/>
              </a:buClr>
              <a:buSzPts val="9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buClr>
                <a:srgbClr val="888888"/>
              </a:buClr>
              <a:buSzPts val="9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buClr>
                <a:srgbClr val="888888"/>
              </a:buClr>
              <a:buSzPts val="9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877649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CC7622-9810-892C-7675-11533B10E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E281B8-D3AA-8F14-2C19-7470295C39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03EC11-3249-8E57-42F4-034918057C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3DC957-8C83-4600-9C4F-7E5EDC10F6E6}" type="datetimeFigureOut">
              <a:rPr lang="en-ID" smtClean="0"/>
              <a:t>05/09/2026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BF02A3-63F3-B681-4FDC-167B7BD425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8F1F5D-3DA5-23DD-B516-BB9C5444A6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6D9978-B192-43EC-9845-3DBD848C45FC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81128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2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9"/>
          <p:cNvSpPr/>
          <p:nvPr/>
        </p:nvSpPr>
        <p:spPr>
          <a:xfrm>
            <a:off x="-38023" y="-171462"/>
            <a:ext cx="12268240" cy="7029468"/>
          </a:xfrm>
          <a:custGeom>
            <a:avLst/>
            <a:gdLst/>
            <a:ahLst/>
            <a:cxnLst/>
            <a:rect l="l" t="t" r="r" b="b"/>
            <a:pathLst>
              <a:path w="18402359" h="10544202" extrusionOk="0">
                <a:moveTo>
                  <a:pt x="0" y="0"/>
                </a:moveTo>
                <a:lnTo>
                  <a:pt x="18402359" y="0"/>
                </a:lnTo>
                <a:lnTo>
                  <a:pt x="18402359" y="10544202"/>
                </a:lnTo>
                <a:lnTo>
                  <a:pt x="0" y="1054420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37051" b="-37469"/>
            </a:stretch>
          </a:blipFill>
          <a:ln>
            <a:noFill/>
          </a:ln>
        </p:spPr>
      </p:sp>
      <p:sp>
        <p:nvSpPr>
          <p:cNvPr id="124" name="Google Shape;124;p19"/>
          <p:cNvSpPr/>
          <p:nvPr/>
        </p:nvSpPr>
        <p:spPr>
          <a:xfrm>
            <a:off x="-76233" y="1375733"/>
            <a:ext cx="12252960" cy="6751320"/>
          </a:xfrm>
          <a:custGeom>
            <a:avLst/>
            <a:gdLst/>
            <a:ahLst/>
            <a:cxnLst/>
            <a:rect l="l" t="t" r="r" b="b"/>
            <a:pathLst>
              <a:path w="18288000" h="10126980" extrusionOk="0">
                <a:moveTo>
                  <a:pt x="0" y="0"/>
                </a:moveTo>
                <a:lnTo>
                  <a:pt x="18288000" y="0"/>
                </a:lnTo>
                <a:lnTo>
                  <a:pt x="18288000" y="10126980"/>
                </a:lnTo>
                <a:lnTo>
                  <a:pt x="0" y="101269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20000"/>
            </a:blip>
            <a:stretch>
              <a:fillRect/>
            </a:stretch>
          </a:blipFill>
          <a:ln>
            <a:noFill/>
          </a:ln>
        </p:spPr>
      </p:sp>
      <p:sp>
        <p:nvSpPr>
          <p:cNvPr id="125" name="Google Shape;125;p19"/>
          <p:cNvSpPr/>
          <p:nvPr/>
        </p:nvSpPr>
        <p:spPr>
          <a:xfrm>
            <a:off x="4551809" y="5170976"/>
            <a:ext cx="3087639" cy="501741"/>
          </a:xfrm>
          <a:custGeom>
            <a:avLst/>
            <a:gdLst/>
            <a:ahLst/>
            <a:cxnLst/>
            <a:rect l="l" t="t" r="r" b="b"/>
            <a:pathLst>
              <a:path w="4631458" h="752612" extrusionOk="0">
                <a:moveTo>
                  <a:pt x="0" y="0"/>
                </a:moveTo>
                <a:lnTo>
                  <a:pt x="4631458" y="0"/>
                </a:lnTo>
                <a:lnTo>
                  <a:pt x="4631458" y="752612"/>
                </a:lnTo>
                <a:lnTo>
                  <a:pt x="0" y="7526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26" name="Google Shape;126;p19"/>
          <p:cNvSpPr txBox="1"/>
          <p:nvPr/>
        </p:nvSpPr>
        <p:spPr>
          <a:xfrm>
            <a:off x="-38116" y="187875"/>
            <a:ext cx="12268400" cy="984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buClr>
                <a:srgbClr val="000000"/>
              </a:buClr>
              <a:buSzPts val="1100"/>
            </a:pPr>
            <a:r>
              <a:rPr lang="en-US" sz="3200" b="1" dirty="0">
                <a:latin typeface="Montserrat Black"/>
                <a:ea typeface="Montserrat Black"/>
                <a:cs typeface="Montserrat Black"/>
                <a:sym typeface="Montserrat Black"/>
              </a:rPr>
              <a:t>APEL BESAR ASN</a:t>
            </a:r>
          </a:p>
          <a:p>
            <a:pPr algn="ctr">
              <a:buClr>
                <a:srgbClr val="000000"/>
              </a:buClr>
              <a:buSzPts val="1100"/>
            </a:pPr>
            <a:r>
              <a:rPr lang="en-US" sz="3200" b="1" dirty="0">
                <a:latin typeface="Montserrat Black"/>
                <a:ea typeface="Montserrat Black"/>
                <a:cs typeface="Montserrat Black"/>
                <a:sym typeface="Montserrat Black"/>
              </a:rPr>
              <a:t>PEMERINTAH KABUPATEN SLEMAN</a:t>
            </a:r>
            <a:endParaRPr sz="3200" b="1" dirty="0"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27" name="Google Shape;127;p19"/>
          <p:cNvSpPr txBox="1"/>
          <p:nvPr/>
        </p:nvSpPr>
        <p:spPr>
          <a:xfrm>
            <a:off x="3189428" y="5406405"/>
            <a:ext cx="5813200" cy="7467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40039"/>
              </a:lnSpc>
              <a:buClr>
                <a:srgbClr val="000000"/>
              </a:buClr>
              <a:buSzPts val="1300"/>
            </a:pPr>
            <a:r>
              <a:rPr lang="en" sz="1733" b="1" u="sng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Prof. Dr. Zudan Arif Fakrulloh, S.H., M.H,</a:t>
            </a:r>
            <a:endParaRPr sz="933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>
              <a:lnSpc>
                <a:spcPct val="140039"/>
              </a:lnSpc>
              <a:buClr>
                <a:srgbClr val="000000"/>
              </a:buClr>
              <a:buSzPts val="1300"/>
            </a:pPr>
            <a:r>
              <a:rPr lang="en" sz="1733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Kepala Badan Kepegawaian Negara</a:t>
            </a:r>
            <a:endParaRPr sz="933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19"/>
          <p:cNvSpPr/>
          <p:nvPr/>
        </p:nvSpPr>
        <p:spPr>
          <a:xfrm>
            <a:off x="139567" y="-1324033"/>
            <a:ext cx="1215200" cy="2544000"/>
          </a:xfrm>
          <a:prstGeom prst="roundRect">
            <a:avLst>
              <a:gd name="adj" fmla="val 39950"/>
            </a:avLst>
          </a:prstGeom>
          <a:solidFill>
            <a:srgbClr val="DAE7F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buClr>
                <a:srgbClr val="000000"/>
              </a:buClr>
              <a:buSzPts val="1400"/>
            </a:pPr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19"/>
          <p:cNvSpPr/>
          <p:nvPr/>
        </p:nvSpPr>
        <p:spPr>
          <a:xfrm>
            <a:off x="441492" y="126815"/>
            <a:ext cx="611353" cy="855584"/>
          </a:xfrm>
          <a:custGeom>
            <a:avLst/>
            <a:gdLst/>
            <a:ahLst/>
            <a:cxnLst/>
            <a:rect l="l" t="t" r="r" b="b"/>
            <a:pathLst>
              <a:path w="917030" h="1283375" extrusionOk="0">
                <a:moveTo>
                  <a:pt x="0" y="0"/>
                </a:moveTo>
                <a:lnTo>
                  <a:pt x="917030" y="0"/>
                </a:lnTo>
                <a:lnTo>
                  <a:pt x="917030" y="1283375"/>
                </a:lnTo>
                <a:lnTo>
                  <a:pt x="0" y="12833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30" name="Google Shape;130;p19"/>
          <p:cNvSpPr/>
          <p:nvPr/>
        </p:nvSpPr>
        <p:spPr>
          <a:xfrm>
            <a:off x="4551800" y="4736267"/>
            <a:ext cx="3087600" cy="434800"/>
          </a:xfrm>
          <a:prstGeom prst="roundRect">
            <a:avLst>
              <a:gd name="adj" fmla="val 16667"/>
            </a:avLst>
          </a:prstGeom>
          <a:solidFill>
            <a:srgbClr val="DAE7F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buClr>
                <a:srgbClr val="000000"/>
              </a:buClr>
              <a:buSzPts val="1400"/>
            </a:pPr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19"/>
          <p:cNvSpPr txBox="1"/>
          <p:nvPr/>
        </p:nvSpPr>
        <p:spPr>
          <a:xfrm>
            <a:off x="4436493" y="4811679"/>
            <a:ext cx="3319200" cy="373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40039"/>
              </a:lnSpc>
              <a:buClr>
                <a:srgbClr val="000000"/>
              </a:buClr>
              <a:buSzPts val="1300"/>
            </a:pPr>
            <a:r>
              <a:rPr lang="en" sz="1733" b="1" dirty="0">
                <a:solidFill>
                  <a:srgbClr val="DF1A5B"/>
                </a:solidFill>
                <a:latin typeface="Montserrat"/>
                <a:ea typeface="Montserrat"/>
                <a:cs typeface="Montserrat"/>
                <a:sym typeface="Montserrat"/>
              </a:rPr>
              <a:t>7 September 2026</a:t>
            </a:r>
            <a:endParaRPr sz="933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19"/>
          <p:cNvSpPr/>
          <p:nvPr/>
        </p:nvSpPr>
        <p:spPr>
          <a:xfrm>
            <a:off x="-271133" y="6313200"/>
            <a:ext cx="6576000" cy="754800"/>
          </a:xfrm>
          <a:prstGeom prst="roundRect">
            <a:avLst>
              <a:gd name="adj" fmla="val 16667"/>
            </a:avLst>
          </a:prstGeom>
          <a:solidFill>
            <a:srgbClr val="DAE7F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buClr>
                <a:srgbClr val="000000"/>
              </a:buClr>
              <a:buSzPts val="1400"/>
            </a:pPr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9"/>
          <p:cNvSpPr/>
          <p:nvPr/>
        </p:nvSpPr>
        <p:spPr>
          <a:xfrm>
            <a:off x="270039" y="6484919"/>
            <a:ext cx="5987603" cy="261277"/>
          </a:xfrm>
          <a:custGeom>
            <a:avLst/>
            <a:gdLst/>
            <a:ahLst/>
            <a:cxnLst/>
            <a:rect l="l" t="t" r="r" b="b"/>
            <a:pathLst>
              <a:path w="8981403" h="391916" extrusionOk="0">
                <a:moveTo>
                  <a:pt x="0" y="0"/>
                </a:moveTo>
                <a:lnTo>
                  <a:pt x="8981403" y="0"/>
                </a:lnTo>
                <a:lnTo>
                  <a:pt x="8981403" y="391916"/>
                </a:lnTo>
                <a:lnTo>
                  <a:pt x="0" y="3919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62609C7-F550-776B-EA89-A3A4911AD43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43"/>
          <a:stretch/>
        </p:blipFill>
        <p:spPr>
          <a:xfrm>
            <a:off x="0" y="3810"/>
            <a:ext cx="12192000" cy="6854190"/>
          </a:xfrm>
          <a:prstGeom prst="rect">
            <a:avLst/>
          </a:prstGeom>
        </p:spPr>
      </p:pic>
      <p:sp>
        <p:nvSpPr>
          <p:cNvPr id="5" name="Google Shape;259;p33">
            <a:extLst>
              <a:ext uri="{FF2B5EF4-FFF2-40B4-BE49-F238E27FC236}">
                <a16:creationId xmlns:a16="http://schemas.microsoft.com/office/drawing/2014/main" id="{C72F1876-0E2A-24E7-2152-976ED0B27E6E}"/>
              </a:ext>
            </a:extLst>
          </p:cNvPr>
          <p:cNvSpPr txBox="1"/>
          <p:nvPr/>
        </p:nvSpPr>
        <p:spPr>
          <a:xfrm>
            <a:off x="10563567" y="6440343"/>
            <a:ext cx="1371600" cy="1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33" tIns="22867" rIns="45733" bIns="22867" anchor="ctr" anchorCtr="0">
            <a:noAutofit/>
          </a:bodyPr>
          <a:lstStyle/>
          <a:p>
            <a:pPr algn="r">
              <a:buClr>
                <a:srgbClr val="000000"/>
              </a:buClr>
              <a:buSzPts val="1300"/>
            </a:pPr>
            <a:fld id="{00000000-1234-1234-1234-123412341234}" type="slidenum">
              <a:rPr lang="en" sz="1733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Clr>
                  <a:srgbClr val="000000"/>
                </a:buClr>
                <a:buSzPts val="1300"/>
              </a:pPr>
              <a:t>2</a:t>
            </a:fld>
            <a:endParaRPr sz="1733"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383515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3"/>
          <p:cNvSpPr/>
          <p:nvPr/>
        </p:nvSpPr>
        <p:spPr>
          <a:xfrm>
            <a:off x="316800" y="1149601"/>
            <a:ext cx="3328800" cy="378800"/>
          </a:xfrm>
          <a:prstGeom prst="roundRect">
            <a:avLst>
              <a:gd name="adj" fmla="val 16667"/>
            </a:avLst>
          </a:prstGeom>
          <a:solidFill>
            <a:srgbClr val="E31A5E"/>
          </a:solidFill>
          <a:ln>
            <a:noFill/>
          </a:ln>
          <a:effectLst>
            <a:reflection endPos="30000" dist="38100" dir="5400000" fadeDir="5400012" sy="-100000" algn="bl" rotWithShape="0"/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buClr>
                <a:srgbClr val="000000"/>
              </a:buClr>
              <a:buSzPts val="1700"/>
            </a:pPr>
            <a:r>
              <a:rPr lang="en" sz="2267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VISI</a:t>
            </a:r>
            <a:endParaRPr sz="2267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6" name="Google Shape;256;p33"/>
          <p:cNvSpPr/>
          <p:nvPr/>
        </p:nvSpPr>
        <p:spPr>
          <a:xfrm>
            <a:off x="287033" y="1488633"/>
            <a:ext cx="11558400" cy="862000"/>
          </a:xfrm>
          <a:prstGeom prst="roundRect">
            <a:avLst>
              <a:gd name="adj" fmla="val 12931"/>
            </a:avLst>
          </a:prstGeom>
          <a:solidFill>
            <a:srgbClr val="EEEEEE"/>
          </a:solidFill>
          <a:ln>
            <a:noFill/>
          </a:ln>
          <a:effectLst>
            <a:outerShdw blurRad="57150" dist="19050" dir="5400000" algn="bl" rotWithShape="0">
              <a:srgbClr val="000000">
                <a:alpha val="4941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en" sz="2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Terwujudnya Masyarakat Kabupaten Sleman yang Maju, Adil, Makmur, Lestari dan Berkeadaban</a:t>
            </a:r>
            <a:endParaRPr sz="2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7" name="Google Shape;257;p33"/>
          <p:cNvSpPr txBox="1"/>
          <p:nvPr/>
        </p:nvSpPr>
        <p:spPr>
          <a:xfrm>
            <a:off x="-67" y="132267"/>
            <a:ext cx="12192000" cy="861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buClr>
                <a:srgbClr val="000000"/>
              </a:buClr>
              <a:buSzPts val="2100"/>
            </a:pPr>
            <a:r>
              <a:rPr lang="en" sz="2800">
                <a:solidFill>
                  <a:srgbClr val="259CD7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Visi dan Misi</a:t>
            </a:r>
            <a:endParaRPr sz="2800">
              <a:solidFill>
                <a:srgbClr val="259CD7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algn="ctr">
              <a:buClr>
                <a:srgbClr val="000000"/>
              </a:buClr>
              <a:buSzPts val="2100"/>
            </a:pPr>
            <a:r>
              <a:rPr lang="en" sz="2800">
                <a:solidFill>
                  <a:srgbClr val="E31A5E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Pemerintah Kabupaten Sleman</a:t>
            </a:r>
            <a:endParaRPr sz="2800">
              <a:solidFill>
                <a:srgbClr val="E71D62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258" name="Google Shape;258;p33"/>
          <p:cNvSpPr/>
          <p:nvPr/>
        </p:nvSpPr>
        <p:spPr>
          <a:xfrm>
            <a:off x="316800" y="2953233"/>
            <a:ext cx="11730400" cy="3904800"/>
          </a:xfrm>
          <a:prstGeom prst="roundRect">
            <a:avLst>
              <a:gd name="adj" fmla="val 7217"/>
            </a:avLst>
          </a:prstGeom>
          <a:solidFill>
            <a:srgbClr val="EEEEEE"/>
          </a:solidFill>
          <a:ln>
            <a:noFill/>
          </a:ln>
          <a:effectLst>
            <a:outerShdw blurRad="57150" dist="19050" dir="5400000" algn="bl" rotWithShape="0">
              <a:srgbClr val="000000">
                <a:alpha val="49410"/>
              </a:srgbClr>
            </a:outerShdw>
          </a:effectLst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609585" indent="-389457">
              <a:lnSpc>
                <a:spcPct val="115000"/>
              </a:lnSpc>
              <a:buClr>
                <a:schemeClr val="dk1"/>
              </a:buClr>
              <a:buSzPts val="1000"/>
              <a:buFont typeface="Montserrat Medium"/>
              <a:buAutoNum type="arabicPeriod"/>
            </a:pPr>
            <a:r>
              <a:rPr lang="en" sz="1733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Meningkatkan pembangunan manusia yang produktif, berkualitas dan berkepribadian melalui sektor pendidikan dan pelatihan.</a:t>
            </a:r>
            <a:endParaRPr sz="1733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609585" indent="-389457">
              <a:lnSpc>
                <a:spcPct val="115000"/>
              </a:lnSpc>
              <a:buClr>
                <a:schemeClr val="dk1"/>
              </a:buClr>
              <a:buSzPts val="1000"/>
              <a:buFont typeface="Montserrat Medium"/>
              <a:buAutoNum type="arabicPeriod"/>
            </a:pPr>
            <a:r>
              <a:rPr lang="en" sz="1733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Meningkatkan kualitas sarana dan prasarana, guna menjamin pembangunan berkelanjutan dan berkeadilan.</a:t>
            </a:r>
            <a:endParaRPr sz="1733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609585" indent="-389457">
              <a:lnSpc>
                <a:spcPct val="115000"/>
              </a:lnSpc>
              <a:buClr>
                <a:schemeClr val="dk1"/>
              </a:buClr>
              <a:buSzPts val="1000"/>
              <a:buFont typeface="Montserrat Medium"/>
              <a:buAutoNum type="arabicPeriod"/>
            </a:pPr>
            <a:r>
              <a:rPr lang="en" sz="1733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Menjamin akses kesehatan yang adil dan pelestarian lingkungan hidup yang berkelanjutan.</a:t>
            </a:r>
            <a:endParaRPr sz="1733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609585" indent="-389457">
              <a:lnSpc>
                <a:spcPct val="115000"/>
              </a:lnSpc>
              <a:buClr>
                <a:schemeClr val="dk1"/>
              </a:buClr>
              <a:buSzPts val="1000"/>
              <a:buFont typeface="Montserrat Medium"/>
              <a:buAutoNum type="arabicPeriod"/>
            </a:pPr>
            <a:r>
              <a:rPr lang="en" sz="1733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Mewujudkan keadilan sosial ekonomi melalui sektor pertanian, UMKM, pariwisata, serta sektor ekonomi inklusif dan kreatif.</a:t>
            </a:r>
            <a:endParaRPr sz="1733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609585" indent="-389457">
              <a:lnSpc>
                <a:spcPct val="115000"/>
              </a:lnSpc>
              <a:buClr>
                <a:schemeClr val="dk1"/>
              </a:buClr>
              <a:buSzPts val="1000"/>
              <a:buFont typeface="Montserrat Medium"/>
              <a:buAutoNum type="arabicPeriod"/>
            </a:pPr>
            <a:r>
              <a:rPr lang="en" sz="1733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Mewujudkan reformasi birokrasi bebas korupsi, kolusi, dan nepotisme, serta menjunjung tinggi tegaknya hukum demi menjamin hak-hak rakyat.</a:t>
            </a:r>
            <a:endParaRPr sz="1733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609585" indent="-389457">
              <a:lnSpc>
                <a:spcPct val="115000"/>
              </a:lnSpc>
              <a:buClr>
                <a:schemeClr val="dk1"/>
              </a:buClr>
              <a:buSzPts val="1000"/>
              <a:buFont typeface="Montserrat Medium"/>
              <a:buAutoNum type="arabicPeriod"/>
            </a:pPr>
            <a:r>
              <a:rPr lang="en" sz="1733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Pemajuan kebudayaan dalam semangat kebhinekaan, toleransi, dan keistimewaan Daerah Istimewa Yogyakarta.</a:t>
            </a:r>
            <a:endParaRPr sz="1733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59" name="Google Shape;259;p33"/>
          <p:cNvSpPr txBox="1"/>
          <p:nvPr/>
        </p:nvSpPr>
        <p:spPr>
          <a:xfrm>
            <a:off x="10563567" y="6440343"/>
            <a:ext cx="1371600" cy="1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33" tIns="22867" rIns="45733" bIns="22867" anchor="ctr" anchorCtr="0">
            <a:noAutofit/>
          </a:bodyPr>
          <a:lstStyle/>
          <a:p>
            <a:pPr algn="r">
              <a:buClr>
                <a:srgbClr val="000000"/>
              </a:buClr>
              <a:buSzPts val="1300"/>
            </a:pPr>
            <a:fld id="{00000000-1234-1234-1234-123412341234}" type="slidenum">
              <a:rPr lang="en" sz="1733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Clr>
                  <a:srgbClr val="000000"/>
                </a:buClr>
                <a:buSzPts val="1300"/>
              </a:pPr>
              <a:t>3</a:t>
            </a:fld>
            <a:endParaRPr sz="1733"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33"/>
          <p:cNvSpPr/>
          <p:nvPr/>
        </p:nvSpPr>
        <p:spPr>
          <a:xfrm>
            <a:off x="346567" y="2614201"/>
            <a:ext cx="3328800" cy="378800"/>
          </a:xfrm>
          <a:prstGeom prst="roundRect">
            <a:avLst>
              <a:gd name="adj" fmla="val 16667"/>
            </a:avLst>
          </a:prstGeom>
          <a:solidFill>
            <a:srgbClr val="E31A5E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buClr>
                <a:srgbClr val="000000"/>
              </a:buClr>
              <a:buSzPts val="1700"/>
            </a:pPr>
            <a:r>
              <a:rPr lang="en" sz="2267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MISI</a:t>
            </a:r>
            <a:endParaRPr sz="2267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34"/>
          <p:cNvSpPr txBox="1"/>
          <p:nvPr/>
        </p:nvSpPr>
        <p:spPr>
          <a:xfrm>
            <a:off x="10767267" y="6474309"/>
            <a:ext cx="1371600" cy="1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33" tIns="22867" rIns="45733" bIns="22867" anchor="ctr" anchorCtr="0">
            <a:noAutofit/>
          </a:bodyPr>
          <a:lstStyle/>
          <a:p>
            <a:pPr algn="r">
              <a:buClr>
                <a:srgbClr val="000000"/>
              </a:buClr>
              <a:buSzPts val="1300"/>
            </a:pPr>
            <a:fld id="{00000000-1234-1234-1234-123412341234}" type="slidenum">
              <a:rPr lang="en" sz="1733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Clr>
                  <a:srgbClr val="000000"/>
                </a:buClr>
                <a:buSzPts val="1300"/>
              </a:pPr>
              <a:t>4</a:t>
            </a:fld>
            <a:endParaRPr sz="1733"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6" name="Google Shape;266;p34" title="Statistik-ASN-A5EB03E23BA1F6A0E040640A040252AD-2026-09-01.png"/>
          <p:cNvPicPr preferRelativeResize="0"/>
          <p:nvPr/>
        </p:nvPicPr>
        <p:blipFill rotWithShape="1">
          <a:blip r:embed="rId3">
            <a:alphaModFix/>
          </a:blip>
          <a:srcRect b="3837"/>
          <a:stretch/>
        </p:blipFill>
        <p:spPr>
          <a:xfrm>
            <a:off x="1" y="1"/>
            <a:ext cx="12192031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259;p33">
            <a:extLst>
              <a:ext uri="{FF2B5EF4-FFF2-40B4-BE49-F238E27FC236}">
                <a16:creationId xmlns:a16="http://schemas.microsoft.com/office/drawing/2014/main" id="{DABDDFC8-4BDC-1130-24C0-BA095665F44B}"/>
              </a:ext>
            </a:extLst>
          </p:cNvPr>
          <p:cNvSpPr txBox="1"/>
          <p:nvPr/>
        </p:nvSpPr>
        <p:spPr>
          <a:xfrm>
            <a:off x="10563567" y="6440343"/>
            <a:ext cx="1371600" cy="1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33" tIns="22867" rIns="45733" bIns="22867" anchor="ctr" anchorCtr="0">
            <a:noAutofit/>
          </a:bodyPr>
          <a:lstStyle/>
          <a:p>
            <a:pPr algn="r">
              <a:buClr>
                <a:srgbClr val="000000"/>
              </a:buClr>
              <a:buSzPts val="1300"/>
            </a:pPr>
            <a:fld id="{00000000-1234-1234-1234-123412341234}" type="slidenum">
              <a:rPr lang="en" sz="1733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Clr>
                  <a:srgbClr val="000000"/>
                </a:buClr>
                <a:buSzPts val="1300"/>
              </a:pPr>
              <a:t>4</a:t>
            </a:fld>
            <a:endParaRPr sz="1733"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38"/>
          <p:cNvSpPr/>
          <p:nvPr/>
        </p:nvSpPr>
        <p:spPr>
          <a:xfrm>
            <a:off x="-76239" y="-100862"/>
            <a:ext cx="12268240" cy="7029468"/>
          </a:xfrm>
          <a:custGeom>
            <a:avLst/>
            <a:gdLst/>
            <a:ahLst/>
            <a:cxnLst/>
            <a:rect l="l" t="t" r="r" b="b"/>
            <a:pathLst>
              <a:path w="18402359" h="10544202" extrusionOk="0">
                <a:moveTo>
                  <a:pt x="0" y="0"/>
                </a:moveTo>
                <a:lnTo>
                  <a:pt x="18402359" y="0"/>
                </a:lnTo>
                <a:lnTo>
                  <a:pt x="18402359" y="10544202"/>
                </a:lnTo>
                <a:lnTo>
                  <a:pt x="0" y="1054420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37051" b="-37469"/>
            </a:stretch>
          </a:blipFill>
          <a:ln>
            <a:noFill/>
          </a:ln>
        </p:spPr>
      </p:sp>
      <p:sp>
        <p:nvSpPr>
          <p:cNvPr id="388" name="Google Shape;388;p38"/>
          <p:cNvSpPr/>
          <p:nvPr/>
        </p:nvSpPr>
        <p:spPr>
          <a:xfrm>
            <a:off x="139567" y="-1342433"/>
            <a:ext cx="1215200" cy="2544000"/>
          </a:xfrm>
          <a:prstGeom prst="roundRect">
            <a:avLst>
              <a:gd name="adj" fmla="val 39950"/>
            </a:avLst>
          </a:prstGeom>
          <a:solidFill>
            <a:srgbClr val="DAE7F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9" name="Google Shape;389;p38"/>
          <p:cNvSpPr/>
          <p:nvPr/>
        </p:nvSpPr>
        <p:spPr>
          <a:xfrm>
            <a:off x="441492" y="126815"/>
            <a:ext cx="611353" cy="855584"/>
          </a:xfrm>
          <a:custGeom>
            <a:avLst/>
            <a:gdLst/>
            <a:ahLst/>
            <a:cxnLst/>
            <a:rect l="l" t="t" r="r" b="b"/>
            <a:pathLst>
              <a:path w="917030" h="1283375" extrusionOk="0">
                <a:moveTo>
                  <a:pt x="0" y="0"/>
                </a:moveTo>
                <a:lnTo>
                  <a:pt x="917030" y="0"/>
                </a:lnTo>
                <a:lnTo>
                  <a:pt x="917030" y="1283375"/>
                </a:lnTo>
                <a:lnTo>
                  <a:pt x="0" y="12833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90" name="Google Shape;390;p38"/>
          <p:cNvSpPr/>
          <p:nvPr/>
        </p:nvSpPr>
        <p:spPr>
          <a:xfrm>
            <a:off x="-271133" y="6313200"/>
            <a:ext cx="6576000" cy="754800"/>
          </a:xfrm>
          <a:prstGeom prst="roundRect">
            <a:avLst>
              <a:gd name="adj" fmla="val 16667"/>
            </a:avLst>
          </a:prstGeom>
          <a:solidFill>
            <a:srgbClr val="DAE7F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1" name="Google Shape;391;p38"/>
          <p:cNvSpPr/>
          <p:nvPr/>
        </p:nvSpPr>
        <p:spPr>
          <a:xfrm>
            <a:off x="270039" y="6484919"/>
            <a:ext cx="5987603" cy="261277"/>
          </a:xfrm>
          <a:custGeom>
            <a:avLst/>
            <a:gdLst/>
            <a:ahLst/>
            <a:cxnLst/>
            <a:rect l="l" t="t" r="r" b="b"/>
            <a:pathLst>
              <a:path w="8981403" h="391916" extrusionOk="0">
                <a:moveTo>
                  <a:pt x="0" y="0"/>
                </a:moveTo>
                <a:lnTo>
                  <a:pt x="8981403" y="0"/>
                </a:lnTo>
                <a:lnTo>
                  <a:pt x="8981403" y="391916"/>
                </a:lnTo>
                <a:lnTo>
                  <a:pt x="0" y="3919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92" name="Google Shape;392;p38"/>
          <p:cNvSpPr txBox="1"/>
          <p:nvPr/>
        </p:nvSpPr>
        <p:spPr>
          <a:xfrm>
            <a:off x="336100" y="2559033"/>
            <a:ext cx="11519200" cy="705962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10991"/>
              </a:lnSpc>
            </a:pPr>
            <a:r>
              <a:rPr lang="en" sz="4133" b="1" dirty="0">
                <a:solidFill>
                  <a:srgbClr val="020557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MERITOKRASI</a:t>
            </a:r>
            <a:endParaRPr sz="3200" b="1" dirty="0">
              <a:solidFill>
                <a:srgbClr val="020557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5;p16">
            <a:extLst>
              <a:ext uri="{FF2B5EF4-FFF2-40B4-BE49-F238E27FC236}">
                <a16:creationId xmlns:a16="http://schemas.microsoft.com/office/drawing/2014/main" id="{667820F5-2A55-B644-07DD-A818EA7D8B85}"/>
              </a:ext>
            </a:extLst>
          </p:cNvPr>
          <p:cNvSpPr txBox="1"/>
          <p:nvPr/>
        </p:nvSpPr>
        <p:spPr>
          <a:xfrm>
            <a:off x="1696824" y="165346"/>
            <a:ext cx="9671901" cy="800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buClr>
                <a:srgbClr val="000000"/>
              </a:buClr>
              <a:buSzPts val="2100"/>
            </a:pPr>
            <a:r>
              <a:rPr lang="en-US" sz="2600" dirty="0">
                <a:solidFill>
                  <a:srgbClr val="005CA7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Peran Badan </a:t>
            </a:r>
            <a:r>
              <a:rPr lang="en-US" sz="2600" dirty="0" err="1">
                <a:solidFill>
                  <a:srgbClr val="005CA7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Kepegawaian</a:t>
            </a:r>
            <a:r>
              <a:rPr lang="en-US" sz="2600" dirty="0">
                <a:solidFill>
                  <a:srgbClr val="005CA7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 Negara di ACCSM</a:t>
            </a:r>
          </a:p>
          <a:p>
            <a:pPr>
              <a:buClr>
                <a:srgbClr val="000000"/>
              </a:buClr>
              <a:buSzPts val="2100"/>
            </a:pPr>
            <a:r>
              <a:rPr lang="en-US" sz="2600" dirty="0">
                <a:solidFill>
                  <a:srgbClr val="005CA7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&amp; </a:t>
            </a:r>
            <a:r>
              <a:rPr lang="en-US" sz="2600" dirty="0" err="1">
                <a:solidFill>
                  <a:srgbClr val="005CA7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Isu</a:t>
            </a:r>
            <a:r>
              <a:rPr lang="en-US" sz="2600" dirty="0">
                <a:solidFill>
                  <a:srgbClr val="005CA7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 </a:t>
            </a:r>
            <a:r>
              <a:rPr lang="en-US" sz="2600" dirty="0" err="1">
                <a:solidFill>
                  <a:srgbClr val="005CA7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Kepegawaian</a:t>
            </a:r>
            <a:r>
              <a:rPr lang="en-US" sz="2600" dirty="0">
                <a:solidFill>
                  <a:srgbClr val="005CA7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 di Wilayah Asia</a:t>
            </a:r>
            <a:endParaRPr sz="2600" dirty="0">
              <a:solidFill>
                <a:srgbClr val="DD1E5E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7F762C-DE84-EAB7-5BCF-DA92D50E93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239" y="1149869"/>
            <a:ext cx="4139902" cy="3708419"/>
          </a:xfrm>
          <a:prstGeom prst="rect">
            <a:avLst/>
          </a:prstGeom>
        </p:spPr>
      </p:pic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16C01F9A-3F54-8733-8C78-EC96E2AA2268}"/>
              </a:ext>
            </a:extLst>
          </p:cNvPr>
          <p:cNvSpPr/>
          <p:nvPr/>
        </p:nvSpPr>
        <p:spPr>
          <a:xfrm>
            <a:off x="7177282" y="1027212"/>
            <a:ext cx="4926656" cy="5636867"/>
          </a:xfrm>
          <a:prstGeom prst="roundRect">
            <a:avLst>
              <a:gd name="adj" fmla="val 5223"/>
            </a:avLst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066DDFB-AD07-2729-7435-2B43DDA9E2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239" y="4720570"/>
            <a:ext cx="4293481" cy="1503118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FF85BE71-4181-75BC-975C-E86BAAFC2671}"/>
              </a:ext>
            </a:extLst>
          </p:cNvPr>
          <p:cNvGrpSpPr/>
          <p:nvPr/>
        </p:nvGrpSpPr>
        <p:grpSpPr>
          <a:xfrm>
            <a:off x="9409060" y="3004078"/>
            <a:ext cx="2727862" cy="1727055"/>
            <a:chOff x="8433567" y="2650505"/>
            <a:chExt cx="3455212" cy="2187553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3569B6BC-539C-D2E5-8FCF-D31FB53C58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206" t="31195" r="67117" b="34588"/>
            <a:stretch/>
          </p:blipFill>
          <p:spPr>
            <a:xfrm>
              <a:off x="9214777" y="2650505"/>
              <a:ext cx="2018970" cy="1700291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F0293FB-4256-E148-8653-4BEBB2A8F350}"/>
                </a:ext>
              </a:extLst>
            </p:cNvPr>
            <p:cNvSpPr txBox="1"/>
            <p:nvPr/>
          </p:nvSpPr>
          <p:spPr>
            <a:xfrm>
              <a:off x="8433567" y="4370248"/>
              <a:ext cx="3455212" cy="4678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highlight>
                    <a:srgbClr val="FFFF00"/>
                  </a:highlight>
                </a:rPr>
                <a:t>2. </a:t>
              </a:r>
              <a:r>
                <a:rPr lang="en-US" b="1" dirty="0" err="1">
                  <a:highlight>
                    <a:srgbClr val="FFFF00"/>
                  </a:highlight>
                </a:rPr>
                <a:t>Pengembangan</a:t>
              </a:r>
              <a:r>
                <a:rPr lang="en-US" b="1" dirty="0">
                  <a:highlight>
                    <a:srgbClr val="FFFF00"/>
                  </a:highlight>
                </a:rPr>
                <a:t> </a:t>
              </a:r>
              <a:r>
                <a:rPr lang="en-US" b="1" dirty="0" err="1">
                  <a:highlight>
                    <a:srgbClr val="FFFF00"/>
                  </a:highlight>
                </a:rPr>
                <a:t>Inovasi</a:t>
              </a:r>
              <a:endParaRPr lang="en-ID" b="1" dirty="0">
                <a:highlight>
                  <a:srgbClr val="FFFF00"/>
                </a:highlight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9624D38C-7D83-6AFE-6274-8D9FCE0A1BE9}"/>
              </a:ext>
            </a:extLst>
          </p:cNvPr>
          <p:cNvGrpSpPr/>
          <p:nvPr/>
        </p:nvGrpSpPr>
        <p:grpSpPr>
          <a:xfrm>
            <a:off x="9470519" y="1149869"/>
            <a:ext cx="2473830" cy="1736054"/>
            <a:chOff x="5829414" y="2669957"/>
            <a:chExt cx="3133446" cy="2198950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C92FCB65-64BA-5F8D-62E5-041E0CF02F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661" t="30959" r="38661" b="34824"/>
            <a:stretch/>
          </p:blipFill>
          <p:spPr>
            <a:xfrm>
              <a:off x="6335052" y="2669957"/>
              <a:ext cx="2018970" cy="1700292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8D2DAB8-C321-C194-47C0-025ECB8B43E4}"/>
                </a:ext>
              </a:extLst>
            </p:cNvPr>
            <p:cNvSpPr txBox="1"/>
            <p:nvPr/>
          </p:nvSpPr>
          <p:spPr>
            <a:xfrm>
              <a:off x="5829414" y="4401097"/>
              <a:ext cx="3133446" cy="4678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highlight>
                    <a:srgbClr val="FFFF00"/>
                  </a:highlight>
                </a:rPr>
                <a:t>1. </a:t>
              </a:r>
              <a:r>
                <a:rPr lang="en-US" b="1" dirty="0" err="1">
                  <a:highlight>
                    <a:srgbClr val="FFFF00"/>
                  </a:highlight>
                </a:rPr>
                <a:t>Transformasi</a:t>
              </a:r>
              <a:r>
                <a:rPr lang="en-US" b="1" dirty="0">
                  <a:highlight>
                    <a:srgbClr val="FFFF00"/>
                  </a:highlight>
                </a:rPr>
                <a:t> Digital</a:t>
              </a:r>
              <a:endParaRPr lang="en-ID" b="1" dirty="0">
                <a:highlight>
                  <a:srgbClr val="FFFF00"/>
                </a:highlight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78FD52A5-EFC1-5093-133E-4BB91A47B330}"/>
              </a:ext>
            </a:extLst>
          </p:cNvPr>
          <p:cNvGrpSpPr/>
          <p:nvPr/>
        </p:nvGrpSpPr>
        <p:grpSpPr>
          <a:xfrm>
            <a:off x="9536077" y="4881818"/>
            <a:ext cx="2473829" cy="1652626"/>
            <a:chOff x="7224471" y="4617204"/>
            <a:chExt cx="3133444" cy="2093278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243527D6-21D2-838B-059E-C818E6B2B0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931" t="30959" r="9391" b="34824"/>
            <a:stretch/>
          </p:blipFill>
          <p:spPr>
            <a:xfrm>
              <a:off x="7683914" y="4617204"/>
              <a:ext cx="2018970" cy="1700291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CD9CEAC-B175-E69F-6EAA-BB0188887E2F}"/>
                </a:ext>
              </a:extLst>
            </p:cNvPr>
            <p:cNvSpPr txBox="1"/>
            <p:nvPr/>
          </p:nvSpPr>
          <p:spPr>
            <a:xfrm>
              <a:off x="7224471" y="6341150"/>
              <a:ext cx="31334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highlight>
                    <a:srgbClr val="FFFF00"/>
                  </a:highlight>
                </a:rPr>
                <a:t>3. </a:t>
              </a:r>
              <a:r>
                <a:rPr lang="en-US" b="1" dirty="0" err="1">
                  <a:highlight>
                    <a:srgbClr val="FFFF00"/>
                  </a:highlight>
                </a:rPr>
                <a:t>Penguatan</a:t>
              </a:r>
              <a:r>
                <a:rPr lang="en-US" b="1" dirty="0">
                  <a:highlight>
                    <a:srgbClr val="FFFF00"/>
                  </a:highlight>
                </a:rPr>
                <a:t> </a:t>
              </a:r>
              <a:r>
                <a:rPr lang="en-US" b="1" dirty="0" err="1">
                  <a:highlight>
                    <a:srgbClr val="FFFF00"/>
                  </a:highlight>
                </a:rPr>
                <a:t>Integritas</a:t>
              </a:r>
              <a:endParaRPr lang="en-ID" b="1" dirty="0">
                <a:highlight>
                  <a:srgbClr val="FFFF00"/>
                </a:highlight>
              </a:endParaRPr>
            </a:p>
          </p:txBody>
        </p:sp>
      </p:grp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EE8158D-9F8C-C809-E16A-D850436C74B7}"/>
              </a:ext>
            </a:extLst>
          </p:cNvPr>
          <p:cNvSpPr/>
          <p:nvPr/>
        </p:nvSpPr>
        <p:spPr>
          <a:xfrm>
            <a:off x="5596354" y="1538784"/>
            <a:ext cx="3073185" cy="4292004"/>
          </a:xfrm>
          <a:prstGeom prst="roundRect">
            <a:avLst>
              <a:gd name="adj" fmla="val 10468"/>
            </a:avLst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/>
              <a:t>Isu</a:t>
            </a:r>
            <a:r>
              <a:rPr lang="en-US" sz="2000" b="1" dirty="0"/>
              <a:t> </a:t>
            </a:r>
            <a:r>
              <a:rPr lang="en-US" sz="2000" b="1" dirty="0" err="1"/>
              <a:t>Kepegawaian</a:t>
            </a:r>
            <a:r>
              <a:rPr lang="en-US" sz="2000" b="1" dirty="0"/>
              <a:t> yang </a:t>
            </a:r>
            <a:r>
              <a:rPr lang="en-US" sz="2000" b="1" dirty="0" err="1"/>
              <a:t>dibahas</a:t>
            </a:r>
            <a:r>
              <a:rPr lang="en-US" sz="2000" b="1" dirty="0"/>
              <a:t>:</a:t>
            </a:r>
          </a:p>
          <a:p>
            <a:pPr algn="ctr"/>
            <a:endParaRPr lang="en-US" sz="2000" b="1" dirty="0"/>
          </a:p>
          <a:p>
            <a:pPr algn="ctr"/>
            <a:r>
              <a:rPr lang="en-US" sz="3200" b="1" dirty="0"/>
              <a:t>MERITOKRASI</a:t>
            </a:r>
          </a:p>
          <a:p>
            <a:pPr algn="ctr"/>
            <a:r>
              <a:rPr lang="en-US" sz="3200" b="1" dirty="0"/>
              <a:t>(SISTEM MERIT) </a:t>
            </a:r>
            <a:endParaRPr lang="en-ID" sz="3200" b="1" dirty="0"/>
          </a:p>
        </p:txBody>
      </p:sp>
      <p:cxnSp>
        <p:nvCxnSpPr>
          <p:cNvPr id="22" name="Connector: Elbow 21">
            <a:extLst>
              <a:ext uri="{FF2B5EF4-FFF2-40B4-BE49-F238E27FC236}">
                <a16:creationId xmlns:a16="http://schemas.microsoft.com/office/drawing/2014/main" id="{ECF5B16F-548E-D0BA-E713-C0F8FA46D52C}"/>
              </a:ext>
            </a:extLst>
          </p:cNvPr>
          <p:cNvCxnSpPr>
            <a:stCxn id="5" idx="3"/>
            <a:endCxn id="13" idx="1"/>
          </p:cNvCxnSpPr>
          <p:nvPr/>
        </p:nvCxnSpPr>
        <p:spPr>
          <a:xfrm flipV="1">
            <a:off x="8669539" y="1821053"/>
            <a:ext cx="1200177" cy="1863733"/>
          </a:xfrm>
          <a:prstGeom prst="bentConnector3">
            <a:avLst/>
          </a:prstGeom>
          <a:ln w="38100">
            <a:solidFill>
              <a:srgbClr val="E51D6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or: Elbow 23">
            <a:extLst>
              <a:ext uri="{FF2B5EF4-FFF2-40B4-BE49-F238E27FC236}">
                <a16:creationId xmlns:a16="http://schemas.microsoft.com/office/drawing/2014/main" id="{C838FFEE-2EEB-37E3-7BAD-3B25AEF09859}"/>
              </a:ext>
            </a:extLst>
          </p:cNvPr>
          <p:cNvCxnSpPr>
            <a:cxnSpLocks/>
            <a:stCxn id="5" idx="3"/>
            <a:endCxn id="12" idx="1"/>
          </p:cNvCxnSpPr>
          <p:nvPr/>
        </p:nvCxnSpPr>
        <p:spPr>
          <a:xfrm flipV="1">
            <a:off x="8669539" y="3675261"/>
            <a:ext cx="1356280" cy="9525"/>
          </a:xfrm>
          <a:prstGeom prst="bentConnector3">
            <a:avLst>
              <a:gd name="adj1" fmla="val 50000"/>
            </a:avLst>
          </a:prstGeom>
          <a:ln w="38100">
            <a:solidFill>
              <a:srgbClr val="E51D6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or: Elbow 25">
            <a:extLst>
              <a:ext uri="{FF2B5EF4-FFF2-40B4-BE49-F238E27FC236}">
                <a16:creationId xmlns:a16="http://schemas.microsoft.com/office/drawing/2014/main" id="{32AE5467-22D2-DC46-7647-FFC8FDDA065B}"/>
              </a:ext>
            </a:extLst>
          </p:cNvPr>
          <p:cNvCxnSpPr>
            <a:stCxn id="5" idx="3"/>
            <a:endCxn id="14" idx="1"/>
          </p:cNvCxnSpPr>
          <p:nvPr/>
        </p:nvCxnSpPr>
        <p:spPr>
          <a:xfrm>
            <a:off x="8669539" y="3684786"/>
            <a:ext cx="1229265" cy="1868215"/>
          </a:xfrm>
          <a:prstGeom prst="bentConnector3">
            <a:avLst>
              <a:gd name="adj1" fmla="val 50000"/>
            </a:avLst>
          </a:prstGeom>
          <a:ln w="38100">
            <a:solidFill>
              <a:srgbClr val="E51D6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Arrow: Right 34">
            <a:extLst>
              <a:ext uri="{FF2B5EF4-FFF2-40B4-BE49-F238E27FC236}">
                <a16:creationId xmlns:a16="http://schemas.microsoft.com/office/drawing/2014/main" id="{E421C4FA-9399-6A45-4166-A48CC19A859D}"/>
              </a:ext>
            </a:extLst>
          </p:cNvPr>
          <p:cNvSpPr/>
          <p:nvPr/>
        </p:nvSpPr>
        <p:spPr>
          <a:xfrm>
            <a:off x="4943475" y="2885923"/>
            <a:ext cx="525864" cy="1650343"/>
          </a:xfrm>
          <a:prstGeom prst="rightArrow">
            <a:avLst/>
          </a:prstGeom>
          <a:solidFill>
            <a:srgbClr val="E51D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CA9691A-46FC-155F-90CB-689D7360F299}"/>
              </a:ext>
            </a:extLst>
          </p:cNvPr>
          <p:cNvSpPr txBox="1"/>
          <p:nvPr/>
        </p:nvSpPr>
        <p:spPr>
          <a:xfrm>
            <a:off x="8693652" y="3345350"/>
            <a:ext cx="109299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err="1">
                <a:highlight>
                  <a:srgbClr val="FFFF00"/>
                </a:highlight>
              </a:rPr>
              <a:t>Dengan</a:t>
            </a:r>
            <a:r>
              <a:rPr lang="en-US" sz="1400" b="1" dirty="0">
                <a:highlight>
                  <a:srgbClr val="FFFF00"/>
                </a:highlight>
              </a:rPr>
              <a:t> </a:t>
            </a:r>
          </a:p>
          <a:p>
            <a:pPr algn="ctr"/>
            <a:r>
              <a:rPr lang="en-US" sz="1400" b="1" dirty="0">
                <a:highlight>
                  <a:srgbClr val="FFFF00"/>
                </a:highlight>
              </a:rPr>
              <a:t>3 point </a:t>
            </a:r>
            <a:r>
              <a:rPr lang="en-US" sz="1400" b="1" dirty="0" err="1">
                <a:highlight>
                  <a:srgbClr val="FFFF00"/>
                </a:highlight>
              </a:rPr>
              <a:t>penting</a:t>
            </a:r>
            <a:r>
              <a:rPr lang="en-US" sz="1400" b="1" dirty="0">
                <a:highlight>
                  <a:srgbClr val="FFFF00"/>
                </a:highlight>
              </a:rPr>
              <a:t>:</a:t>
            </a:r>
            <a:endParaRPr lang="en-ID" sz="1400" b="1" dirty="0">
              <a:highlight>
                <a:srgbClr val="FFFF00"/>
              </a:highlight>
            </a:endParaRPr>
          </a:p>
        </p:txBody>
      </p:sp>
      <p:sp>
        <p:nvSpPr>
          <p:cNvPr id="7" name="Google Shape;259;p33">
            <a:extLst>
              <a:ext uri="{FF2B5EF4-FFF2-40B4-BE49-F238E27FC236}">
                <a16:creationId xmlns:a16="http://schemas.microsoft.com/office/drawing/2014/main" id="{EF2AAD63-9939-A7A4-118B-A01389D5E0CB}"/>
              </a:ext>
            </a:extLst>
          </p:cNvPr>
          <p:cNvSpPr txBox="1"/>
          <p:nvPr/>
        </p:nvSpPr>
        <p:spPr>
          <a:xfrm>
            <a:off x="10563567" y="6559215"/>
            <a:ext cx="1371600" cy="1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33" tIns="22867" rIns="45733" bIns="22867" anchor="ctr" anchorCtr="0">
            <a:noAutofit/>
          </a:bodyPr>
          <a:lstStyle/>
          <a:p>
            <a:pPr algn="r">
              <a:buClr>
                <a:srgbClr val="000000"/>
              </a:buClr>
              <a:buSzPts val="1300"/>
            </a:pPr>
            <a:fld id="{00000000-1234-1234-1234-123412341234}" type="slidenum">
              <a:rPr lang="en" sz="1733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Clr>
                  <a:srgbClr val="000000"/>
                </a:buClr>
                <a:buSzPts val="1300"/>
              </a:pPr>
              <a:t>6</a:t>
            </a:fld>
            <a:endParaRPr sz="1733"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88752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32"/>
          <p:cNvSpPr txBox="1"/>
          <p:nvPr/>
        </p:nvSpPr>
        <p:spPr>
          <a:xfrm>
            <a:off x="1373833" y="134900"/>
            <a:ext cx="9456400" cy="6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en" sz="2667" b="1">
                <a:solidFill>
                  <a:srgbClr val="E31A5E"/>
                </a:solidFill>
                <a:latin typeface="Montserrat"/>
                <a:ea typeface="Montserrat"/>
                <a:cs typeface="Montserrat"/>
                <a:sym typeface="Montserrat"/>
              </a:rPr>
              <a:t>MERITOKRASI</a:t>
            </a:r>
            <a:endParaRPr sz="2667" b="1">
              <a:solidFill>
                <a:srgbClr val="259CD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89" name="Google Shape;289;p32" title="Gemini_Generated_Image_1fbpdb1fbpdb1fbp.jpg"/>
          <p:cNvPicPr preferRelativeResize="0"/>
          <p:nvPr/>
        </p:nvPicPr>
        <p:blipFill rotWithShape="1">
          <a:blip r:embed="rId3">
            <a:alphaModFix/>
          </a:blip>
          <a:srcRect t="35733"/>
          <a:stretch/>
        </p:blipFill>
        <p:spPr>
          <a:xfrm>
            <a:off x="0" y="2411267"/>
            <a:ext cx="12230267" cy="43817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32" title="Gemini_Generated_Image_1fbpdb1fbpdb1fbp.jpg"/>
          <p:cNvPicPr preferRelativeResize="0"/>
          <p:nvPr/>
        </p:nvPicPr>
        <p:blipFill rotWithShape="1">
          <a:blip r:embed="rId3">
            <a:alphaModFix/>
          </a:blip>
          <a:srcRect l="39843" t="16928" r="34967" b="66347"/>
          <a:stretch/>
        </p:blipFill>
        <p:spPr>
          <a:xfrm>
            <a:off x="4574665" y="1043916"/>
            <a:ext cx="3080936" cy="1140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32" title="Gemini_Generated_Image_1fbpdb1fbpdb1fbp.jpg"/>
          <p:cNvPicPr preferRelativeResize="0"/>
          <p:nvPr/>
        </p:nvPicPr>
        <p:blipFill rotWithShape="1">
          <a:blip r:embed="rId3">
            <a:alphaModFix/>
          </a:blip>
          <a:srcRect l="5308" t="17611" r="79272" b="65664"/>
          <a:stretch/>
        </p:blipFill>
        <p:spPr>
          <a:xfrm>
            <a:off x="1634268" y="1071524"/>
            <a:ext cx="1885969" cy="1140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32" title="Gemini_Generated_Image_1fbpdb1fbpdb1fbp.jpg"/>
          <p:cNvPicPr preferRelativeResize="0"/>
          <p:nvPr/>
        </p:nvPicPr>
        <p:blipFill rotWithShape="1">
          <a:blip r:embed="rId3">
            <a:alphaModFix/>
          </a:blip>
          <a:srcRect l="23111" t="17611" r="63417" b="65664"/>
          <a:stretch/>
        </p:blipFill>
        <p:spPr>
          <a:xfrm>
            <a:off x="8710034" y="1071533"/>
            <a:ext cx="1647636" cy="1140299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32"/>
          <p:cNvSpPr/>
          <p:nvPr/>
        </p:nvSpPr>
        <p:spPr>
          <a:xfrm>
            <a:off x="3845451" y="1506867"/>
            <a:ext cx="404000" cy="3952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DF125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/>
          </a:p>
        </p:txBody>
      </p:sp>
      <p:sp>
        <p:nvSpPr>
          <p:cNvPr id="294" name="Google Shape;294;p32"/>
          <p:cNvSpPr/>
          <p:nvPr/>
        </p:nvSpPr>
        <p:spPr>
          <a:xfrm rot="10800000">
            <a:off x="7980628" y="1506863"/>
            <a:ext cx="404400" cy="3952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DF125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/>
          </a:p>
        </p:txBody>
      </p:sp>
      <p:sp>
        <p:nvSpPr>
          <p:cNvPr id="295" name="Google Shape;295;p32"/>
          <p:cNvSpPr/>
          <p:nvPr/>
        </p:nvSpPr>
        <p:spPr>
          <a:xfrm rot="5400000">
            <a:off x="5912928" y="2103863"/>
            <a:ext cx="404400" cy="3952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DF125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/>
          </a:p>
        </p:txBody>
      </p:sp>
      <p:sp>
        <p:nvSpPr>
          <p:cNvPr id="296" name="Google Shape;296;p32"/>
          <p:cNvSpPr/>
          <p:nvPr/>
        </p:nvSpPr>
        <p:spPr>
          <a:xfrm>
            <a:off x="7655584" y="3158933"/>
            <a:ext cx="404000" cy="3952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DF125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/>
          </a:p>
        </p:txBody>
      </p:sp>
      <p:sp>
        <p:nvSpPr>
          <p:cNvPr id="297" name="Google Shape;297;p32"/>
          <p:cNvSpPr/>
          <p:nvPr/>
        </p:nvSpPr>
        <p:spPr>
          <a:xfrm rot="10800000">
            <a:off x="4249461" y="3158929"/>
            <a:ext cx="404400" cy="3952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DF125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/>
          </a:p>
        </p:txBody>
      </p:sp>
      <p:sp>
        <p:nvSpPr>
          <p:cNvPr id="298" name="Google Shape;298;p32"/>
          <p:cNvSpPr/>
          <p:nvPr/>
        </p:nvSpPr>
        <p:spPr>
          <a:xfrm rot="5400000">
            <a:off x="5899828" y="4107196"/>
            <a:ext cx="404400" cy="3952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DF125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/>
          </a:p>
        </p:txBody>
      </p:sp>
      <p:sp>
        <p:nvSpPr>
          <p:cNvPr id="299" name="Google Shape;299;p32"/>
          <p:cNvSpPr txBox="1"/>
          <p:nvPr/>
        </p:nvSpPr>
        <p:spPr>
          <a:xfrm>
            <a:off x="10563567" y="6440343"/>
            <a:ext cx="1371600" cy="1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33" tIns="22867" rIns="45733" bIns="22867" anchor="ctr" anchorCtr="0">
            <a:noAutofit/>
          </a:bodyPr>
          <a:lstStyle/>
          <a:p>
            <a:pPr algn="r">
              <a:buClr>
                <a:srgbClr val="000000"/>
              </a:buClr>
              <a:buSzPts val="1300"/>
            </a:pPr>
            <a:fld id="{00000000-1234-1234-1234-123412341234}" type="slidenum">
              <a:rPr lang="en" sz="1733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Clr>
                  <a:srgbClr val="000000"/>
                </a:buClr>
                <a:buSzPts val="1300"/>
              </a:pPr>
              <a:t>7</a:t>
            </a:fld>
            <a:endParaRPr sz="1733"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33"/>
          <p:cNvSpPr txBox="1"/>
          <p:nvPr/>
        </p:nvSpPr>
        <p:spPr>
          <a:xfrm>
            <a:off x="1373833" y="134900"/>
            <a:ext cx="10236000" cy="6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en" sz="3067" b="1">
                <a:solidFill>
                  <a:srgbClr val="E31A5E"/>
                </a:solidFill>
                <a:latin typeface="Montserrat"/>
                <a:ea typeface="Montserrat"/>
                <a:cs typeface="Montserrat"/>
                <a:sym typeface="Montserrat"/>
              </a:rPr>
              <a:t>Meritokrasi Era BAKN</a:t>
            </a:r>
            <a:endParaRPr sz="3067" b="1">
              <a:solidFill>
                <a:srgbClr val="E31A5E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/>
            <a:r>
              <a:rPr lang="en" sz="1600" b="1">
                <a:solidFill>
                  <a:srgbClr val="4285F4"/>
                </a:solidFill>
                <a:latin typeface="Montserrat"/>
                <a:ea typeface="Montserrat"/>
                <a:cs typeface="Montserrat"/>
                <a:sym typeface="Montserrat"/>
              </a:rPr>
              <a:t>Berdasarkan Kepala BAKN (1972-1987) Letnan Jenderal (Purn) Arsinius Elias Manihuruk </a:t>
            </a:r>
            <a:endParaRPr sz="1600" b="1">
              <a:solidFill>
                <a:srgbClr val="4285F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05" name="Google Shape;305;p33" title="Gemini_Generated_Image_hk10pbhk10pbhk10.jpg"/>
          <p:cNvPicPr preferRelativeResize="0"/>
          <p:nvPr/>
        </p:nvPicPr>
        <p:blipFill rotWithShape="1">
          <a:blip r:embed="rId3">
            <a:alphaModFix/>
          </a:blip>
          <a:srcRect t="17834" b="2121"/>
          <a:stretch/>
        </p:blipFill>
        <p:spPr>
          <a:xfrm>
            <a:off x="1" y="1342000"/>
            <a:ext cx="12191996" cy="5451035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p33"/>
          <p:cNvSpPr/>
          <p:nvPr/>
        </p:nvSpPr>
        <p:spPr>
          <a:xfrm>
            <a:off x="9224167" y="2625333"/>
            <a:ext cx="2554000" cy="4212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" sz="1067" b="1"/>
              <a:t>Golongan 2 harus lebih berkualitas dari golongan 1</a:t>
            </a:r>
            <a:endParaRPr sz="1067" b="1"/>
          </a:p>
        </p:txBody>
      </p:sp>
      <p:sp>
        <p:nvSpPr>
          <p:cNvPr id="307" name="Google Shape;307;p33"/>
          <p:cNvSpPr/>
          <p:nvPr/>
        </p:nvSpPr>
        <p:spPr>
          <a:xfrm>
            <a:off x="9224167" y="3361833"/>
            <a:ext cx="2554000" cy="4212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" sz="1067" b="1"/>
              <a:t>Golongan 3 harus lebih berkualitas dari golongan 2 &amp; 1</a:t>
            </a:r>
            <a:endParaRPr sz="1067" b="1"/>
          </a:p>
        </p:txBody>
      </p:sp>
      <p:sp>
        <p:nvSpPr>
          <p:cNvPr id="308" name="Google Shape;308;p33"/>
          <p:cNvSpPr/>
          <p:nvPr/>
        </p:nvSpPr>
        <p:spPr>
          <a:xfrm>
            <a:off x="9224167" y="4060900"/>
            <a:ext cx="2554000" cy="4212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" sz="1067" b="1"/>
              <a:t>Golongan 4 harus lebih berkualitas dari golongan 3, 2 &amp; 1</a:t>
            </a:r>
            <a:endParaRPr sz="1067" b="1"/>
          </a:p>
        </p:txBody>
      </p:sp>
      <p:sp>
        <p:nvSpPr>
          <p:cNvPr id="309" name="Google Shape;309;p33"/>
          <p:cNvSpPr txBox="1"/>
          <p:nvPr/>
        </p:nvSpPr>
        <p:spPr>
          <a:xfrm>
            <a:off x="10563567" y="6440343"/>
            <a:ext cx="1371600" cy="1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33" tIns="22867" rIns="45733" bIns="22867" anchor="ctr" anchorCtr="0">
            <a:noAutofit/>
          </a:bodyPr>
          <a:lstStyle/>
          <a:p>
            <a:pPr algn="r">
              <a:buClr>
                <a:srgbClr val="000000"/>
              </a:buClr>
              <a:buSzPts val="1300"/>
            </a:pPr>
            <a:fld id="{00000000-1234-1234-1234-123412341234}" type="slidenum">
              <a:rPr lang="en" sz="1733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Clr>
                  <a:srgbClr val="000000"/>
                </a:buClr>
                <a:buSzPts val="1300"/>
              </a:pPr>
              <a:t>8</a:t>
            </a:fld>
            <a:endParaRPr sz="1733"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34"/>
          <p:cNvSpPr txBox="1"/>
          <p:nvPr/>
        </p:nvSpPr>
        <p:spPr>
          <a:xfrm>
            <a:off x="1373833" y="134900"/>
            <a:ext cx="9456400" cy="6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en" sz="2667" b="1">
                <a:solidFill>
                  <a:srgbClr val="E31A5E"/>
                </a:solidFill>
                <a:latin typeface="Montserrat"/>
                <a:ea typeface="Montserrat"/>
                <a:cs typeface="Montserrat"/>
                <a:sym typeface="Montserrat"/>
              </a:rPr>
              <a:t>Manajemen Talenta</a:t>
            </a:r>
            <a:r>
              <a:rPr lang="en" sz="2667" b="1">
                <a:solidFill>
                  <a:srgbClr val="259CD7"/>
                </a:solidFill>
                <a:latin typeface="Montserrat"/>
                <a:ea typeface="Montserrat"/>
                <a:cs typeface="Montserrat"/>
                <a:sym typeface="Montserrat"/>
              </a:rPr>
              <a:t> di Negara Maju</a:t>
            </a:r>
            <a:endParaRPr sz="2667" b="1">
              <a:solidFill>
                <a:srgbClr val="259CD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15" name="Google Shape;315;p34" title="Gemini_Generated_Image_yc6ix4yc6ix4yc6i.jpg"/>
          <p:cNvPicPr preferRelativeResize="0"/>
          <p:nvPr/>
        </p:nvPicPr>
        <p:blipFill rotWithShape="1">
          <a:blip r:embed="rId3">
            <a:alphaModFix/>
          </a:blip>
          <a:srcRect l="2066" t="21104" r="50098" b="2844"/>
          <a:stretch/>
        </p:blipFill>
        <p:spPr>
          <a:xfrm>
            <a:off x="300467" y="1199501"/>
            <a:ext cx="5696000" cy="505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34" title="Gemini_Generated_Image_yc6ix4yc6ix4yc6i.jpg"/>
          <p:cNvPicPr preferRelativeResize="0"/>
          <p:nvPr/>
        </p:nvPicPr>
        <p:blipFill rotWithShape="1">
          <a:blip r:embed="rId3">
            <a:alphaModFix/>
          </a:blip>
          <a:srcRect l="50734" t="54397" r="1430" b="2791"/>
          <a:stretch/>
        </p:blipFill>
        <p:spPr>
          <a:xfrm>
            <a:off x="6131133" y="2226901"/>
            <a:ext cx="5696000" cy="2845033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34"/>
          <p:cNvSpPr txBox="1"/>
          <p:nvPr/>
        </p:nvSpPr>
        <p:spPr>
          <a:xfrm>
            <a:off x="10563567" y="6440343"/>
            <a:ext cx="1371600" cy="1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33" tIns="22867" rIns="45733" bIns="22867" anchor="ctr" anchorCtr="0">
            <a:noAutofit/>
          </a:bodyPr>
          <a:lstStyle/>
          <a:p>
            <a:pPr algn="r">
              <a:buClr>
                <a:srgbClr val="000000"/>
              </a:buClr>
              <a:buSzPts val="1300"/>
            </a:pPr>
            <a:fld id="{00000000-1234-1234-1234-123412341234}" type="slidenum">
              <a:rPr lang="en" sz="1733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Clr>
                  <a:srgbClr val="000000"/>
                </a:buClr>
                <a:buSzPts val="1300"/>
              </a:pPr>
              <a:t>9</a:t>
            </a:fld>
            <a:endParaRPr sz="1733"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8" name="Google Shape;508;p40" title="Gemini_Generated_Image_rs48hers48hers48.jpg"/>
          <p:cNvPicPr preferRelativeResize="0"/>
          <p:nvPr/>
        </p:nvPicPr>
        <p:blipFill rotWithShape="1">
          <a:blip r:embed="rId3">
            <a:alphaModFix/>
          </a:blip>
          <a:srcRect l="2825" t="16079" r="2684" b="3243"/>
          <a:stretch/>
        </p:blipFill>
        <p:spPr>
          <a:xfrm>
            <a:off x="-11533" y="1181934"/>
            <a:ext cx="12192004" cy="5614567"/>
          </a:xfrm>
          <a:prstGeom prst="rect">
            <a:avLst/>
          </a:prstGeom>
          <a:noFill/>
          <a:ln>
            <a:noFill/>
          </a:ln>
        </p:spPr>
      </p:pic>
      <p:sp>
        <p:nvSpPr>
          <p:cNvPr id="509" name="Google Shape;509;p40"/>
          <p:cNvSpPr txBox="1"/>
          <p:nvPr/>
        </p:nvSpPr>
        <p:spPr>
          <a:xfrm>
            <a:off x="10563567" y="6440343"/>
            <a:ext cx="1371600" cy="1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33" tIns="22867" rIns="45733" bIns="22867" anchor="ctr" anchorCtr="0">
            <a:noAutofit/>
          </a:bodyPr>
          <a:lstStyle/>
          <a:p>
            <a:pPr algn="r">
              <a:buClr>
                <a:srgbClr val="000000"/>
              </a:buClr>
              <a:buSzPts val="1300"/>
            </a:pPr>
            <a:fld id="{00000000-1234-1234-1234-123412341234}" type="slidenum">
              <a:rPr lang="en" sz="1733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Clr>
                  <a:srgbClr val="000000"/>
                </a:buClr>
                <a:buSzPts val="1300"/>
              </a:pPr>
              <a:t>10</a:t>
            </a:fld>
            <a:endParaRPr sz="1733"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0" name="Google Shape;510;p40"/>
          <p:cNvSpPr txBox="1"/>
          <p:nvPr/>
        </p:nvSpPr>
        <p:spPr>
          <a:xfrm>
            <a:off x="1373833" y="134900"/>
            <a:ext cx="9456400" cy="6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en" sz="2800" b="1">
                <a:solidFill>
                  <a:srgbClr val="E31A5E"/>
                </a:solidFill>
                <a:latin typeface="Montserrat"/>
                <a:ea typeface="Montserrat"/>
                <a:cs typeface="Montserrat"/>
                <a:sym typeface="Montserrat"/>
              </a:rPr>
              <a:t>Pengukuran Manajemen Talenta</a:t>
            </a:r>
            <a:endParaRPr sz="2800" b="1">
              <a:solidFill>
                <a:srgbClr val="259CD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4"/>
          <p:cNvSpPr txBox="1"/>
          <p:nvPr/>
        </p:nvSpPr>
        <p:spPr>
          <a:xfrm>
            <a:off x="1317000" y="156408"/>
            <a:ext cx="9336000" cy="538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13991"/>
              </a:lnSpc>
            </a:pPr>
            <a:r>
              <a:rPr lang="en" sz="3067">
                <a:solidFill>
                  <a:srgbClr val="00357B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Manajemen Talenta ASN</a:t>
            </a:r>
            <a:endParaRPr sz="3067">
              <a:solidFill>
                <a:srgbClr val="00357B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pic>
        <p:nvPicPr>
          <p:cNvPr id="182" name="Google Shape;182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34501" y="1444102"/>
            <a:ext cx="3621636" cy="464454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3" name="Google Shape;183;p24"/>
          <p:cNvGrpSpPr/>
          <p:nvPr/>
        </p:nvGrpSpPr>
        <p:grpSpPr>
          <a:xfrm>
            <a:off x="7048099" y="969264"/>
            <a:ext cx="4773659" cy="432877"/>
            <a:chOff x="1193048" y="1492982"/>
            <a:chExt cx="4487084" cy="533100"/>
          </a:xfrm>
        </p:grpSpPr>
        <p:sp>
          <p:nvSpPr>
            <p:cNvPr id="184" name="Google Shape;184;p24"/>
            <p:cNvSpPr/>
            <p:nvPr/>
          </p:nvSpPr>
          <p:spPr>
            <a:xfrm>
              <a:off x="1245232" y="1510466"/>
              <a:ext cx="4434900" cy="503400"/>
            </a:xfrm>
            <a:prstGeom prst="roundRect">
              <a:avLst>
                <a:gd name="adj" fmla="val 16667"/>
              </a:avLst>
            </a:prstGeom>
            <a:solidFill>
              <a:srgbClr val="005CA7"/>
            </a:solidFill>
            <a:ln>
              <a:noFill/>
            </a:ln>
          </p:spPr>
          <p:txBody>
            <a:bodyPr spcFirstLastPara="1" wrap="square" lIns="85733" tIns="42833" rIns="85733" bIns="42833" anchor="ctr" anchorCtr="0">
              <a:noAutofit/>
            </a:bodyPr>
            <a:lstStyle/>
            <a:p>
              <a:pPr algn="ctr"/>
              <a:endParaRPr sz="1067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85" name="Google Shape;185;p24"/>
            <p:cNvSpPr/>
            <p:nvPr/>
          </p:nvSpPr>
          <p:spPr>
            <a:xfrm>
              <a:off x="1193048" y="1492982"/>
              <a:ext cx="4476000" cy="533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5733" tIns="42833" rIns="85733" bIns="42833" anchor="ctr" anchorCtr="0">
              <a:noAutofit/>
            </a:bodyPr>
            <a:lstStyle/>
            <a:p>
              <a:pPr algn="ctr"/>
              <a:r>
                <a:rPr lang="en" sz="1067" b="1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Instansi Pemerintah yang sudah mendapatkan persetujuan dan penerapan MT</a:t>
              </a:r>
              <a:endParaRPr sz="1067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186" name="Google Shape;186;p24"/>
          <p:cNvSpPr/>
          <p:nvPr/>
        </p:nvSpPr>
        <p:spPr>
          <a:xfrm>
            <a:off x="7129600" y="5928633"/>
            <a:ext cx="4866000" cy="374800"/>
          </a:xfrm>
          <a:prstGeom prst="roundRect">
            <a:avLst>
              <a:gd name="adj" fmla="val 16667"/>
            </a:avLst>
          </a:prstGeom>
          <a:solidFill>
            <a:srgbClr val="005CA7"/>
          </a:solidFill>
          <a:ln>
            <a:noFill/>
          </a:ln>
        </p:spPr>
        <p:txBody>
          <a:bodyPr spcFirstLastPara="1" wrap="square" lIns="85733" tIns="42833" rIns="85733" bIns="42833" anchor="ctr" anchorCtr="0">
            <a:noAutofit/>
          </a:bodyPr>
          <a:lstStyle/>
          <a:p>
            <a:pPr algn="ctr"/>
            <a:endParaRPr sz="1733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24"/>
          <p:cNvSpPr txBox="1"/>
          <p:nvPr/>
        </p:nvSpPr>
        <p:spPr>
          <a:xfrm>
            <a:off x="7451304" y="5979517"/>
            <a:ext cx="4232800" cy="2507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733" tIns="42833" rIns="85733" bIns="42833" anchor="t" anchorCtr="0">
            <a:spAutoFit/>
          </a:bodyPr>
          <a:lstStyle/>
          <a:p>
            <a:r>
              <a:rPr lang="en" sz="1067" b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*) 2026 on going (Jumlah masih akan terus bertambah)</a:t>
            </a:r>
            <a:endParaRPr sz="1067" b="1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8" name="Google Shape;188;p24"/>
          <p:cNvSpPr/>
          <p:nvPr/>
        </p:nvSpPr>
        <p:spPr>
          <a:xfrm>
            <a:off x="7215833" y="1512033"/>
            <a:ext cx="202400" cy="4214400"/>
          </a:xfrm>
          <a:prstGeom prst="leftBrace">
            <a:avLst>
              <a:gd name="adj1" fmla="val 97508"/>
              <a:gd name="adj2" fmla="val 50000"/>
            </a:avLst>
          </a:prstGeom>
          <a:noFill/>
          <a:ln w="20950" cap="flat" cmpd="sng">
            <a:solidFill>
              <a:schemeClr val="dk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7000" tIns="33467" rIns="67000" bIns="33467" anchor="ctr" anchorCtr="0">
            <a:noAutofit/>
          </a:bodyPr>
          <a:lstStyle/>
          <a:p>
            <a:pPr algn="ctr"/>
            <a:endParaRPr sz="133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24"/>
          <p:cNvSpPr txBox="1"/>
          <p:nvPr/>
        </p:nvSpPr>
        <p:spPr>
          <a:xfrm>
            <a:off x="6350267" y="3301068"/>
            <a:ext cx="887600" cy="560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7000" tIns="33467" rIns="67000" bIns="33467" anchor="t" anchorCtr="0">
            <a:spAutoFit/>
          </a:bodyPr>
          <a:lstStyle/>
          <a:p>
            <a:pPr algn="ctr"/>
            <a:r>
              <a:rPr lang="en" sz="16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Naik</a:t>
            </a:r>
            <a:endParaRPr sz="1333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/>
            <a:r>
              <a:rPr lang="en" sz="16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571%</a:t>
            </a:r>
            <a:endParaRPr sz="16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0" name="Google Shape;190;p24"/>
          <p:cNvSpPr/>
          <p:nvPr/>
        </p:nvSpPr>
        <p:spPr>
          <a:xfrm>
            <a:off x="377500" y="1102835"/>
            <a:ext cx="2758000" cy="440400"/>
          </a:xfrm>
          <a:prstGeom prst="roundRect">
            <a:avLst>
              <a:gd name="adj" fmla="val 16667"/>
            </a:avLst>
          </a:prstGeom>
          <a:solidFill>
            <a:srgbClr val="58C5FB"/>
          </a:solidFill>
          <a:ln w="19050" cap="flat" cmpd="sng">
            <a:solidFill>
              <a:srgbClr val="005CA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1867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Progres Penerapan MT</a:t>
            </a:r>
            <a:endParaRPr sz="1867"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24"/>
          <p:cNvSpPr/>
          <p:nvPr/>
        </p:nvSpPr>
        <p:spPr>
          <a:xfrm>
            <a:off x="3431991" y="1102835"/>
            <a:ext cx="2758000" cy="440400"/>
          </a:xfrm>
          <a:prstGeom prst="roundRect">
            <a:avLst>
              <a:gd name="adj" fmla="val 16667"/>
            </a:avLst>
          </a:prstGeom>
          <a:solidFill>
            <a:srgbClr val="00FF00"/>
          </a:solidFill>
          <a:ln w="19050" cap="flat" cmpd="sng">
            <a:solidFill>
              <a:srgbClr val="005CA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1867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Pengisian Jabatan</a:t>
            </a:r>
            <a:endParaRPr sz="1867"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24"/>
          <p:cNvSpPr/>
          <p:nvPr/>
        </p:nvSpPr>
        <p:spPr>
          <a:xfrm>
            <a:off x="377500" y="1673035"/>
            <a:ext cx="2758000" cy="94040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19050" cap="flat" cmpd="sng">
            <a:solidFill>
              <a:srgbClr val="005CA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18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Total Instansi</a:t>
            </a:r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/>
            <a:r>
              <a:rPr lang="en" sz="1867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643 Instansi</a:t>
            </a:r>
            <a:endParaRPr sz="1867"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24"/>
          <p:cNvSpPr/>
          <p:nvPr/>
        </p:nvSpPr>
        <p:spPr>
          <a:xfrm>
            <a:off x="349300" y="2819968"/>
            <a:ext cx="2758000" cy="94040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19050" cap="flat" cmpd="sng">
            <a:solidFill>
              <a:srgbClr val="005CA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1867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Komitmen</a:t>
            </a:r>
            <a:endParaRPr sz="1867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/>
            <a:r>
              <a:rPr lang="en" sz="1867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588 Instansi</a:t>
            </a:r>
            <a:endParaRPr sz="1867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24"/>
          <p:cNvSpPr/>
          <p:nvPr/>
        </p:nvSpPr>
        <p:spPr>
          <a:xfrm>
            <a:off x="377500" y="3966901"/>
            <a:ext cx="2758000" cy="94040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19050" cap="flat" cmpd="sng">
            <a:solidFill>
              <a:srgbClr val="005CA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1867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Ekspose</a:t>
            </a:r>
            <a:endParaRPr sz="1867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/>
            <a:r>
              <a:rPr lang="en" sz="2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299 Instansi</a:t>
            </a:r>
            <a:endParaRPr sz="20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24"/>
          <p:cNvSpPr/>
          <p:nvPr/>
        </p:nvSpPr>
        <p:spPr>
          <a:xfrm>
            <a:off x="377500" y="5113835"/>
            <a:ext cx="2758000" cy="94040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19050" cap="flat" cmpd="sng">
            <a:solidFill>
              <a:srgbClr val="005CA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1867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SK Persetujuan</a:t>
            </a:r>
            <a:endParaRPr sz="1867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/>
            <a:r>
              <a:rPr lang="en" sz="2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282 Instansi</a:t>
            </a:r>
            <a:endParaRPr sz="20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24"/>
          <p:cNvSpPr/>
          <p:nvPr/>
        </p:nvSpPr>
        <p:spPr>
          <a:xfrm>
            <a:off x="3476000" y="1673035"/>
            <a:ext cx="2758000" cy="940400"/>
          </a:xfrm>
          <a:prstGeom prst="roundRect">
            <a:avLst>
              <a:gd name="adj" fmla="val 16667"/>
            </a:avLst>
          </a:prstGeom>
          <a:solidFill>
            <a:srgbClr val="D9EAD3"/>
          </a:solidFill>
          <a:ln w="19050" cap="flat" cmpd="sng">
            <a:solidFill>
              <a:srgbClr val="005CA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1867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Total Instansi</a:t>
            </a:r>
            <a:endParaRPr sz="1867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/>
            <a:r>
              <a:rPr lang="en" sz="2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128 Instansi</a:t>
            </a:r>
            <a:endParaRPr sz="20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24"/>
          <p:cNvSpPr/>
          <p:nvPr/>
        </p:nvSpPr>
        <p:spPr>
          <a:xfrm>
            <a:off x="3447800" y="2819968"/>
            <a:ext cx="2758000" cy="940400"/>
          </a:xfrm>
          <a:prstGeom prst="roundRect">
            <a:avLst>
              <a:gd name="adj" fmla="val 16667"/>
            </a:avLst>
          </a:prstGeom>
          <a:solidFill>
            <a:srgbClr val="D9EAD3"/>
          </a:solidFill>
          <a:ln w="19050" cap="flat" cmpd="sng">
            <a:solidFill>
              <a:srgbClr val="005CA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1867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Total Talenta Diusulkan</a:t>
            </a:r>
            <a:endParaRPr sz="1867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/>
            <a:r>
              <a:rPr lang="en" sz="2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4.026</a:t>
            </a:r>
            <a:r>
              <a:rPr lang="en" sz="1867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Talenta</a:t>
            </a:r>
            <a:endParaRPr sz="1867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24"/>
          <p:cNvSpPr/>
          <p:nvPr/>
        </p:nvSpPr>
        <p:spPr>
          <a:xfrm>
            <a:off x="3476000" y="3966901"/>
            <a:ext cx="2758000" cy="940400"/>
          </a:xfrm>
          <a:prstGeom prst="roundRect">
            <a:avLst>
              <a:gd name="adj" fmla="val 16667"/>
            </a:avLst>
          </a:prstGeom>
          <a:solidFill>
            <a:srgbClr val="D9EAD3"/>
          </a:solidFill>
          <a:ln w="19050" cap="flat" cmpd="sng">
            <a:solidFill>
              <a:srgbClr val="005CA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1867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Talenta Direkomendasikan</a:t>
            </a:r>
            <a:endParaRPr sz="1867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/>
            <a:r>
              <a:rPr lang="en" sz="2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3.972 Talenta</a:t>
            </a:r>
            <a:endParaRPr sz="20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24"/>
          <p:cNvSpPr/>
          <p:nvPr/>
        </p:nvSpPr>
        <p:spPr>
          <a:xfrm>
            <a:off x="3476000" y="5113835"/>
            <a:ext cx="2758000" cy="940400"/>
          </a:xfrm>
          <a:prstGeom prst="roundRect">
            <a:avLst>
              <a:gd name="adj" fmla="val 16667"/>
            </a:avLst>
          </a:prstGeom>
          <a:solidFill>
            <a:srgbClr val="D9EAD3"/>
          </a:solidFill>
          <a:ln w="19050" cap="flat" cmpd="sng">
            <a:solidFill>
              <a:srgbClr val="005CA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18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Talenta Tidak Direkomendasikan</a:t>
            </a:r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/>
            <a:r>
              <a:rPr lang="en" sz="1867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24 Talenta</a:t>
            </a:r>
            <a:endParaRPr sz="1867"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24"/>
          <p:cNvSpPr/>
          <p:nvPr/>
        </p:nvSpPr>
        <p:spPr>
          <a:xfrm>
            <a:off x="1420900" y="2657135"/>
            <a:ext cx="671200" cy="1144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DC1D5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24"/>
          <p:cNvSpPr/>
          <p:nvPr/>
        </p:nvSpPr>
        <p:spPr>
          <a:xfrm>
            <a:off x="1420900" y="3808801"/>
            <a:ext cx="671200" cy="1144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DC1D5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24"/>
          <p:cNvSpPr/>
          <p:nvPr/>
        </p:nvSpPr>
        <p:spPr>
          <a:xfrm>
            <a:off x="1420900" y="4955735"/>
            <a:ext cx="671200" cy="1144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DC1D5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24"/>
          <p:cNvSpPr/>
          <p:nvPr/>
        </p:nvSpPr>
        <p:spPr>
          <a:xfrm>
            <a:off x="4477689" y="2655380"/>
            <a:ext cx="671200" cy="1144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DC1D5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24"/>
          <p:cNvSpPr/>
          <p:nvPr/>
        </p:nvSpPr>
        <p:spPr>
          <a:xfrm>
            <a:off x="4477689" y="3807047"/>
            <a:ext cx="671200" cy="1144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DC1D5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24"/>
          <p:cNvSpPr/>
          <p:nvPr/>
        </p:nvSpPr>
        <p:spPr>
          <a:xfrm>
            <a:off x="4477689" y="4953980"/>
            <a:ext cx="671200" cy="1144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DC1D5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24"/>
          <p:cNvSpPr txBox="1"/>
          <p:nvPr/>
        </p:nvSpPr>
        <p:spPr>
          <a:xfrm>
            <a:off x="10563567" y="6440343"/>
            <a:ext cx="1371600" cy="1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33" tIns="22867" rIns="45733" bIns="22867" anchor="ctr" anchorCtr="0">
            <a:noAutofit/>
          </a:bodyPr>
          <a:lstStyle/>
          <a:p>
            <a:pPr algn="r"/>
            <a:fld id="{00000000-1234-1234-1234-123412341234}" type="slidenum">
              <a:rPr lang="en" sz="1733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algn="r"/>
              <a:t>11</a:t>
            </a:fld>
            <a:endParaRPr sz="1733"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24"/>
          <p:cNvSpPr/>
          <p:nvPr/>
        </p:nvSpPr>
        <p:spPr>
          <a:xfrm>
            <a:off x="9834880" y="1747520"/>
            <a:ext cx="818000" cy="254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r>
              <a:rPr lang="en" sz="2400" b="1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282</a:t>
            </a:r>
            <a:endParaRPr sz="1867" b="1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08" name="Google Shape;208;p24"/>
          <p:cNvSpPr/>
          <p:nvPr/>
        </p:nvSpPr>
        <p:spPr>
          <a:xfrm>
            <a:off x="8259233" y="4205057"/>
            <a:ext cx="818000" cy="254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r>
              <a:rPr lang="en" sz="1867" b="1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42</a:t>
            </a:r>
            <a:endParaRPr sz="1867" b="1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31663817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9" name="Google Shape;1009;p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42255" y="95898"/>
            <a:ext cx="10519432" cy="625058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259;p33">
            <a:extLst>
              <a:ext uri="{FF2B5EF4-FFF2-40B4-BE49-F238E27FC236}">
                <a16:creationId xmlns:a16="http://schemas.microsoft.com/office/drawing/2014/main" id="{4DA06405-208A-8A51-3F86-CBF6E1139745}"/>
              </a:ext>
            </a:extLst>
          </p:cNvPr>
          <p:cNvSpPr txBox="1"/>
          <p:nvPr/>
        </p:nvSpPr>
        <p:spPr>
          <a:xfrm>
            <a:off x="10563567" y="6440343"/>
            <a:ext cx="1371600" cy="1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33" tIns="22867" rIns="45733" bIns="22867" anchor="ctr" anchorCtr="0">
            <a:noAutofit/>
          </a:bodyPr>
          <a:lstStyle/>
          <a:p>
            <a:pPr algn="r">
              <a:buClr>
                <a:srgbClr val="000000"/>
              </a:buClr>
              <a:buSzPts val="1300"/>
            </a:pPr>
            <a:fld id="{00000000-1234-1234-1234-123412341234}" type="slidenum">
              <a:rPr lang="en" sz="1733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Clr>
                  <a:srgbClr val="000000"/>
                </a:buClr>
                <a:buSzPts val="1300"/>
              </a:pPr>
              <a:t>12</a:t>
            </a:fld>
            <a:endParaRPr sz="1733"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195216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38"/>
          <p:cNvSpPr/>
          <p:nvPr/>
        </p:nvSpPr>
        <p:spPr>
          <a:xfrm>
            <a:off x="-76239" y="-100862"/>
            <a:ext cx="12268240" cy="7029468"/>
          </a:xfrm>
          <a:custGeom>
            <a:avLst/>
            <a:gdLst/>
            <a:ahLst/>
            <a:cxnLst/>
            <a:rect l="l" t="t" r="r" b="b"/>
            <a:pathLst>
              <a:path w="18402359" h="10544202" extrusionOk="0">
                <a:moveTo>
                  <a:pt x="0" y="0"/>
                </a:moveTo>
                <a:lnTo>
                  <a:pt x="18402359" y="0"/>
                </a:lnTo>
                <a:lnTo>
                  <a:pt x="18402359" y="10544202"/>
                </a:lnTo>
                <a:lnTo>
                  <a:pt x="0" y="1054420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37051" b="-37469"/>
            </a:stretch>
          </a:blipFill>
          <a:ln>
            <a:noFill/>
          </a:ln>
        </p:spPr>
      </p:sp>
      <p:sp>
        <p:nvSpPr>
          <p:cNvPr id="388" name="Google Shape;388;p38"/>
          <p:cNvSpPr/>
          <p:nvPr/>
        </p:nvSpPr>
        <p:spPr>
          <a:xfrm>
            <a:off x="139567" y="-1342433"/>
            <a:ext cx="1215200" cy="2544000"/>
          </a:xfrm>
          <a:prstGeom prst="roundRect">
            <a:avLst>
              <a:gd name="adj" fmla="val 39950"/>
            </a:avLst>
          </a:prstGeom>
          <a:solidFill>
            <a:srgbClr val="DAE7F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9" name="Google Shape;389;p38"/>
          <p:cNvSpPr/>
          <p:nvPr/>
        </p:nvSpPr>
        <p:spPr>
          <a:xfrm>
            <a:off x="441492" y="126815"/>
            <a:ext cx="611353" cy="855584"/>
          </a:xfrm>
          <a:custGeom>
            <a:avLst/>
            <a:gdLst/>
            <a:ahLst/>
            <a:cxnLst/>
            <a:rect l="l" t="t" r="r" b="b"/>
            <a:pathLst>
              <a:path w="917030" h="1283375" extrusionOk="0">
                <a:moveTo>
                  <a:pt x="0" y="0"/>
                </a:moveTo>
                <a:lnTo>
                  <a:pt x="917030" y="0"/>
                </a:lnTo>
                <a:lnTo>
                  <a:pt x="917030" y="1283375"/>
                </a:lnTo>
                <a:lnTo>
                  <a:pt x="0" y="12833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90" name="Google Shape;390;p38"/>
          <p:cNvSpPr/>
          <p:nvPr/>
        </p:nvSpPr>
        <p:spPr>
          <a:xfrm>
            <a:off x="-271133" y="6313200"/>
            <a:ext cx="6576000" cy="754800"/>
          </a:xfrm>
          <a:prstGeom prst="roundRect">
            <a:avLst>
              <a:gd name="adj" fmla="val 16667"/>
            </a:avLst>
          </a:prstGeom>
          <a:solidFill>
            <a:srgbClr val="DAE7F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1" name="Google Shape;391;p38"/>
          <p:cNvSpPr/>
          <p:nvPr/>
        </p:nvSpPr>
        <p:spPr>
          <a:xfrm>
            <a:off x="270039" y="6484919"/>
            <a:ext cx="5987603" cy="261277"/>
          </a:xfrm>
          <a:custGeom>
            <a:avLst/>
            <a:gdLst/>
            <a:ahLst/>
            <a:cxnLst/>
            <a:rect l="l" t="t" r="r" b="b"/>
            <a:pathLst>
              <a:path w="8981403" h="391916" extrusionOk="0">
                <a:moveTo>
                  <a:pt x="0" y="0"/>
                </a:moveTo>
                <a:lnTo>
                  <a:pt x="8981403" y="0"/>
                </a:lnTo>
                <a:lnTo>
                  <a:pt x="8981403" y="391916"/>
                </a:lnTo>
                <a:lnTo>
                  <a:pt x="0" y="3919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92" name="Google Shape;392;p38"/>
          <p:cNvSpPr txBox="1"/>
          <p:nvPr/>
        </p:nvSpPr>
        <p:spPr>
          <a:xfrm>
            <a:off x="336100" y="2559033"/>
            <a:ext cx="11519200" cy="705962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10991"/>
              </a:lnSpc>
            </a:pPr>
            <a:r>
              <a:rPr lang="en" sz="4133" b="1" dirty="0">
                <a:solidFill>
                  <a:srgbClr val="020557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MOTIVASI ASN</a:t>
            </a:r>
            <a:endParaRPr sz="3200" b="1" dirty="0">
              <a:solidFill>
                <a:srgbClr val="020557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</p:spTree>
    <p:extLst>
      <p:ext uri="{BB962C8B-B14F-4D97-AF65-F5344CB8AC3E}">
        <p14:creationId xmlns:p14="http://schemas.microsoft.com/office/powerpoint/2010/main" val="8192615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45"/>
          <p:cNvSpPr txBox="1"/>
          <p:nvPr/>
        </p:nvSpPr>
        <p:spPr>
          <a:xfrm>
            <a:off x="1651867" y="130867"/>
            <a:ext cx="8004000" cy="861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en" sz="2800" dirty="0">
                <a:solidFill>
                  <a:srgbClr val="1D2F64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Pentingnya ASN yang Profesional dan Berintegritas</a:t>
            </a:r>
            <a:endParaRPr sz="1600" dirty="0"/>
          </a:p>
        </p:txBody>
      </p:sp>
      <p:sp>
        <p:nvSpPr>
          <p:cNvPr id="308" name="Google Shape;308;p45"/>
          <p:cNvSpPr/>
          <p:nvPr/>
        </p:nvSpPr>
        <p:spPr>
          <a:xfrm>
            <a:off x="308067" y="4421495"/>
            <a:ext cx="2687600" cy="1645200"/>
          </a:xfrm>
          <a:prstGeom prst="roundRect">
            <a:avLst>
              <a:gd name="adj" fmla="val 7107"/>
            </a:avLst>
          </a:prstGeom>
          <a:solidFill>
            <a:srgbClr val="F24175"/>
          </a:solidFill>
          <a:ln>
            <a:noFill/>
          </a:ln>
          <a:effectLst>
            <a:outerShdw blurRad="40686" dist="13562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86767" tIns="86767" rIns="86767" bIns="86767" anchor="ctr" anchorCtr="0">
            <a:noAutofit/>
          </a:bodyPr>
          <a:lstStyle/>
          <a:p>
            <a:pPr algn="ctr">
              <a:spcAft>
                <a:spcPts val="1139"/>
              </a:spcAft>
            </a:pPr>
            <a:r>
              <a:rPr lang="en" sz="1805" b="1">
                <a:solidFill>
                  <a:srgbClr val="FFFFFF"/>
                </a:solidFill>
              </a:rPr>
              <a:t>Pengelola APBN/APBD</a:t>
            </a:r>
            <a:endParaRPr sz="1521">
              <a:solidFill>
                <a:srgbClr val="FFFFFF"/>
              </a:solidFill>
            </a:endParaRPr>
          </a:p>
        </p:txBody>
      </p:sp>
      <p:sp>
        <p:nvSpPr>
          <p:cNvPr id="309" name="Google Shape;309;p45"/>
          <p:cNvSpPr/>
          <p:nvPr/>
        </p:nvSpPr>
        <p:spPr>
          <a:xfrm>
            <a:off x="3258713" y="4421504"/>
            <a:ext cx="2687600" cy="1645200"/>
          </a:xfrm>
          <a:prstGeom prst="roundRect">
            <a:avLst>
              <a:gd name="adj" fmla="val 7107"/>
            </a:avLst>
          </a:prstGeom>
          <a:solidFill>
            <a:srgbClr val="4285F4"/>
          </a:solidFill>
          <a:ln>
            <a:noFill/>
          </a:ln>
          <a:effectLst>
            <a:outerShdw blurRad="40686" dist="13562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86767" tIns="86767" rIns="86767" bIns="86767" anchor="ctr" anchorCtr="0">
            <a:noAutofit/>
          </a:bodyPr>
          <a:lstStyle/>
          <a:p>
            <a:pPr algn="ctr">
              <a:spcAft>
                <a:spcPts val="1139"/>
              </a:spcAft>
            </a:pPr>
            <a:r>
              <a:rPr lang="en" sz="1805" b="1">
                <a:solidFill>
                  <a:schemeClr val="lt1"/>
                </a:solidFill>
              </a:rPr>
              <a:t>Pengelola Pelayanan Publik</a:t>
            </a:r>
            <a:endParaRPr sz="1805" b="1">
              <a:solidFill>
                <a:schemeClr val="lt1"/>
              </a:solidFill>
            </a:endParaRPr>
          </a:p>
        </p:txBody>
      </p:sp>
      <p:sp>
        <p:nvSpPr>
          <p:cNvPr id="310" name="Google Shape;310;p45"/>
          <p:cNvSpPr/>
          <p:nvPr/>
        </p:nvSpPr>
        <p:spPr>
          <a:xfrm>
            <a:off x="6209336" y="4421495"/>
            <a:ext cx="2687600" cy="1645200"/>
          </a:xfrm>
          <a:prstGeom prst="roundRect">
            <a:avLst>
              <a:gd name="adj" fmla="val 7107"/>
            </a:avLst>
          </a:prstGeom>
          <a:solidFill>
            <a:srgbClr val="F24175"/>
          </a:solidFill>
          <a:ln>
            <a:noFill/>
          </a:ln>
          <a:effectLst>
            <a:outerShdw blurRad="40686" dist="13562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86767" tIns="86767" rIns="86767" bIns="86767" anchor="ctr" anchorCtr="0">
            <a:noAutofit/>
          </a:bodyPr>
          <a:lstStyle/>
          <a:p>
            <a:pPr algn="ctr">
              <a:spcAft>
                <a:spcPts val="1139"/>
              </a:spcAft>
            </a:pPr>
            <a:r>
              <a:rPr lang="en" sz="1805" b="1">
                <a:solidFill>
                  <a:schemeClr val="lt1"/>
                </a:solidFill>
              </a:rPr>
              <a:t>Pengelola Regulasi &amp; Perizinan</a:t>
            </a:r>
            <a:endParaRPr sz="1805" b="1">
              <a:solidFill>
                <a:srgbClr val="FFFFFF"/>
              </a:solidFill>
            </a:endParaRPr>
          </a:p>
        </p:txBody>
      </p:sp>
      <p:sp>
        <p:nvSpPr>
          <p:cNvPr id="311" name="Google Shape;311;p45"/>
          <p:cNvSpPr/>
          <p:nvPr/>
        </p:nvSpPr>
        <p:spPr>
          <a:xfrm>
            <a:off x="9196333" y="4421504"/>
            <a:ext cx="2687600" cy="1645200"/>
          </a:xfrm>
          <a:prstGeom prst="roundRect">
            <a:avLst>
              <a:gd name="adj" fmla="val 7107"/>
            </a:avLst>
          </a:prstGeom>
          <a:solidFill>
            <a:srgbClr val="4285F4"/>
          </a:solidFill>
          <a:ln>
            <a:noFill/>
          </a:ln>
          <a:effectLst>
            <a:outerShdw blurRad="40686" dist="13562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86767" tIns="86767" rIns="86767" bIns="86767" anchor="ctr" anchorCtr="0">
            <a:noAutofit/>
          </a:bodyPr>
          <a:lstStyle/>
          <a:p>
            <a:pPr algn="ctr">
              <a:spcAft>
                <a:spcPts val="1139"/>
              </a:spcAft>
            </a:pPr>
            <a:r>
              <a:rPr lang="en" sz="1805" b="1">
                <a:solidFill>
                  <a:schemeClr val="lt1"/>
                </a:solidFill>
              </a:rPr>
              <a:t>Pengelola pengadaan barang/jasa</a:t>
            </a:r>
            <a:endParaRPr sz="1805" b="1">
              <a:solidFill>
                <a:schemeClr val="lt1"/>
              </a:solidFill>
            </a:endParaRPr>
          </a:p>
        </p:txBody>
      </p:sp>
      <p:cxnSp>
        <p:nvCxnSpPr>
          <p:cNvPr id="312" name="Google Shape;312;p45"/>
          <p:cNvCxnSpPr>
            <a:cxnSpLocks/>
            <a:endCxn id="308" idx="0"/>
          </p:cNvCxnSpPr>
          <p:nvPr/>
        </p:nvCxnSpPr>
        <p:spPr>
          <a:xfrm rot="5400000">
            <a:off x="3286052" y="1869260"/>
            <a:ext cx="918000" cy="4186400"/>
          </a:xfrm>
          <a:prstGeom prst="bentConnector3">
            <a:avLst>
              <a:gd name="adj1" fmla="val 50002"/>
            </a:avLst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13" name="Google Shape;313;p45"/>
          <p:cNvCxnSpPr>
            <a:cxnSpLocks/>
            <a:endCxn id="311" idx="0"/>
          </p:cNvCxnSpPr>
          <p:nvPr/>
        </p:nvCxnSpPr>
        <p:spPr>
          <a:xfrm rot="-5400000" flipH="1">
            <a:off x="7730252" y="1611460"/>
            <a:ext cx="918000" cy="4702000"/>
          </a:xfrm>
          <a:prstGeom prst="bentConnector3">
            <a:avLst>
              <a:gd name="adj1" fmla="val 50002"/>
            </a:avLst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14" name="Google Shape;314;p45"/>
          <p:cNvCxnSpPr>
            <a:cxnSpLocks/>
            <a:endCxn id="309" idx="0"/>
          </p:cNvCxnSpPr>
          <p:nvPr/>
        </p:nvCxnSpPr>
        <p:spPr>
          <a:xfrm rot="5400000">
            <a:off x="4761452" y="3344660"/>
            <a:ext cx="918000" cy="1235600"/>
          </a:xfrm>
          <a:prstGeom prst="bentConnector3">
            <a:avLst>
              <a:gd name="adj1" fmla="val 50002"/>
            </a:avLst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15" name="Google Shape;315;p45"/>
          <p:cNvCxnSpPr>
            <a:cxnSpLocks/>
            <a:endCxn id="310" idx="0"/>
          </p:cNvCxnSpPr>
          <p:nvPr/>
        </p:nvCxnSpPr>
        <p:spPr>
          <a:xfrm rot="-5400000" flipH="1">
            <a:off x="6236652" y="3105060"/>
            <a:ext cx="918000" cy="1714800"/>
          </a:xfrm>
          <a:prstGeom prst="bentConnector3">
            <a:avLst>
              <a:gd name="adj1" fmla="val 50002"/>
            </a:avLst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316" name="Google Shape;316;p45"/>
          <p:cNvSpPr/>
          <p:nvPr/>
        </p:nvSpPr>
        <p:spPr>
          <a:xfrm>
            <a:off x="2551851" y="3649928"/>
            <a:ext cx="6572800" cy="413200"/>
          </a:xfrm>
          <a:prstGeom prst="roundRect">
            <a:avLst>
              <a:gd name="adj" fmla="val 16667"/>
            </a:avLst>
          </a:prstGeom>
          <a:solidFill>
            <a:srgbClr val="F24175"/>
          </a:solidFill>
          <a:ln>
            <a:noFill/>
          </a:ln>
          <a:effectLst>
            <a:outerShdw blurRad="40686" dist="13562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400" b="1">
                <a:solidFill>
                  <a:schemeClr val="lt1"/>
                </a:solidFill>
              </a:rPr>
              <a:t>ASN Sebagai</a:t>
            </a:r>
            <a:endParaRPr sz="2400" b="1">
              <a:solidFill>
                <a:schemeClr val="lt1"/>
              </a:solidFill>
            </a:endParaRPr>
          </a:p>
        </p:txBody>
      </p:sp>
      <p:sp>
        <p:nvSpPr>
          <p:cNvPr id="317" name="Google Shape;317;p45"/>
          <p:cNvSpPr txBox="1"/>
          <p:nvPr/>
        </p:nvSpPr>
        <p:spPr>
          <a:xfrm>
            <a:off x="10563567" y="6440343"/>
            <a:ext cx="1371600" cy="1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33" tIns="22867" rIns="45733" bIns="22867" anchor="ctr" anchorCtr="0">
            <a:noAutofit/>
          </a:bodyPr>
          <a:lstStyle/>
          <a:p>
            <a:pPr algn="r"/>
            <a:fld id="{00000000-1234-1234-1234-123412341234}" type="slidenum">
              <a:rPr lang="en" sz="1733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algn="r"/>
              <a:t>14</a:t>
            </a:fld>
            <a:endParaRPr sz="1733"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96A11FD-24AC-B17A-19DF-4C4D532097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3851" y="1247229"/>
            <a:ext cx="3328800" cy="2256186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74"/>
          <p:cNvSpPr/>
          <p:nvPr/>
        </p:nvSpPr>
        <p:spPr>
          <a:xfrm>
            <a:off x="560269" y="1483721"/>
            <a:ext cx="2687233" cy="3977639"/>
          </a:xfrm>
          <a:custGeom>
            <a:avLst/>
            <a:gdLst/>
            <a:ahLst/>
            <a:cxnLst/>
            <a:rect l="l" t="t" r="r" b="b"/>
            <a:pathLst>
              <a:path w="4030851" h="5966458" extrusionOk="0">
                <a:moveTo>
                  <a:pt x="0" y="0"/>
                </a:moveTo>
                <a:lnTo>
                  <a:pt x="4030851" y="0"/>
                </a:lnTo>
                <a:lnTo>
                  <a:pt x="4030851" y="5966458"/>
                </a:lnTo>
                <a:lnTo>
                  <a:pt x="0" y="59664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597" name="Google Shape;597;p74"/>
          <p:cNvSpPr/>
          <p:nvPr/>
        </p:nvSpPr>
        <p:spPr>
          <a:xfrm>
            <a:off x="3361094" y="1499258"/>
            <a:ext cx="2672900" cy="3901589"/>
          </a:xfrm>
          <a:custGeom>
            <a:avLst/>
            <a:gdLst/>
            <a:ahLst/>
            <a:cxnLst/>
            <a:rect l="l" t="t" r="r" b="b"/>
            <a:pathLst>
              <a:path w="4009350" h="5852384" extrusionOk="0">
                <a:moveTo>
                  <a:pt x="0" y="0"/>
                </a:moveTo>
                <a:lnTo>
                  <a:pt x="4009350" y="0"/>
                </a:lnTo>
                <a:lnTo>
                  <a:pt x="4009350" y="5852384"/>
                </a:lnTo>
                <a:lnTo>
                  <a:pt x="0" y="585238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1550"/>
            </a:stretch>
          </a:blipFill>
          <a:ln>
            <a:noFill/>
          </a:ln>
        </p:spPr>
      </p:sp>
      <p:sp>
        <p:nvSpPr>
          <p:cNvPr id="598" name="Google Shape;598;p74"/>
          <p:cNvSpPr/>
          <p:nvPr/>
        </p:nvSpPr>
        <p:spPr>
          <a:xfrm>
            <a:off x="6148293" y="1465461"/>
            <a:ext cx="2755632" cy="3969183"/>
          </a:xfrm>
          <a:custGeom>
            <a:avLst/>
            <a:gdLst/>
            <a:ahLst/>
            <a:cxnLst/>
            <a:rect l="l" t="t" r="r" b="b"/>
            <a:pathLst>
              <a:path w="4133448" h="5953774" extrusionOk="0">
                <a:moveTo>
                  <a:pt x="0" y="0"/>
                </a:moveTo>
                <a:lnTo>
                  <a:pt x="4133448" y="0"/>
                </a:lnTo>
                <a:lnTo>
                  <a:pt x="4133448" y="5953774"/>
                </a:lnTo>
                <a:lnTo>
                  <a:pt x="0" y="59537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599" name="Google Shape;599;p74"/>
          <p:cNvSpPr/>
          <p:nvPr/>
        </p:nvSpPr>
        <p:spPr>
          <a:xfrm>
            <a:off x="8903926" y="1396642"/>
            <a:ext cx="2727817" cy="4064717"/>
          </a:xfrm>
          <a:custGeom>
            <a:avLst/>
            <a:gdLst/>
            <a:ahLst/>
            <a:cxnLst/>
            <a:rect l="l" t="t" r="r" b="b"/>
            <a:pathLst>
              <a:path w="4091725" h="6097075" extrusionOk="0">
                <a:moveTo>
                  <a:pt x="0" y="0"/>
                </a:moveTo>
                <a:lnTo>
                  <a:pt x="4091725" y="0"/>
                </a:lnTo>
                <a:lnTo>
                  <a:pt x="4091725" y="6097076"/>
                </a:lnTo>
                <a:lnTo>
                  <a:pt x="0" y="60970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600" name="Google Shape;600;p74"/>
          <p:cNvSpPr txBox="1">
            <a:spLocks noGrp="1"/>
          </p:cNvSpPr>
          <p:nvPr>
            <p:ph type="title" idx="4294967295"/>
          </p:nvPr>
        </p:nvSpPr>
        <p:spPr>
          <a:xfrm>
            <a:off x="1556447" y="269633"/>
            <a:ext cx="8682400" cy="7284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buSzPts val="3000"/>
            </a:pPr>
            <a:r>
              <a:rPr lang="en" sz="2800" b="1" dirty="0">
                <a:solidFill>
                  <a:srgbClr val="259CD7"/>
                </a:solidFill>
                <a:latin typeface="Poppins"/>
                <a:ea typeface="Poppins"/>
                <a:cs typeface="Poppins"/>
                <a:sym typeface="Poppins"/>
              </a:rPr>
              <a:t>4K untuk ASN yang Pro Masyarakat</a:t>
            </a:r>
            <a:endParaRPr sz="2800" b="1" dirty="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" name="Google Shape;558;p69">
            <a:extLst>
              <a:ext uri="{FF2B5EF4-FFF2-40B4-BE49-F238E27FC236}">
                <a16:creationId xmlns:a16="http://schemas.microsoft.com/office/drawing/2014/main" id="{79D98EE0-D934-0151-49EB-37C83234FAF2}"/>
              </a:ext>
            </a:extLst>
          </p:cNvPr>
          <p:cNvSpPr txBox="1"/>
          <p:nvPr/>
        </p:nvSpPr>
        <p:spPr>
          <a:xfrm>
            <a:off x="10563567" y="6440343"/>
            <a:ext cx="1371600" cy="1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33" tIns="22867" rIns="45733" bIns="22867" anchor="ctr" anchorCtr="0">
            <a:noAutofit/>
          </a:bodyPr>
          <a:lstStyle/>
          <a:p>
            <a:pPr algn="r"/>
            <a:fld id="{00000000-1234-1234-1234-123412341234}" type="slidenum">
              <a:rPr lang="en" sz="1733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algn="r"/>
              <a:t>15</a:t>
            </a:fld>
            <a:endParaRPr sz="1733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600;p74">
            <a:extLst>
              <a:ext uri="{FF2B5EF4-FFF2-40B4-BE49-F238E27FC236}">
                <a16:creationId xmlns:a16="http://schemas.microsoft.com/office/drawing/2014/main" id="{FC909425-5F5B-9B83-2D76-F9F8A994AE93}"/>
              </a:ext>
            </a:extLst>
          </p:cNvPr>
          <p:cNvSpPr txBox="1">
            <a:spLocks/>
          </p:cNvSpPr>
          <p:nvPr/>
        </p:nvSpPr>
        <p:spPr>
          <a:xfrm>
            <a:off x="2644066" y="2867114"/>
            <a:ext cx="1206874" cy="112377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Bef>
                <a:spcPts val="0"/>
              </a:spcBef>
              <a:buSzPts val="3000"/>
            </a:pPr>
            <a:r>
              <a:rPr lang="en-ID" sz="6000" b="1" dirty="0">
                <a:solidFill>
                  <a:srgbClr val="FF0000"/>
                </a:solidFill>
                <a:latin typeface="Poppins"/>
                <a:ea typeface="Poppins"/>
                <a:cs typeface="Poppins"/>
                <a:sym typeface="Poppins"/>
              </a:rPr>
              <a:t>+</a:t>
            </a:r>
          </a:p>
        </p:txBody>
      </p:sp>
      <p:sp>
        <p:nvSpPr>
          <p:cNvPr id="4" name="Google Shape;600;p74">
            <a:extLst>
              <a:ext uri="{FF2B5EF4-FFF2-40B4-BE49-F238E27FC236}">
                <a16:creationId xmlns:a16="http://schemas.microsoft.com/office/drawing/2014/main" id="{F6A4C47A-211B-6618-5F86-9D65957C52ED}"/>
              </a:ext>
            </a:extLst>
          </p:cNvPr>
          <p:cNvSpPr txBox="1">
            <a:spLocks/>
          </p:cNvSpPr>
          <p:nvPr/>
        </p:nvSpPr>
        <p:spPr>
          <a:xfrm>
            <a:off x="5492563" y="2867114"/>
            <a:ext cx="1206874" cy="112377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Bef>
                <a:spcPts val="0"/>
              </a:spcBef>
              <a:buSzPts val="3000"/>
            </a:pPr>
            <a:r>
              <a:rPr lang="en-ID" sz="6000" b="1" dirty="0">
                <a:solidFill>
                  <a:srgbClr val="FF0000"/>
                </a:solidFill>
                <a:latin typeface="Poppins"/>
                <a:ea typeface="Poppins"/>
                <a:cs typeface="Poppins"/>
                <a:sym typeface="Poppins"/>
              </a:rPr>
              <a:t>+</a:t>
            </a:r>
          </a:p>
        </p:txBody>
      </p:sp>
      <p:sp>
        <p:nvSpPr>
          <p:cNvPr id="5" name="Google Shape;600;p74">
            <a:extLst>
              <a:ext uri="{FF2B5EF4-FFF2-40B4-BE49-F238E27FC236}">
                <a16:creationId xmlns:a16="http://schemas.microsoft.com/office/drawing/2014/main" id="{CF9AC666-CACD-2916-2442-6172C871FBD0}"/>
              </a:ext>
            </a:extLst>
          </p:cNvPr>
          <p:cNvSpPr txBox="1">
            <a:spLocks/>
          </p:cNvSpPr>
          <p:nvPr/>
        </p:nvSpPr>
        <p:spPr>
          <a:xfrm>
            <a:off x="8300490" y="2910654"/>
            <a:ext cx="1206874" cy="112377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Bef>
                <a:spcPts val="0"/>
              </a:spcBef>
              <a:buSzPts val="3000"/>
            </a:pPr>
            <a:r>
              <a:rPr lang="en-US" sz="6000" b="1" dirty="0">
                <a:solidFill>
                  <a:srgbClr val="FF0000"/>
                </a:solidFill>
                <a:latin typeface="Poppins"/>
                <a:ea typeface="Poppins"/>
                <a:cs typeface="Poppins"/>
                <a:sym typeface="Poppins"/>
              </a:rPr>
              <a:t>=</a:t>
            </a:r>
            <a:endParaRPr lang="en-ID" sz="6000" b="1" dirty="0">
              <a:solidFill>
                <a:srgbClr val="FF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41900397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5;p16">
            <a:extLst>
              <a:ext uri="{FF2B5EF4-FFF2-40B4-BE49-F238E27FC236}">
                <a16:creationId xmlns:a16="http://schemas.microsoft.com/office/drawing/2014/main" id="{C8A03084-D63C-A842-F99B-35391CD86240}"/>
              </a:ext>
            </a:extLst>
          </p:cNvPr>
          <p:cNvSpPr txBox="1"/>
          <p:nvPr/>
        </p:nvSpPr>
        <p:spPr>
          <a:xfrm>
            <a:off x="1669452" y="124227"/>
            <a:ext cx="7979045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buClr>
                <a:srgbClr val="000000"/>
              </a:buClr>
              <a:buSzPts val="2100"/>
            </a:pPr>
            <a:r>
              <a:rPr lang="en-US" sz="2800" dirty="0" err="1">
                <a:solidFill>
                  <a:srgbClr val="005CA7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Bangga</a:t>
            </a:r>
            <a:r>
              <a:rPr lang="en-US" sz="2800" dirty="0">
                <a:solidFill>
                  <a:srgbClr val="005CA7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 </a:t>
            </a:r>
            <a:r>
              <a:rPr lang="en-US" sz="2800" dirty="0" err="1">
                <a:solidFill>
                  <a:srgbClr val="005CA7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Menjadi</a:t>
            </a:r>
            <a:r>
              <a:rPr lang="en-US" sz="2800" dirty="0">
                <a:solidFill>
                  <a:srgbClr val="005CA7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 ASN</a:t>
            </a:r>
            <a:endParaRPr sz="2800" dirty="0">
              <a:solidFill>
                <a:srgbClr val="DD1E5E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DF9F439-8078-0A3A-3BC6-25DE3ADE91E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98" b="8645"/>
          <a:stretch/>
        </p:blipFill>
        <p:spPr>
          <a:xfrm>
            <a:off x="0" y="1229712"/>
            <a:ext cx="12192000" cy="4971394"/>
          </a:xfrm>
          <a:prstGeom prst="rect">
            <a:avLst/>
          </a:prstGeom>
        </p:spPr>
      </p:pic>
      <p:sp>
        <p:nvSpPr>
          <p:cNvPr id="5" name="Google Shape;85;p16">
            <a:extLst>
              <a:ext uri="{FF2B5EF4-FFF2-40B4-BE49-F238E27FC236}">
                <a16:creationId xmlns:a16="http://schemas.microsoft.com/office/drawing/2014/main" id="{1E6FFBD6-7EED-D6AF-70A9-4F2741569F14}"/>
              </a:ext>
            </a:extLst>
          </p:cNvPr>
          <p:cNvSpPr txBox="1"/>
          <p:nvPr/>
        </p:nvSpPr>
        <p:spPr>
          <a:xfrm>
            <a:off x="1669452" y="584635"/>
            <a:ext cx="7979045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buClr>
                <a:srgbClr val="000000"/>
              </a:buClr>
              <a:buSzPts val="2100"/>
            </a:pPr>
            <a:r>
              <a:rPr lang="en-US" sz="2000" dirty="0" err="1">
                <a:solidFill>
                  <a:srgbClr val="DD1E5E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Refleksi</a:t>
            </a:r>
            <a:r>
              <a:rPr lang="en-US" sz="2000" dirty="0">
                <a:solidFill>
                  <a:srgbClr val="DD1E5E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 </a:t>
            </a:r>
            <a:r>
              <a:rPr lang="en-US" sz="2000" dirty="0" err="1">
                <a:solidFill>
                  <a:srgbClr val="DD1E5E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Seleksi</a:t>
            </a:r>
            <a:r>
              <a:rPr lang="en-US" sz="2000" dirty="0">
                <a:solidFill>
                  <a:srgbClr val="DD1E5E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 CASN 2024</a:t>
            </a:r>
            <a:endParaRPr sz="2000" dirty="0">
              <a:solidFill>
                <a:srgbClr val="DD1E5E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3" name="Google Shape;259;p33">
            <a:extLst>
              <a:ext uri="{FF2B5EF4-FFF2-40B4-BE49-F238E27FC236}">
                <a16:creationId xmlns:a16="http://schemas.microsoft.com/office/drawing/2014/main" id="{0C17DF24-C60B-9A33-85CC-2DDE52C2993B}"/>
              </a:ext>
            </a:extLst>
          </p:cNvPr>
          <p:cNvSpPr txBox="1"/>
          <p:nvPr/>
        </p:nvSpPr>
        <p:spPr>
          <a:xfrm>
            <a:off x="10563567" y="6440343"/>
            <a:ext cx="1371600" cy="1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33" tIns="22867" rIns="45733" bIns="22867" anchor="ctr" anchorCtr="0">
            <a:noAutofit/>
          </a:bodyPr>
          <a:lstStyle/>
          <a:p>
            <a:pPr algn="r">
              <a:buClr>
                <a:srgbClr val="000000"/>
              </a:buClr>
              <a:buSzPts val="1300"/>
            </a:pPr>
            <a:fld id="{00000000-1234-1234-1234-123412341234}" type="slidenum">
              <a:rPr lang="en" sz="1733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Clr>
                  <a:srgbClr val="000000"/>
                </a:buClr>
                <a:buSzPts val="1300"/>
              </a:pPr>
              <a:t>16</a:t>
            </a:fld>
            <a:endParaRPr sz="1733"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968883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5;p16">
            <a:extLst>
              <a:ext uri="{FF2B5EF4-FFF2-40B4-BE49-F238E27FC236}">
                <a16:creationId xmlns:a16="http://schemas.microsoft.com/office/drawing/2014/main" id="{C1F79672-4C81-F328-1B6B-75714F943088}"/>
              </a:ext>
            </a:extLst>
          </p:cNvPr>
          <p:cNvSpPr txBox="1"/>
          <p:nvPr/>
        </p:nvSpPr>
        <p:spPr>
          <a:xfrm>
            <a:off x="968188" y="132985"/>
            <a:ext cx="9771530" cy="984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buClr>
                <a:srgbClr val="000000"/>
              </a:buClr>
              <a:buSzPts val="2100"/>
            </a:pPr>
            <a:r>
              <a:rPr lang="en-US" sz="2800" dirty="0">
                <a:solidFill>
                  <a:srgbClr val="005CA7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NEGARA DENGAN KINERJA ASN TERBAIK DI DUNIA</a:t>
            </a:r>
            <a:endParaRPr sz="2800" dirty="0">
              <a:solidFill>
                <a:srgbClr val="005CA7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>
              <a:buClr>
                <a:srgbClr val="000000"/>
              </a:buClr>
              <a:buSzPts val="2100"/>
            </a:pPr>
            <a:r>
              <a:rPr lang="en" dirty="0">
                <a:latin typeface="Montserrat ExtraBold"/>
                <a:ea typeface="Montserrat ExtraBold"/>
                <a:cs typeface="Montserrat ExtraBold"/>
                <a:sym typeface="Montserrat ExtraBold"/>
              </a:rPr>
              <a:t>Diukur dari 4 domain:</a:t>
            </a:r>
            <a:r>
              <a:rPr lang="en" dirty="0">
                <a:solidFill>
                  <a:srgbClr val="005CA7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 </a:t>
            </a:r>
            <a:r>
              <a:rPr lang="en-ID" dirty="0">
                <a:solidFill>
                  <a:srgbClr val="DD1E5E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Strategi &amp; </a:t>
            </a:r>
            <a:r>
              <a:rPr lang="en-ID" dirty="0" err="1">
                <a:solidFill>
                  <a:srgbClr val="DD1E5E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kepemimpinan</a:t>
            </a:r>
            <a:r>
              <a:rPr lang="en-ID" dirty="0">
                <a:solidFill>
                  <a:srgbClr val="DD1E5E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, </a:t>
            </a:r>
            <a:r>
              <a:rPr lang="en-ID" dirty="0" err="1">
                <a:solidFill>
                  <a:srgbClr val="DD1E5E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Kebijakan</a:t>
            </a:r>
            <a:r>
              <a:rPr lang="en-ID" dirty="0">
                <a:solidFill>
                  <a:srgbClr val="DD1E5E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 public, </a:t>
            </a:r>
            <a:r>
              <a:rPr lang="en-ID" dirty="0" err="1">
                <a:solidFill>
                  <a:srgbClr val="DD1E5E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Penyelenggaraan</a:t>
            </a:r>
            <a:r>
              <a:rPr lang="en-ID" dirty="0">
                <a:solidFill>
                  <a:srgbClr val="DD1E5E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 </a:t>
            </a:r>
            <a:r>
              <a:rPr lang="en-ID" dirty="0" err="1">
                <a:solidFill>
                  <a:srgbClr val="DD1E5E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nasional</a:t>
            </a:r>
            <a:r>
              <a:rPr lang="en-ID" dirty="0">
                <a:solidFill>
                  <a:srgbClr val="DD1E5E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, </a:t>
            </a:r>
            <a:r>
              <a:rPr lang="en-ID" dirty="0" err="1">
                <a:solidFill>
                  <a:srgbClr val="DD1E5E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Manajemen</a:t>
            </a:r>
            <a:r>
              <a:rPr lang="en-ID" dirty="0">
                <a:solidFill>
                  <a:srgbClr val="DD1E5E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 orang &amp; proses.</a:t>
            </a:r>
            <a:endParaRPr dirty="0">
              <a:solidFill>
                <a:srgbClr val="DD1E5E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9237F47-475E-7553-7D0A-A5F8A5DC3047}"/>
              </a:ext>
            </a:extLst>
          </p:cNvPr>
          <p:cNvSpPr txBox="1"/>
          <p:nvPr/>
        </p:nvSpPr>
        <p:spPr>
          <a:xfrm>
            <a:off x="6560471" y="1232077"/>
            <a:ext cx="544982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ID" dirty="0"/>
              <a:t>Singapura </a:t>
            </a:r>
            <a:r>
              <a:rPr lang="en-ID" dirty="0" err="1"/>
              <a:t>menduduki</a:t>
            </a:r>
            <a:r>
              <a:rPr lang="en-ID" dirty="0"/>
              <a:t> </a:t>
            </a:r>
            <a:r>
              <a:rPr lang="en-ID" dirty="0" err="1"/>
              <a:t>posisi</a:t>
            </a:r>
            <a:r>
              <a:rPr lang="en-ID" dirty="0"/>
              <a:t> </a:t>
            </a:r>
            <a:r>
              <a:rPr lang="en-ID" dirty="0" err="1"/>
              <a:t>pertama</a:t>
            </a:r>
            <a:r>
              <a:rPr lang="en-ID" dirty="0"/>
              <a:t> </a:t>
            </a:r>
            <a:r>
              <a:rPr lang="en-ID" dirty="0" err="1"/>
              <a:t>sebagai</a:t>
            </a:r>
            <a:r>
              <a:rPr lang="en-ID" dirty="0"/>
              <a:t> negara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kinerja</a:t>
            </a:r>
            <a:r>
              <a:rPr lang="en-ID" dirty="0"/>
              <a:t> ASN </a:t>
            </a:r>
            <a:r>
              <a:rPr lang="en-ID" dirty="0" err="1"/>
              <a:t>terbaik</a:t>
            </a:r>
            <a:r>
              <a:rPr lang="en-ID" dirty="0"/>
              <a:t> di dunia </a:t>
            </a:r>
            <a:r>
              <a:rPr lang="en-ID" dirty="0" err="1"/>
              <a:t>memimpin</a:t>
            </a:r>
            <a:r>
              <a:rPr lang="en-ID" dirty="0"/>
              <a:t> 120 negara lain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Indeks</a:t>
            </a:r>
            <a:r>
              <a:rPr lang="en-ID" dirty="0"/>
              <a:t> </a:t>
            </a:r>
            <a:r>
              <a:rPr lang="en-ID" dirty="0" err="1"/>
              <a:t>Administrasi</a:t>
            </a:r>
            <a:r>
              <a:rPr lang="en-ID" dirty="0"/>
              <a:t> Publik Blavatnik. ASN Singapura </a:t>
            </a:r>
            <a:r>
              <a:rPr lang="en-ID" dirty="0" err="1"/>
              <a:t>unggul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layanan</a:t>
            </a:r>
            <a:r>
              <a:rPr lang="en-ID" dirty="0"/>
              <a:t> </a:t>
            </a:r>
            <a:r>
              <a:rPr lang="en-ID" dirty="0" err="1"/>
              <a:t>perbatasan</a:t>
            </a:r>
            <a:r>
              <a:rPr lang="en-ID" dirty="0"/>
              <a:t>, </a:t>
            </a:r>
            <a:r>
              <a:rPr lang="en-ID" dirty="0" err="1"/>
              <a:t>administrasi</a:t>
            </a:r>
            <a:r>
              <a:rPr lang="en-ID" dirty="0"/>
              <a:t> </a:t>
            </a:r>
            <a:r>
              <a:rPr lang="en-ID" dirty="0" err="1"/>
              <a:t>pajak</a:t>
            </a:r>
            <a:r>
              <a:rPr lang="en-ID" dirty="0"/>
              <a:t>, </a:t>
            </a:r>
            <a:r>
              <a:rPr lang="en-ID" dirty="0" err="1"/>
              <a:t>serta</a:t>
            </a:r>
            <a:r>
              <a:rPr lang="en-ID" dirty="0"/>
              <a:t> </a:t>
            </a:r>
            <a:r>
              <a:rPr lang="en-ID" dirty="0" err="1"/>
              <a:t>inovasi</a:t>
            </a:r>
            <a:r>
              <a:rPr lang="en-ID" dirty="0"/>
              <a:t> strategi dan </a:t>
            </a:r>
            <a:r>
              <a:rPr lang="en-ID" dirty="0" err="1"/>
              <a:t>praktik</a:t>
            </a:r>
            <a:r>
              <a:rPr lang="en-ID" dirty="0"/>
              <a:t>, </a:t>
            </a:r>
            <a:r>
              <a:rPr lang="en-ID" dirty="0" err="1"/>
              <a:t>mengukuhkan</a:t>
            </a:r>
            <a:r>
              <a:rPr lang="en-ID" dirty="0"/>
              <a:t> </a:t>
            </a:r>
            <a:r>
              <a:rPr lang="en-ID" dirty="0" err="1"/>
              <a:t>posisinya</a:t>
            </a:r>
            <a:r>
              <a:rPr lang="en-ID" dirty="0"/>
              <a:t> di </a:t>
            </a:r>
            <a:r>
              <a:rPr lang="en-ID" dirty="0" err="1"/>
              <a:t>puncak</a:t>
            </a:r>
            <a:r>
              <a:rPr lang="en-ID" dirty="0"/>
              <a:t> </a:t>
            </a:r>
            <a:r>
              <a:rPr lang="en-ID" dirty="0" err="1"/>
              <a:t>peringkat</a:t>
            </a:r>
            <a:r>
              <a:rPr lang="en-ID" dirty="0"/>
              <a:t>. </a:t>
            </a:r>
            <a:r>
              <a:rPr lang="en-ID" dirty="0" err="1"/>
              <a:t>Studi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menggunakan</a:t>
            </a:r>
            <a:r>
              <a:rPr lang="en-ID" dirty="0"/>
              <a:t> 82 </a:t>
            </a:r>
            <a:r>
              <a:rPr lang="en-ID" dirty="0" err="1"/>
              <a:t>metrik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17 </a:t>
            </a:r>
            <a:r>
              <a:rPr lang="en-ID" dirty="0" err="1"/>
              <a:t>sumber</a:t>
            </a:r>
            <a:r>
              <a:rPr lang="en-ID" dirty="0"/>
              <a:t>, </a:t>
            </a:r>
            <a:r>
              <a:rPr lang="en-ID" dirty="0" err="1"/>
              <a:t>termasuk</a:t>
            </a:r>
            <a:r>
              <a:rPr lang="en-ID" dirty="0"/>
              <a:t> </a:t>
            </a:r>
            <a:r>
              <a:rPr lang="en-ID" dirty="0" err="1"/>
              <a:t>laporan</a:t>
            </a:r>
            <a:r>
              <a:rPr lang="en-ID" dirty="0"/>
              <a:t> Doing Business </a:t>
            </a:r>
            <a:r>
              <a:rPr lang="en-ID" dirty="0" err="1"/>
              <a:t>dari</a:t>
            </a:r>
            <a:r>
              <a:rPr lang="en-ID" dirty="0"/>
              <a:t> Bank Dunia dan Barometer </a:t>
            </a:r>
            <a:r>
              <a:rPr lang="en-ID" dirty="0" err="1"/>
              <a:t>Korupsi</a:t>
            </a:r>
            <a:r>
              <a:rPr lang="en-ID" dirty="0"/>
              <a:t> Global </a:t>
            </a:r>
            <a:r>
              <a:rPr lang="en-ID" dirty="0" err="1"/>
              <a:t>dari</a:t>
            </a:r>
            <a:r>
              <a:rPr lang="en-ID" dirty="0"/>
              <a:t> Transparency International.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4D9C6A6-0192-09A0-A032-CAA4539E9009}"/>
              </a:ext>
            </a:extLst>
          </p:cNvPr>
          <p:cNvSpPr txBox="1"/>
          <p:nvPr/>
        </p:nvSpPr>
        <p:spPr>
          <a:xfrm>
            <a:off x="6560471" y="3871565"/>
            <a:ext cx="54498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ID" b="1" dirty="0">
                <a:highlight>
                  <a:srgbClr val="FFFF00"/>
                </a:highlight>
              </a:rPr>
              <a:t>ASN di Indonesia </a:t>
            </a:r>
            <a:r>
              <a:rPr lang="en-ID" b="1" dirty="0" err="1">
                <a:highlight>
                  <a:srgbClr val="FFFF00"/>
                </a:highlight>
              </a:rPr>
              <a:t>menduduki</a:t>
            </a:r>
            <a:r>
              <a:rPr lang="en-ID" b="1" dirty="0">
                <a:highlight>
                  <a:srgbClr val="FFFF00"/>
                </a:highlight>
              </a:rPr>
              <a:t> </a:t>
            </a:r>
            <a:r>
              <a:rPr lang="en-ID" b="1" dirty="0" err="1">
                <a:highlight>
                  <a:srgbClr val="FFFF00"/>
                </a:highlight>
              </a:rPr>
              <a:t>peringkat</a:t>
            </a:r>
            <a:r>
              <a:rPr lang="en-ID" b="1" dirty="0">
                <a:highlight>
                  <a:srgbClr val="FFFF00"/>
                </a:highlight>
              </a:rPr>
              <a:t> ke-38</a:t>
            </a:r>
            <a:r>
              <a:rPr lang="en-ID" b="1" dirty="0"/>
              <a:t> </a:t>
            </a:r>
            <a:r>
              <a:rPr lang="en-ID" dirty="0" err="1"/>
              <a:t>bersama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Republik</a:t>
            </a:r>
            <a:r>
              <a:rPr lang="en-ID" dirty="0"/>
              <a:t> Dominika. </a:t>
            </a:r>
            <a:r>
              <a:rPr lang="en-ID" b="1" dirty="0">
                <a:highlight>
                  <a:srgbClr val="FFFF00"/>
                </a:highlight>
              </a:rPr>
              <a:t>Indonesia </a:t>
            </a:r>
            <a:r>
              <a:rPr lang="en-ID" b="1" dirty="0" err="1">
                <a:highlight>
                  <a:srgbClr val="FFFF00"/>
                </a:highlight>
              </a:rPr>
              <a:t>unggul</a:t>
            </a:r>
            <a:r>
              <a:rPr lang="en-ID" b="1" dirty="0">
                <a:highlight>
                  <a:srgbClr val="FFFF00"/>
                </a:highlight>
              </a:rPr>
              <a:t> </a:t>
            </a:r>
            <a:r>
              <a:rPr lang="en-ID" b="1" dirty="0" err="1">
                <a:highlight>
                  <a:srgbClr val="FFFF00"/>
                </a:highlight>
              </a:rPr>
              <a:t>dalam</a:t>
            </a:r>
            <a:r>
              <a:rPr lang="en-ID" b="1" dirty="0">
                <a:highlight>
                  <a:srgbClr val="FFFF00"/>
                </a:highlight>
              </a:rPr>
              <a:t> domain </a:t>
            </a:r>
            <a:r>
              <a:rPr lang="en-ID" b="1" dirty="0" err="1">
                <a:highlight>
                  <a:srgbClr val="FFFF00"/>
                </a:highlight>
              </a:rPr>
              <a:t>Kebijakan</a:t>
            </a:r>
            <a:r>
              <a:rPr lang="en-ID" b="1" dirty="0">
                <a:highlight>
                  <a:srgbClr val="FFFF00"/>
                </a:highlight>
              </a:rPr>
              <a:t> Publik </a:t>
            </a:r>
            <a:r>
              <a:rPr lang="en-ID" b="1" dirty="0" err="1">
                <a:highlight>
                  <a:srgbClr val="FFFF00"/>
                </a:highlight>
              </a:rPr>
              <a:t>serta</a:t>
            </a:r>
            <a:r>
              <a:rPr lang="en-ID" b="1" dirty="0">
                <a:highlight>
                  <a:srgbClr val="FFFF00"/>
                </a:highlight>
              </a:rPr>
              <a:t> Strategi dan </a:t>
            </a:r>
            <a:r>
              <a:rPr lang="en-ID" b="1" dirty="0" err="1">
                <a:highlight>
                  <a:srgbClr val="FFFF00"/>
                </a:highlight>
              </a:rPr>
              <a:t>Kepemimpinan</a:t>
            </a:r>
            <a:r>
              <a:rPr lang="en-ID" dirty="0"/>
              <a:t>. Pada Kawasan Asia. ASN Indonesia </a:t>
            </a:r>
            <a:r>
              <a:rPr lang="en-ID" dirty="0" err="1"/>
              <a:t>menempati</a:t>
            </a:r>
            <a:r>
              <a:rPr lang="en-ID" dirty="0"/>
              <a:t> </a:t>
            </a:r>
            <a:r>
              <a:rPr lang="en-ID" dirty="0" err="1"/>
              <a:t>peringkat</a:t>
            </a:r>
            <a:r>
              <a:rPr lang="en-ID" dirty="0"/>
              <a:t> </a:t>
            </a:r>
            <a:r>
              <a:rPr lang="en-ID" dirty="0" err="1"/>
              <a:t>kelima</a:t>
            </a:r>
            <a:r>
              <a:rPr lang="en-ID" dirty="0"/>
              <a:t> di </a:t>
            </a:r>
            <a:r>
              <a:rPr lang="en-ID" dirty="0" err="1"/>
              <a:t>bawah</a:t>
            </a:r>
            <a:r>
              <a:rPr lang="en-ID" dirty="0"/>
              <a:t> Singapura (1), New Zealand (6), Australia (8), dan Korea Selatan (15). Di Asia Tenggara, Indonesia </a:t>
            </a:r>
            <a:r>
              <a:rPr lang="en-ID" dirty="0" err="1"/>
              <a:t>menempati</a:t>
            </a:r>
            <a:r>
              <a:rPr lang="en-ID" dirty="0"/>
              <a:t> </a:t>
            </a:r>
            <a:r>
              <a:rPr lang="en-ID" dirty="0" err="1"/>
              <a:t>posisi</a:t>
            </a:r>
            <a:r>
              <a:rPr lang="en-ID" dirty="0"/>
              <a:t> </a:t>
            </a:r>
            <a:r>
              <a:rPr lang="en-ID" dirty="0" err="1"/>
              <a:t>kedua</a:t>
            </a:r>
            <a:r>
              <a:rPr lang="en-ID" dirty="0"/>
              <a:t> </a:t>
            </a:r>
            <a:r>
              <a:rPr lang="en-ID" dirty="0" err="1"/>
              <a:t>setelah</a:t>
            </a:r>
            <a:r>
              <a:rPr lang="en-ID" dirty="0"/>
              <a:t> Singapura.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EDC32227-A29D-0063-94C4-7AC7D938211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131"/>
          <a:stretch/>
        </p:blipFill>
        <p:spPr>
          <a:xfrm>
            <a:off x="181705" y="253538"/>
            <a:ext cx="5850289" cy="6138428"/>
          </a:xfrm>
          <a:prstGeom prst="rect">
            <a:avLst/>
          </a:prstGeom>
        </p:spPr>
      </p:pic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5635F291-3A42-FC45-9D99-629F5F9554B8}"/>
              </a:ext>
            </a:extLst>
          </p:cNvPr>
          <p:cNvCxnSpPr/>
          <p:nvPr/>
        </p:nvCxnSpPr>
        <p:spPr>
          <a:xfrm>
            <a:off x="1033272" y="6056064"/>
            <a:ext cx="0" cy="837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7E6CD8D8-6875-59BB-8AEB-9721F06C532E}"/>
              </a:ext>
            </a:extLst>
          </p:cNvPr>
          <p:cNvCxnSpPr/>
          <p:nvPr/>
        </p:nvCxnSpPr>
        <p:spPr>
          <a:xfrm>
            <a:off x="1033272" y="6139815"/>
            <a:ext cx="46908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10032E62-F2DF-5F3C-2637-02DDD36D9617}"/>
              </a:ext>
            </a:extLst>
          </p:cNvPr>
          <p:cNvCxnSpPr/>
          <p:nvPr/>
        </p:nvCxnSpPr>
        <p:spPr>
          <a:xfrm>
            <a:off x="5724144" y="6056063"/>
            <a:ext cx="0" cy="837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DB423079-D0EA-3835-FDD1-FC4A4A02EF8F}"/>
              </a:ext>
            </a:extLst>
          </p:cNvPr>
          <p:cNvSpPr txBox="1"/>
          <p:nvPr/>
        </p:nvSpPr>
        <p:spPr>
          <a:xfrm>
            <a:off x="915942" y="6140505"/>
            <a:ext cx="9092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1400" b="1" dirty="0"/>
              <a:t>0 </a:t>
            </a:r>
            <a:r>
              <a:rPr lang="en-ID" sz="1400" b="1" dirty="0" err="1"/>
              <a:t>Indeks</a:t>
            </a:r>
            <a:endParaRPr lang="en-ID" sz="1400" b="1" dirty="0"/>
          </a:p>
        </p:txBody>
      </p:sp>
      <p:sp>
        <p:nvSpPr>
          <p:cNvPr id="37" name="Google Shape;1912;g3a5abd2082e_9_132">
            <a:extLst>
              <a:ext uri="{FF2B5EF4-FFF2-40B4-BE49-F238E27FC236}">
                <a16:creationId xmlns:a16="http://schemas.microsoft.com/office/drawing/2014/main" id="{8D31B69C-1E4B-A281-1883-231FEF873C55}"/>
              </a:ext>
            </a:extLst>
          </p:cNvPr>
          <p:cNvSpPr/>
          <p:nvPr/>
        </p:nvSpPr>
        <p:spPr>
          <a:xfrm rot="16200000">
            <a:off x="3826072" y="3451806"/>
            <a:ext cx="5274096" cy="606223"/>
          </a:xfrm>
          <a:custGeom>
            <a:avLst/>
            <a:gdLst/>
            <a:ahLst/>
            <a:cxnLst/>
            <a:rect l="l" t="t" r="r" b="b"/>
            <a:pathLst>
              <a:path w="5161433" h="251620" extrusionOk="0">
                <a:moveTo>
                  <a:pt x="0" y="0"/>
                </a:moveTo>
                <a:lnTo>
                  <a:pt x="5161433" y="0"/>
                </a:lnTo>
                <a:lnTo>
                  <a:pt x="5161433" y="251619"/>
                </a:lnTo>
                <a:lnTo>
                  <a:pt x="0" y="2516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34300" tIns="17175" rIns="34300" bIns="171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endParaRPr sz="7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0553A1F-9F3E-113A-F5AE-590C52BB8881}"/>
              </a:ext>
            </a:extLst>
          </p:cNvPr>
          <p:cNvSpPr txBox="1"/>
          <p:nvPr/>
        </p:nvSpPr>
        <p:spPr>
          <a:xfrm>
            <a:off x="5853953" y="6346951"/>
            <a:ext cx="35625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/>
              <a:t>Sumber: Indeks Administrasi Publik Blavatnik, Universitas Oxford. (2024)</a:t>
            </a:r>
          </a:p>
        </p:txBody>
      </p:sp>
      <p:sp>
        <p:nvSpPr>
          <p:cNvPr id="3" name="Google Shape;259;p33">
            <a:extLst>
              <a:ext uri="{FF2B5EF4-FFF2-40B4-BE49-F238E27FC236}">
                <a16:creationId xmlns:a16="http://schemas.microsoft.com/office/drawing/2014/main" id="{9C65837F-F00A-41B2-333C-0ECF7EF076C5}"/>
              </a:ext>
            </a:extLst>
          </p:cNvPr>
          <p:cNvSpPr txBox="1"/>
          <p:nvPr/>
        </p:nvSpPr>
        <p:spPr>
          <a:xfrm>
            <a:off x="10563567" y="6440343"/>
            <a:ext cx="1371600" cy="1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33" tIns="22867" rIns="45733" bIns="22867" anchor="ctr" anchorCtr="0">
            <a:noAutofit/>
          </a:bodyPr>
          <a:lstStyle/>
          <a:p>
            <a:pPr algn="r">
              <a:buClr>
                <a:srgbClr val="000000"/>
              </a:buClr>
              <a:buSzPts val="1300"/>
            </a:pPr>
            <a:fld id="{00000000-1234-1234-1234-123412341234}" type="slidenum">
              <a:rPr lang="en" sz="1733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Clr>
                  <a:srgbClr val="000000"/>
                </a:buClr>
                <a:buSzPts val="1300"/>
              </a:pPr>
              <a:t>17</a:t>
            </a:fld>
            <a:endParaRPr sz="1733"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482781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16;p52">
            <a:extLst>
              <a:ext uri="{FF2B5EF4-FFF2-40B4-BE49-F238E27FC236}">
                <a16:creationId xmlns:a16="http://schemas.microsoft.com/office/drawing/2014/main" id="{8D16E46A-8475-A0EE-74FF-3D10E2966485}"/>
              </a:ext>
            </a:extLst>
          </p:cNvPr>
          <p:cNvSpPr txBox="1"/>
          <p:nvPr/>
        </p:nvSpPr>
        <p:spPr>
          <a:xfrm>
            <a:off x="-67" y="132267"/>
            <a:ext cx="12192000" cy="861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buClr>
                <a:srgbClr val="000000"/>
              </a:buClr>
              <a:buSzPts val="2100"/>
            </a:pPr>
            <a:r>
              <a:rPr lang="en-US" sz="2800" dirty="0" err="1">
                <a:solidFill>
                  <a:srgbClr val="259CD7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Simulasi</a:t>
            </a:r>
            <a:r>
              <a:rPr lang="en-US" sz="2800" dirty="0">
                <a:solidFill>
                  <a:srgbClr val="259CD7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 </a:t>
            </a:r>
            <a:r>
              <a:rPr lang="en-US" sz="2800" dirty="0" err="1">
                <a:solidFill>
                  <a:srgbClr val="259CD7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Gaji</a:t>
            </a:r>
            <a:r>
              <a:rPr lang="en-US" sz="2800" dirty="0">
                <a:solidFill>
                  <a:srgbClr val="259CD7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 ASN</a:t>
            </a:r>
            <a:endParaRPr sz="2800" dirty="0">
              <a:solidFill>
                <a:srgbClr val="259CD7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algn="ctr">
              <a:buClr>
                <a:srgbClr val="000000"/>
              </a:buClr>
              <a:buSzPts val="2100"/>
            </a:pPr>
            <a:r>
              <a:rPr lang="en" sz="2800" dirty="0">
                <a:solidFill>
                  <a:srgbClr val="E31A5E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Kerugian Negara Jika ASN T</a:t>
            </a:r>
            <a:r>
              <a:rPr lang="en-ID" sz="2800" dirty="0" err="1">
                <a:solidFill>
                  <a:srgbClr val="E31A5E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i</a:t>
            </a:r>
            <a:r>
              <a:rPr lang="en" sz="2800" dirty="0">
                <a:solidFill>
                  <a:srgbClr val="E31A5E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dak Berkinerja</a:t>
            </a:r>
            <a:endParaRPr sz="2800" dirty="0">
              <a:solidFill>
                <a:srgbClr val="E71D62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C0E841A-DC57-9A54-3C49-7A4D54CA58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09"/>
          <a:stretch/>
        </p:blipFill>
        <p:spPr>
          <a:xfrm>
            <a:off x="0" y="1220338"/>
            <a:ext cx="12192000" cy="5576593"/>
          </a:xfrm>
          <a:prstGeom prst="rect">
            <a:avLst/>
          </a:prstGeom>
        </p:spPr>
      </p:pic>
      <p:sp>
        <p:nvSpPr>
          <p:cNvPr id="7" name="Multiplication Sign 6">
            <a:extLst>
              <a:ext uri="{FF2B5EF4-FFF2-40B4-BE49-F238E27FC236}">
                <a16:creationId xmlns:a16="http://schemas.microsoft.com/office/drawing/2014/main" id="{1E42E3B0-F98A-D237-B7D7-A6B9474D1938}"/>
              </a:ext>
            </a:extLst>
          </p:cNvPr>
          <p:cNvSpPr/>
          <p:nvPr/>
        </p:nvSpPr>
        <p:spPr>
          <a:xfrm>
            <a:off x="7496175" y="3000375"/>
            <a:ext cx="247650" cy="352425"/>
          </a:xfrm>
          <a:prstGeom prst="mathMultiply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8" name="Multiplication Sign 7">
            <a:extLst>
              <a:ext uri="{FF2B5EF4-FFF2-40B4-BE49-F238E27FC236}">
                <a16:creationId xmlns:a16="http://schemas.microsoft.com/office/drawing/2014/main" id="{A800556C-92D8-1CC9-BC84-EBB0205F6359}"/>
              </a:ext>
            </a:extLst>
          </p:cNvPr>
          <p:cNvSpPr/>
          <p:nvPr/>
        </p:nvSpPr>
        <p:spPr>
          <a:xfrm>
            <a:off x="7496175" y="4703390"/>
            <a:ext cx="247650" cy="352425"/>
          </a:xfrm>
          <a:prstGeom prst="mathMultiply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F8278E-771E-E829-0DF7-31BD5214ACCB}"/>
              </a:ext>
            </a:extLst>
          </p:cNvPr>
          <p:cNvSpPr/>
          <p:nvPr/>
        </p:nvSpPr>
        <p:spPr>
          <a:xfrm>
            <a:off x="9458324" y="3343275"/>
            <a:ext cx="161925" cy="180975"/>
          </a:xfrm>
          <a:prstGeom prst="rect">
            <a:avLst/>
          </a:prstGeom>
          <a:solidFill>
            <a:srgbClr val="AD010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rgbClr val="AE0202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AC0679A-29F0-E1EB-2335-F7C6589840B8}"/>
              </a:ext>
            </a:extLst>
          </p:cNvPr>
          <p:cNvSpPr/>
          <p:nvPr/>
        </p:nvSpPr>
        <p:spPr>
          <a:xfrm>
            <a:off x="9563098" y="5032003"/>
            <a:ext cx="161925" cy="180975"/>
          </a:xfrm>
          <a:prstGeom prst="rect">
            <a:avLst/>
          </a:prstGeom>
          <a:solidFill>
            <a:srgbClr val="AD010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rgbClr val="AE0202"/>
              </a:solidFill>
            </a:endParaRPr>
          </a:p>
        </p:txBody>
      </p:sp>
      <p:sp>
        <p:nvSpPr>
          <p:cNvPr id="3" name="Google Shape;259;p33">
            <a:extLst>
              <a:ext uri="{FF2B5EF4-FFF2-40B4-BE49-F238E27FC236}">
                <a16:creationId xmlns:a16="http://schemas.microsoft.com/office/drawing/2014/main" id="{57F50F08-AA4F-A120-AB6D-703155494297}"/>
              </a:ext>
            </a:extLst>
          </p:cNvPr>
          <p:cNvSpPr txBox="1"/>
          <p:nvPr/>
        </p:nvSpPr>
        <p:spPr>
          <a:xfrm>
            <a:off x="10563567" y="6440343"/>
            <a:ext cx="1371600" cy="1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33" tIns="22867" rIns="45733" bIns="22867" anchor="ctr" anchorCtr="0">
            <a:noAutofit/>
          </a:bodyPr>
          <a:lstStyle/>
          <a:p>
            <a:pPr algn="r">
              <a:buClr>
                <a:srgbClr val="000000"/>
              </a:buClr>
              <a:buSzPts val="1300"/>
            </a:pPr>
            <a:fld id="{00000000-1234-1234-1234-123412341234}" type="slidenum">
              <a:rPr lang="en" sz="1733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Clr>
                  <a:srgbClr val="000000"/>
                </a:buClr>
                <a:buSzPts val="1300"/>
              </a:pPr>
              <a:t>18</a:t>
            </a:fld>
            <a:endParaRPr sz="1733"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040997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5;p16">
            <a:extLst>
              <a:ext uri="{FF2B5EF4-FFF2-40B4-BE49-F238E27FC236}">
                <a16:creationId xmlns:a16="http://schemas.microsoft.com/office/drawing/2014/main" id="{720C11E9-2DCD-57FE-7643-BEF03C1D3514}"/>
              </a:ext>
            </a:extLst>
          </p:cNvPr>
          <p:cNvSpPr txBox="1"/>
          <p:nvPr/>
        </p:nvSpPr>
        <p:spPr>
          <a:xfrm>
            <a:off x="1669452" y="124227"/>
            <a:ext cx="7979045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buClr>
                <a:srgbClr val="000000"/>
              </a:buClr>
              <a:buSzPts val="2100"/>
            </a:pPr>
            <a:r>
              <a:rPr lang="en-US" sz="2800" dirty="0" err="1">
                <a:solidFill>
                  <a:srgbClr val="005CA7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Karir</a:t>
            </a:r>
            <a:r>
              <a:rPr lang="en-US" sz="2800" dirty="0">
                <a:solidFill>
                  <a:srgbClr val="005CA7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 ASN</a:t>
            </a:r>
            <a:endParaRPr sz="2800" dirty="0">
              <a:solidFill>
                <a:srgbClr val="DD1E5E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3" name="Google Shape;85;p16">
            <a:extLst>
              <a:ext uri="{FF2B5EF4-FFF2-40B4-BE49-F238E27FC236}">
                <a16:creationId xmlns:a16="http://schemas.microsoft.com/office/drawing/2014/main" id="{36F4D15C-AC00-B66E-21B2-9E04387A77A7}"/>
              </a:ext>
            </a:extLst>
          </p:cNvPr>
          <p:cNvSpPr txBox="1"/>
          <p:nvPr/>
        </p:nvSpPr>
        <p:spPr>
          <a:xfrm>
            <a:off x="1669452" y="584635"/>
            <a:ext cx="7979045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buClr>
                <a:srgbClr val="000000"/>
              </a:buClr>
              <a:buSzPts val="2100"/>
            </a:pPr>
            <a:r>
              <a:rPr lang="en-US" sz="2000" dirty="0" err="1">
                <a:solidFill>
                  <a:srgbClr val="DD1E5E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Melalui</a:t>
            </a:r>
            <a:r>
              <a:rPr lang="en-US" sz="2000" dirty="0">
                <a:solidFill>
                  <a:srgbClr val="DD1E5E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 Performa dan </a:t>
            </a:r>
            <a:r>
              <a:rPr lang="en-US" sz="2000" dirty="0" err="1">
                <a:solidFill>
                  <a:srgbClr val="DD1E5E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Proyeksi</a:t>
            </a:r>
            <a:endParaRPr sz="2000" dirty="0">
              <a:solidFill>
                <a:srgbClr val="DD1E5E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5B9DC84-1A05-99BC-9EC4-B3E2F69013D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5" t="21542" r="3620" b="5556"/>
          <a:stretch/>
        </p:blipFill>
        <p:spPr>
          <a:xfrm>
            <a:off x="614855" y="1208690"/>
            <a:ext cx="10962290" cy="4960883"/>
          </a:xfrm>
          <a:prstGeom prst="rect">
            <a:avLst/>
          </a:prstGeom>
        </p:spPr>
      </p:pic>
      <p:sp>
        <p:nvSpPr>
          <p:cNvPr id="4" name="Google Shape;259;p33">
            <a:extLst>
              <a:ext uri="{FF2B5EF4-FFF2-40B4-BE49-F238E27FC236}">
                <a16:creationId xmlns:a16="http://schemas.microsoft.com/office/drawing/2014/main" id="{5FD56429-9353-3CB2-F8FC-D613630C3D3D}"/>
              </a:ext>
            </a:extLst>
          </p:cNvPr>
          <p:cNvSpPr txBox="1"/>
          <p:nvPr/>
        </p:nvSpPr>
        <p:spPr>
          <a:xfrm>
            <a:off x="10563567" y="6440343"/>
            <a:ext cx="1371600" cy="1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33" tIns="22867" rIns="45733" bIns="22867" anchor="ctr" anchorCtr="0">
            <a:noAutofit/>
          </a:bodyPr>
          <a:lstStyle/>
          <a:p>
            <a:pPr algn="r">
              <a:buClr>
                <a:srgbClr val="000000"/>
              </a:buClr>
              <a:buSzPts val="1300"/>
            </a:pPr>
            <a:fld id="{00000000-1234-1234-1234-123412341234}" type="slidenum">
              <a:rPr lang="en" sz="1733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Clr>
                  <a:srgbClr val="000000"/>
                </a:buClr>
                <a:buSzPts val="1300"/>
              </a:pPr>
              <a:t>19</a:t>
            </a:fld>
            <a:endParaRPr sz="1733"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522120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85;p16">
            <a:extLst>
              <a:ext uri="{FF2B5EF4-FFF2-40B4-BE49-F238E27FC236}">
                <a16:creationId xmlns:a16="http://schemas.microsoft.com/office/drawing/2014/main" id="{C7C1941C-5DCE-B173-F59C-5515AF66C9D3}"/>
              </a:ext>
            </a:extLst>
          </p:cNvPr>
          <p:cNvSpPr txBox="1"/>
          <p:nvPr/>
        </p:nvSpPr>
        <p:spPr>
          <a:xfrm>
            <a:off x="1045307" y="250352"/>
            <a:ext cx="9771530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buClr>
                <a:srgbClr val="000000"/>
              </a:buClr>
              <a:buSzPts val="2100"/>
            </a:pPr>
            <a:r>
              <a:rPr lang="en-US" sz="3600" dirty="0" err="1">
                <a:solidFill>
                  <a:srgbClr val="005CA7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Manajemen</a:t>
            </a:r>
            <a:r>
              <a:rPr lang="en-US" sz="3600" dirty="0">
                <a:solidFill>
                  <a:srgbClr val="005CA7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 Waktu </a:t>
            </a:r>
            <a:r>
              <a:rPr lang="en-US" sz="3600" dirty="0" err="1">
                <a:solidFill>
                  <a:srgbClr val="005CA7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Pegawai</a:t>
            </a:r>
            <a:endParaRPr sz="3600" dirty="0">
              <a:solidFill>
                <a:srgbClr val="DD1E5E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4D9C44-583F-B557-8428-DD8AA0597FE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57" b="66790"/>
          <a:stretch/>
        </p:blipFill>
        <p:spPr>
          <a:xfrm>
            <a:off x="0" y="966952"/>
            <a:ext cx="12192000" cy="14188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913ECDE-8327-2873-2BE4-90D8BBCD79D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516" b="5864"/>
          <a:stretch/>
        </p:blipFill>
        <p:spPr>
          <a:xfrm>
            <a:off x="0" y="2301768"/>
            <a:ext cx="12192000" cy="4056993"/>
          </a:xfrm>
          <a:prstGeom prst="rect">
            <a:avLst/>
          </a:prstGeom>
        </p:spPr>
      </p:pic>
      <p:sp>
        <p:nvSpPr>
          <p:cNvPr id="2" name="Google Shape;259;p33">
            <a:extLst>
              <a:ext uri="{FF2B5EF4-FFF2-40B4-BE49-F238E27FC236}">
                <a16:creationId xmlns:a16="http://schemas.microsoft.com/office/drawing/2014/main" id="{72F3AB53-E0C5-B516-56E0-B524E76A1C2A}"/>
              </a:ext>
            </a:extLst>
          </p:cNvPr>
          <p:cNvSpPr txBox="1"/>
          <p:nvPr/>
        </p:nvSpPr>
        <p:spPr>
          <a:xfrm>
            <a:off x="10563567" y="6440343"/>
            <a:ext cx="1371600" cy="1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33" tIns="22867" rIns="45733" bIns="22867" anchor="ctr" anchorCtr="0">
            <a:noAutofit/>
          </a:bodyPr>
          <a:lstStyle/>
          <a:p>
            <a:pPr algn="r">
              <a:buClr>
                <a:srgbClr val="000000"/>
              </a:buClr>
              <a:buSzPts val="1300"/>
            </a:pPr>
            <a:fld id="{00000000-1234-1234-1234-123412341234}" type="slidenum">
              <a:rPr lang="en" sz="1733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Clr>
                  <a:srgbClr val="000000"/>
                </a:buClr>
                <a:buSzPts val="1300"/>
              </a:pPr>
              <a:t>20</a:t>
            </a:fld>
            <a:endParaRPr sz="1733"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302918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5;p16">
            <a:extLst>
              <a:ext uri="{FF2B5EF4-FFF2-40B4-BE49-F238E27FC236}">
                <a16:creationId xmlns:a16="http://schemas.microsoft.com/office/drawing/2014/main" id="{D3F95B6D-EE0C-5F81-650A-22F4419E845B}"/>
              </a:ext>
            </a:extLst>
          </p:cNvPr>
          <p:cNvSpPr txBox="1"/>
          <p:nvPr/>
        </p:nvSpPr>
        <p:spPr>
          <a:xfrm>
            <a:off x="1135118" y="334435"/>
            <a:ext cx="10364893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buClr>
                <a:srgbClr val="000000"/>
              </a:buClr>
              <a:buSzPts val="2100"/>
            </a:pPr>
            <a:r>
              <a:rPr lang="en-US" sz="2800" dirty="0">
                <a:solidFill>
                  <a:srgbClr val="005CA7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ASN </a:t>
            </a:r>
            <a:r>
              <a:rPr lang="en-US" sz="2800" dirty="0" err="1">
                <a:solidFill>
                  <a:srgbClr val="005CA7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Adaptif</a:t>
            </a:r>
            <a:endParaRPr sz="2800" dirty="0">
              <a:solidFill>
                <a:srgbClr val="DD1E5E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7114334A-822E-48C9-6A7D-EEBC6D6A1EDF}"/>
              </a:ext>
            </a:extLst>
          </p:cNvPr>
          <p:cNvSpPr/>
          <p:nvPr/>
        </p:nvSpPr>
        <p:spPr>
          <a:xfrm>
            <a:off x="916094" y="1145633"/>
            <a:ext cx="3216165" cy="3160162"/>
          </a:xfrm>
          <a:prstGeom prst="roundRect">
            <a:avLst>
              <a:gd name="adj" fmla="val 8497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665BDF2-E378-7B79-A653-654D0DA6C7A0}"/>
              </a:ext>
            </a:extLst>
          </p:cNvPr>
          <p:cNvSpPr/>
          <p:nvPr/>
        </p:nvSpPr>
        <p:spPr>
          <a:xfrm>
            <a:off x="4599970" y="1150888"/>
            <a:ext cx="3216165" cy="3160162"/>
          </a:xfrm>
          <a:prstGeom prst="roundRect">
            <a:avLst>
              <a:gd name="adj" fmla="val 8497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8D1DCA1-2A50-2C31-7004-5950950896FD}"/>
              </a:ext>
            </a:extLst>
          </p:cNvPr>
          <p:cNvSpPr/>
          <p:nvPr/>
        </p:nvSpPr>
        <p:spPr>
          <a:xfrm>
            <a:off x="8283846" y="1145632"/>
            <a:ext cx="3216165" cy="3160162"/>
          </a:xfrm>
          <a:prstGeom prst="roundRect">
            <a:avLst>
              <a:gd name="adj" fmla="val 8497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5D9BAA5-F67A-82C8-5D60-E3E135C41153}"/>
              </a:ext>
            </a:extLst>
          </p:cNvPr>
          <p:cNvSpPr txBox="1"/>
          <p:nvPr/>
        </p:nvSpPr>
        <p:spPr>
          <a:xfrm>
            <a:off x="1135118" y="3710618"/>
            <a:ext cx="2682203" cy="369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579">
              <a:defRPr/>
            </a:pPr>
            <a:r>
              <a:rPr lang="en-US" sz="1799" b="1" dirty="0" err="1">
                <a:solidFill>
                  <a:prstClr val="black"/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Membaca</a:t>
            </a:r>
            <a:endParaRPr lang="en-US" sz="1799" b="1" dirty="0">
              <a:solidFill>
                <a:prstClr val="black"/>
              </a:solidFill>
              <a:highlight>
                <a:srgbClr val="FFFF00"/>
              </a:highlight>
              <a:latin typeface="Calibri" panose="020F0502020204030204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B88E82D-C24E-BC40-1214-7DFFAD1C00AD}"/>
              </a:ext>
            </a:extLst>
          </p:cNvPr>
          <p:cNvSpPr txBox="1"/>
          <p:nvPr/>
        </p:nvSpPr>
        <p:spPr>
          <a:xfrm>
            <a:off x="4866950" y="3710618"/>
            <a:ext cx="2682203" cy="369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579">
              <a:defRPr/>
            </a:pPr>
            <a:r>
              <a:rPr lang="en-US" sz="1799" b="1" dirty="0" err="1">
                <a:solidFill>
                  <a:prstClr val="black"/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Menulis</a:t>
            </a:r>
            <a:endParaRPr lang="en-US" sz="1799" b="1" dirty="0">
              <a:solidFill>
                <a:prstClr val="black"/>
              </a:solidFill>
              <a:highlight>
                <a:srgbClr val="FFFF00"/>
              </a:highlight>
              <a:latin typeface="Calibri" panose="020F0502020204030204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8B8683-5761-2BBA-E8C1-CAC37987724A}"/>
              </a:ext>
            </a:extLst>
          </p:cNvPr>
          <p:cNvSpPr txBox="1"/>
          <p:nvPr/>
        </p:nvSpPr>
        <p:spPr>
          <a:xfrm>
            <a:off x="8550826" y="3710618"/>
            <a:ext cx="2682203" cy="369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579">
              <a:defRPr/>
            </a:pPr>
            <a:r>
              <a:rPr lang="en-US" sz="1799" b="1" dirty="0" err="1">
                <a:solidFill>
                  <a:prstClr val="black"/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Memberi</a:t>
            </a:r>
            <a:r>
              <a:rPr lang="en-US" sz="1799" b="1" dirty="0">
                <a:solidFill>
                  <a:prstClr val="black"/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Solusi</a:t>
            </a:r>
            <a:endParaRPr lang="en-US" sz="1799" b="1" dirty="0">
              <a:solidFill>
                <a:prstClr val="black"/>
              </a:solidFill>
              <a:highlight>
                <a:srgbClr val="FFFF00"/>
              </a:highlight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95AF914-3908-0EE9-D66B-D8A7B79E25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9726" y="1236899"/>
            <a:ext cx="4556649" cy="257549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71AE644-647A-6D77-C3B8-FA489E5516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2127" y="1246444"/>
            <a:ext cx="4556650" cy="257549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3977A9C-333E-62FE-AC66-F9337DF25E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851" y="1255990"/>
            <a:ext cx="4556649" cy="257549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A432AFA8-D893-31B5-F3D7-23E49655AA05}"/>
              </a:ext>
            </a:extLst>
          </p:cNvPr>
          <p:cNvSpPr txBox="1"/>
          <p:nvPr/>
        </p:nvSpPr>
        <p:spPr>
          <a:xfrm>
            <a:off x="916093" y="4363603"/>
            <a:ext cx="3216165" cy="2030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579">
              <a:defRPr/>
            </a:pP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ASN yang </a:t>
            </a:r>
            <a:r>
              <a:rPr lang="en-US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memiliki</a:t>
            </a: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kebiasaan</a:t>
            </a: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membaca</a:t>
            </a: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akan</a:t>
            </a: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lebih</a:t>
            </a: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mudah</a:t>
            </a: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menganalisis</a:t>
            </a: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permasalahan</a:t>
            </a: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memahami</a:t>
            </a: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kebutuhan</a:t>
            </a: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masyarakat</a:t>
            </a: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dan </a:t>
            </a:r>
            <a:r>
              <a:rPr lang="en-US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mengambil</a:t>
            </a: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keputusan</a:t>
            </a: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berdasarkan</a:t>
            </a: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informasi</a:t>
            </a: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akurat</a:t>
            </a: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B5FBE41-07F0-CC4B-C82C-171032AF94E8}"/>
              </a:ext>
            </a:extLst>
          </p:cNvPr>
          <p:cNvSpPr txBox="1"/>
          <p:nvPr/>
        </p:nvSpPr>
        <p:spPr>
          <a:xfrm>
            <a:off x="4599970" y="4421407"/>
            <a:ext cx="3216165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579">
              <a:defRPr/>
            </a:pPr>
            <a:r>
              <a:rPr lang="en-US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Penulisan</a:t>
            </a: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baik</a:t>
            </a: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membantu</a:t>
            </a: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penyampaian</a:t>
            </a: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informasi</a:t>
            </a: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menjadi</a:t>
            </a: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lebih</a:t>
            </a: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jelas</a:t>
            </a: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terstruktur</a:t>
            </a: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dan </a:t>
            </a:r>
            <a:r>
              <a:rPr lang="en-US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mudah</a:t>
            </a: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dipahami</a:t>
            </a: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9E7F67A-71CE-36DC-7592-6E7E79113334}"/>
              </a:ext>
            </a:extLst>
          </p:cNvPr>
          <p:cNvSpPr txBox="1"/>
          <p:nvPr/>
        </p:nvSpPr>
        <p:spPr>
          <a:xfrm>
            <a:off x="8283843" y="4493137"/>
            <a:ext cx="3216165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579">
              <a:defRPr/>
            </a:pPr>
            <a:r>
              <a:rPr lang="en-US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Kemampuan</a:t>
            </a: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problem solving </a:t>
            </a:r>
            <a:r>
              <a:rPr lang="en-US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penting</a:t>
            </a: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menghadapi</a:t>
            </a: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dinamika</a:t>
            </a: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pelayanan</a:t>
            </a: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publik</a:t>
            </a: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penyelesaian</a:t>
            </a: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administrasi</a:t>
            </a: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serta</a:t>
            </a: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penanganan</a:t>
            </a: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isu</a:t>
            </a: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Masyarakat.</a:t>
            </a:r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6D52E2A3-E3FC-AB20-97CA-864F32AA8342}"/>
              </a:ext>
            </a:extLst>
          </p:cNvPr>
          <p:cNvSpPr/>
          <p:nvPr/>
        </p:nvSpPr>
        <p:spPr>
          <a:xfrm>
            <a:off x="4242465" y="2236982"/>
            <a:ext cx="247298" cy="977462"/>
          </a:xfrm>
          <a:prstGeom prst="rightArrow">
            <a:avLst/>
          </a:prstGeom>
          <a:solidFill>
            <a:srgbClr val="DD1E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E52FA14B-293F-67D5-BC9D-9B58566D18DD}"/>
              </a:ext>
            </a:extLst>
          </p:cNvPr>
          <p:cNvSpPr/>
          <p:nvPr/>
        </p:nvSpPr>
        <p:spPr>
          <a:xfrm>
            <a:off x="7946340" y="2236982"/>
            <a:ext cx="247298" cy="977462"/>
          </a:xfrm>
          <a:prstGeom prst="rightArrow">
            <a:avLst/>
          </a:prstGeom>
          <a:solidFill>
            <a:srgbClr val="DD1E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" name="Google Shape;259;p33">
            <a:extLst>
              <a:ext uri="{FF2B5EF4-FFF2-40B4-BE49-F238E27FC236}">
                <a16:creationId xmlns:a16="http://schemas.microsoft.com/office/drawing/2014/main" id="{80ECE1FF-6CA1-E253-877D-F42DEF6CCC97}"/>
              </a:ext>
            </a:extLst>
          </p:cNvPr>
          <p:cNvSpPr txBox="1"/>
          <p:nvPr/>
        </p:nvSpPr>
        <p:spPr>
          <a:xfrm>
            <a:off x="10563567" y="6440343"/>
            <a:ext cx="1371600" cy="1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33" tIns="22867" rIns="45733" bIns="22867" anchor="ctr" anchorCtr="0">
            <a:noAutofit/>
          </a:bodyPr>
          <a:lstStyle/>
          <a:p>
            <a:pPr algn="r">
              <a:buClr>
                <a:srgbClr val="000000"/>
              </a:buClr>
              <a:buSzPts val="1300"/>
            </a:pPr>
            <a:fld id="{00000000-1234-1234-1234-123412341234}" type="slidenum">
              <a:rPr lang="en" sz="1733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Clr>
                  <a:srgbClr val="000000"/>
                </a:buClr>
                <a:buSzPts val="1300"/>
              </a:pPr>
              <a:t>21</a:t>
            </a:fld>
            <a:endParaRPr sz="1733"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029212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7BE9A2-5264-154E-532E-CCFC430D61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erson giving a speech to a group of people&#10;&#10;Description automatically generated">
            <a:extLst>
              <a:ext uri="{FF2B5EF4-FFF2-40B4-BE49-F238E27FC236}">
                <a16:creationId xmlns:a16="http://schemas.microsoft.com/office/drawing/2014/main" id="{B6C1923A-BF7D-E5FF-71C7-03C0C86CCB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582" y="1372028"/>
            <a:ext cx="9752838" cy="5485972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CA3989A2-4635-2C01-DBD8-C395096AEDD0}"/>
              </a:ext>
            </a:extLst>
          </p:cNvPr>
          <p:cNvSpPr txBox="1">
            <a:spLocks/>
          </p:cNvSpPr>
          <p:nvPr/>
        </p:nvSpPr>
        <p:spPr>
          <a:xfrm>
            <a:off x="1524381" y="1488145"/>
            <a:ext cx="4013200" cy="750055"/>
          </a:xfrm>
          <a:prstGeom prst="rect">
            <a:avLst/>
          </a:prstGeom>
        </p:spPr>
        <p:txBody>
          <a:bodyPr vert="horz" lIns="60960" tIns="30480" rIns="60960" bIns="3048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609690">
              <a:defRPr/>
            </a:pPr>
            <a:r>
              <a:rPr lang="en-US" sz="4268" b="1" dirty="0">
                <a:solidFill>
                  <a:prstClr val="black"/>
                </a:solidFill>
                <a:highlight>
                  <a:srgbClr val="FFFF00"/>
                </a:highlight>
                <a:latin typeface="Agency FB" panose="020B0503020202020204" pitchFamily="34" charset="77"/>
              </a:rPr>
              <a:t>GOOD LEADER</a:t>
            </a:r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FDF5BF75-545F-20EC-E1FD-4F7C4906FFAE}"/>
              </a:ext>
            </a:extLst>
          </p:cNvPr>
          <p:cNvSpPr/>
          <p:nvPr/>
        </p:nvSpPr>
        <p:spPr>
          <a:xfrm>
            <a:off x="2032381" y="2300941"/>
            <a:ext cx="1016000" cy="508000"/>
          </a:xfrm>
          <a:prstGeom prst="downArrow">
            <a:avLst/>
          </a:prstGeom>
          <a:solidFill>
            <a:srgbClr val="BE2A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90">
              <a:defRPr/>
            </a:pPr>
            <a:endParaRPr lang="en-US" sz="12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0FAAAF3-ABB3-EABE-6D50-7D010C38DD19}"/>
              </a:ext>
            </a:extLst>
          </p:cNvPr>
          <p:cNvSpPr txBox="1">
            <a:spLocks/>
          </p:cNvSpPr>
          <p:nvPr/>
        </p:nvSpPr>
        <p:spPr>
          <a:xfrm>
            <a:off x="6959219" y="1394880"/>
            <a:ext cx="4013200" cy="750055"/>
          </a:xfrm>
          <a:prstGeom prst="rect">
            <a:avLst/>
          </a:prstGeom>
        </p:spPr>
        <p:txBody>
          <a:bodyPr vert="horz" lIns="60960" tIns="30480" rIns="60960" bIns="3048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defTabSz="609690">
              <a:defRPr/>
            </a:pPr>
            <a:r>
              <a:rPr lang="en-US" sz="4268" b="1" dirty="0">
                <a:solidFill>
                  <a:prstClr val="black"/>
                </a:solidFill>
                <a:highlight>
                  <a:srgbClr val="FFFF00"/>
                </a:highlight>
                <a:latin typeface="Agency FB" panose="020B0503020202020204" pitchFamily="34" charset="77"/>
              </a:rPr>
              <a:t>GOOD FOLLOWER</a:t>
            </a:r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17A750C3-12F1-08B3-8716-69162D5D47CB}"/>
              </a:ext>
            </a:extLst>
          </p:cNvPr>
          <p:cNvSpPr/>
          <p:nvPr/>
        </p:nvSpPr>
        <p:spPr>
          <a:xfrm>
            <a:off x="9398381" y="2196167"/>
            <a:ext cx="1016000" cy="508000"/>
          </a:xfrm>
          <a:prstGeom prst="downArrow">
            <a:avLst/>
          </a:prstGeom>
          <a:solidFill>
            <a:srgbClr val="BE2A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90">
              <a:defRPr/>
            </a:pPr>
            <a:endParaRPr lang="en-US" sz="12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" name="Google Shape;259;p33">
            <a:extLst>
              <a:ext uri="{FF2B5EF4-FFF2-40B4-BE49-F238E27FC236}">
                <a16:creationId xmlns:a16="http://schemas.microsoft.com/office/drawing/2014/main" id="{3D73503E-D033-7FEF-AB8C-DD8D768466BC}"/>
              </a:ext>
            </a:extLst>
          </p:cNvPr>
          <p:cNvSpPr txBox="1"/>
          <p:nvPr/>
        </p:nvSpPr>
        <p:spPr>
          <a:xfrm>
            <a:off x="10563567" y="6440343"/>
            <a:ext cx="1371600" cy="1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33" tIns="22867" rIns="45733" bIns="22867" anchor="ctr" anchorCtr="0">
            <a:noAutofit/>
          </a:bodyPr>
          <a:lstStyle/>
          <a:p>
            <a:pPr algn="r">
              <a:buClr>
                <a:srgbClr val="000000"/>
              </a:buClr>
              <a:buSzPts val="1300"/>
            </a:pPr>
            <a:fld id="{00000000-1234-1234-1234-123412341234}" type="slidenum">
              <a:rPr lang="en" sz="1733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Clr>
                  <a:srgbClr val="000000"/>
                </a:buClr>
                <a:buSzPts val="1300"/>
              </a:pPr>
              <a:t>22</a:t>
            </a:fld>
            <a:endParaRPr sz="1733"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629579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064FCBF-B2C7-E083-A4BA-3E758D3AC53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64" r="19992"/>
          <a:stretch/>
        </p:blipFill>
        <p:spPr>
          <a:xfrm>
            <a:off x="4371974" y="2295524"/>
            <a:ext cx="2828925" cy="2619375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B26F296-5E40-38B1-874D-1C2940F8F394}"/>
              </a:ext>
            </a:extLst>
          </p:cNvPr>
          <p:cNvSpPr/>
          <p:nvPr/>
        </p:nvSpPr>
        <p:spPr>
          <a:xfrm>
            <a:off x="419100" y="1952624"/>
            <a:ext cx="3495675" cy="330517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chemeClr val="tx1"/>
                </a:solidFill>
              </a:rPr>
              <a:t>Tugas</a:t>
            </a:r>
            <a:r>
              <a:rPr lang="en-US" sz="3200" dirty="0">
                <a:solidFill>
                  <a:schemeClr val="tx1"/>
                </a:solidFill>
              </a:rPr>
              <a:t> ASN </a:t>
            </a:r>
            <a:r>
              <a:rPr lang="en-US" sz="3200" dirty="0" err="1">
                <a:solidFill>
                  <a:schemeClr val="tx1"/>
                </a:solidFill>
              </a:rPr>
              <a:t>untuk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membuat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pimpinan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tenang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adalah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dengan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highlight>
                  <a:srgbClr val="FFFF00"/>
                </a:highlight>
              </a:rPr>
              <a:t>tidak</a:t>
            </a:r>
            <a:r>
              <a:rPr lang="en-US" sz="3200" b="1" dirty="0">
                <a:solidFill>
                  <a:schemeClr val="tx1"/>
                </a:solidFill>
                <a:highlight>
                  <a:srgbClr val="FFFF00"/>
                </a:highlight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highlight>
                  <a:srgbClr val="FFFF00"/>
                </a:highlight>
              </a:rPr>
              <a:t>melakukan</a:t>
            </a:r>
            <a:endParaRPr lang="en-ID" sz="3200" b="1" dirty="0">
              <a:solidFill>
                <a:schemeClr val="tx1"/>
              </a:solidFill>
              <a:highlight>
                <a:srgbClr val="FFFF00"/>
              </a:highlight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CBAB801-ACF3-9A4C-3B48-9092DCEDC7E3}"/>
              </a:ext>
            </a:extLst>
          </p:cNvPr>
          <p:cNvCxnSpPr>
            <a:cxnSpLocks/>
            <a:stCxn id="4" idx="3"/>
            <a:endCxn id="3" idx="1"/>
          </p:cNvCxnSpPr>
          <p:nvPr/>
        </p:nvCxnSpPr>
        <p:spPr>
          <a:xfrm>
            <a:off x="3914775" y="3605212"/>
            <a:ext cx="457199" cy="0"/>
          </a:xfrm>
          <a:prstGeom prst="straightConnector1">
            <a:avLst/>
          </a:prstGeom>
          <a:ln w="28575">
            <a:solidFill>
              <a:srgbClr val="DD1E5D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8CB1342-4A2C-10DD-70D9-731DA18877DA}"/>
              </a:ext>
            </a:extLst>
          </p:cNvPr>
          <p:cNvSpPr/>
          <p:nvPr/>
        </p:nvSpPr>
        <p:spPr>
          <a:xfrm>
            <a:off x="7658098" y="3106551"/>
            <a:ext cx="4071940" cy="95894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chemeClr val="tx1"/>
                </a:solidFill>
              </a:rPr>
              <a:t>Maladministrasi</a:t>
            </a:r>
            <a:endParaRPr lang="en-ID" sz="3200" dirty="0">
              <a:solidFill>
                <a:schemeClr val="tx1"/>
              </a:solidFill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FFD1DD3-7398-AAC8-4F2D-8A09ED063B98}"/>
              </a:ext>
            </a:extLst>
          </p:cNvPr>
          <p:cNvSpPr/>
          <p:nvPr/>
        </p:nvSpPr>
        <p:spPr>
          <a:xfrm>
            <a:off x="7658098" y="4198004"/>
            <a:ext cx="4071940" cy="95894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Abuse of Power</a:t>
            </a:r>
            <a:endParaRPr lang="en-ID" sz="3200" dirty="0">
              <a:solidFill>
                <a:schemeClr val="tx1"/>
              </a:solidFill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5D136C5E-D994-80E1-08CF-36E721BF0665}"/>
              </a:ext>
            </a:extLst>
          </p:cNvPr>
          <p:cNvSpPr/>
          <p:nvPr/>
        </p:nvSpPr>
        <p:spPr>
          <a:xfrm>
            <a:off x="7658098" y="5269565"/>
            <a:ext cx="4071940" cy="125505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chemeClr val="tx1"/>
                </a:solidFill>
              </a:rPr>
              <a:t>Tindak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Pidana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Korupsi</a:t>
            </a:r>
            <a:r>
              <a:rPr lang="en-US" sz="3200" dirty="0">
                <a:solidFill>
                  <a:schemeClr val="tx1"/>
                </a:solidFill>
              </a:rPr>
              <a:t>/</a:t>
            </a:r>
            <a:r>
              <a:rPr lang="en-US" sz="3200" dirty="0" err="1">
                <a:solidFill>
                  <a:schemeClr val="tx1"/>
                </a:solidFill>
              </a:rPr>
              <a:t>Penggelapan</a:t>
            </a:r>
            <a:endParaRPr lang="en-ID" sz="3200" dirty="0">
              <a:solidFill>
                <a:schemeClr val="tx1"/>
              </a:solidFill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E016341-B418-0550-0DE3-1625E781F52B}"/>
              </a:ext>
            </a:extLst>
          </p:cNvPr>
          <p:cNvCxnSpPr>
            <a:cxnSpLocks/>
            <a:stCxn id="3" idx="3"/>
            <a:endCxn id="8" idx="1"/>
          </p:cNvCxnSpPr>
          <p:nvPr/>
        </p:nvCxnSpPr>
        <p:spPr>
          <a:xfrm flipV="1">
            <a:off x="7200899" y="3586022"/>
            <a:ext cx="457199" cy="19190"/>
          </a:xfrm>
          <a:prstGeom prst="straightConnector1">
            <a:avLst/>
          </a:prstGeom>
          <a:ln w="28575">
            <a:solidFill>
              <a:srgbClr val="DD1E5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2D80E955-5487-2775-ECBC-3F45FE168939}"/>
              </a:ext>
            </a:extLst>
          </p:cNvPr>
          <p:cNvCxnSpPr>
            <a:cxnSpLocks/>
            <a:stCxn id="3" idx="3"/>
            <a:endCxn id="9" idx="1"/>
          </p:cNvCxnSpPr>
          <p:nvPr/>
        </p:nvCxnSpPr>
        <p:spPr>
          <a:xfrm>
            <a:off x="7200899" y="3605212"/>
            <a:ext cx="457199" cy="1072263"/>
          </a:xfrm>
          <a:prstGeom prst="straightConnector1">
            <a:avLst/>
          </a:prstGeom>
          <a:ln w="28575">
            <a:solidFill>
              <a:srgbClr val="DD1E5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2E4ABAB-1C2F-933B-BB54-04E6698E1EBE}"/>
              </a:ext>
            </a:extLst>
          </p:cNvPr>
          <p:cNvCxnSpPr>
            <a:stCxn id="3" idx="3"/>
          </p:cNvCxnSpPr>
          <p:nvPr/>
        </p:nvCxnSpPr>
        <p:spPr>
          <a:xfrm>
            <a:off x="7200899" y="3605212"/>
            <a:ext cx="457199" cy="1871663"/>
          </a:xfrm>
          <a:prstGeom prst="straightConnector1">
            <a:avLst/>
          </a:prstGeom>
          <a:ln w="28575">
            <a:solidFill>
              <a:srgbClr val="DD1E5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Google Shape;294;p31">
            <a:extLst>
              <a:ext uri="{FF2B5EF4-FFF2-40B4-BE49-F238E27FC236}">
                <a16:creationId xmlns:a16="http://schemas.microsoft.com/office/drawing/2014/main" id="{FE1262B9-3CDB-2EE4-D31C-871B9597E6FF}"/>
              </a:ext>
            </a:extLst>
          </p:cNvPr>
          <p:cNvSpPr txBox="1"/>
          <p:nvPr/>
        </p:nvSpPr>
        <p:spPr>
          <a:xfrm>
            <a:off x="1704974" y="189536"/>
            <a:ext cx="7196979" cy="6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3067" b="1" dirty="0">
                <a:solidFill>
                  <a:srgbClr val="259CD7"/>
                </a:solidFill>
                <a:latin typeface="Montserrat"/>
                <a:ea typeface="Montserrat"/>
                <a:cs typeface="Montserrat"/>
                <a:sym typeface="Montserrat"/>
              </a:rPr>
              <a:t>Peran untuk Membuat Pimpinan Tenang</a:t>
            </a:r>
            <a:endParaRPr sz="3067" b="1" dirty="0">
              <a:solidFill>
                <a:srgbClr val="259CD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BC3C6616-8B6C-2E62-D8EF-1EE2EE8C8E1B}"/>
              </a:ext>
            </a:extLst>
          </p:cNvPr>
          <p:cNvSpPr/>
          <p:nvPr/>
        </p:nvSpPr>
        <p:spPr>
          <a:xfrm>
            <a:off x="7658098" y="2016991"/>
            <a:ext cx="4071940" cy="95894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chemeClr val="tx1"/>
                </a:solidFill>
              </a:rPr>
              <a:t>Defisit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Anggaran</a:t>
            </a:r>
            <a:endParaRPr lang="en-ID" sz="3200" dirty="0">
              <a:solidFill>
                <a:schemeClr val="tx1"/>
              </a:solidFill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121D2E0D-5484-0B20-27CA-4AACA045D0F2}"/>
              </a:ext>
            </a:extLst>
          </p:cNvPr>
          <p:cNvSpPr/>
          <p:nvPr/>
        </p:nvSpPr>
        <p:spPr>
          <a:xfrm>
            <a:off x="7658098" y="945429"/>
            <a:ext cx="4071940" cy="95894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chemeClr val="tx1"/>
                </a:solidFill>
              </a:rPr>
              <a:t>Temuan</a:t>
            </a:r>
            <a:r>
              <a:rPr lang="en-US" sz="3200" dirty="0">
                <a:solidFill>
                  <a:schemeClr val="tx1"/>
                </a:solidFill>
              </a:rPr>
              <a:t> BPK</a:t>
            </a:r>
            <a:endParaRPr lang="en-ID" sz="3200" dirty="0">
              <a:solidFill>
                <a:schemeClr val="tx1"/>
              </a:solidFill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6251D4A9-2E62-AD5B-5C8B-09D3EEDBED44}"/>
              </a:ext>
            </a:extLst>
          </p:cNvPr>
          <p:cNvCxnSpPr>
            <a:cxnSpLocks/>
            <a:stCxn id="3" idx="3"/>
            <a:endCxn id="16" idx="1"/>
          </p:cNvCxnSpPr>
          <p:nvPr/>
        </p:nvCxnSpPr>
        <p:spPr>
          <a:xfrm flipV="1">
            <a:off x="7200899" y="1424900"/>
            <a:ext cx="457199" cy="2180312"/>
          </a:xfrm>
          <a:prstGeom prst="straightConnector1">
            <a:avLst/>
          </a:prstGeom>
          <a:ln w="28575">
            <a:solidFill>
              <a:srgbClr val="DD1E5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B3035D0C-7973-F1EC-9005-CE54EF480455}"/>
              </a:ext>
            </a:extLst>
          </p:cNvPr>
          <p:cNvCxnSpPr>
            <a:cxnSpLocks/>
            <a:stCxn id="3" idx="3"/>
            <a:endCxn id="14" idx="1"/>
          </p:cNvCxnSpPr>
          <p:nvPr/>
        </p:nvCxnSpPr>
        <p:spPr>
          <a:xfrm flipV="1">
            <a:off x="7200899" y="2496462"/>
            <a:ext cx="457199" cy="1108750"/>
          </a:xfrm>
          <a:prstGeom prst="straightConnector1">
            <a:avLst/>
          </a:prstGeom>
          <a:ln w="28575">
            <a:solidFill>
              <a:srgbClr val="DD1E5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Google Shape;259;p33">
            <a:extLst>
              <a:ext uri="{FF2B5EF4-FFF2-40B4-BE49-F238E27FC236}">
                <a16:creationId xmlns:a16="http://schemas.microsoft.com/office/drawing/2014/main" id="{67F3852D-E824-D346-91E3-E8E87FDD31EB}"/>
              </a:ext>
            </a:extLst>
          </p:cNvPr>
          <p:cNvSpPr txBox="1"/>
          <p:nvPr/>
        </p:nvSpPr>
        <p:spPr>
          <a:xfrm>
            <a:off x="10563567" y="6440343"/>
            <a:ext cx="1371600" cy="1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33" tIns="22867" rIns="45733" bIns="22867" anchor="ctr" anchorCtr="0">
            <a:noAutofit/>
          </a:bodyPr>
          <a:lstStyle/>
          <a:p>
            <a:pPr algn="r">
              <a:buClr>
                <a:srgbClr val="000000"/>
              </a:buClr>
              <a:buSzPts val="1300"/>
            </a:pPr>
            <a:fld id="{00000000-1234-1234-1234-123412341234}" type="slidenum">
              <a:rPr lang="en" sz="1733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Clr>
                  <a:srgbClr val="000000"/>
                </a:buClr>
                <a:buSzPts val="1300"/>
              </a:pPr>
              <a:t>23</a:t>
            </a:fld>
            <a:endParaRPr sz="1733"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82480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5;p16">
            <a:extLst>
              <a:ext uri="{FF2B5EF4-FFF2-40B4-BE49-F238E27FC236}">
                <a16:creationId xmlns:a16="http://schemas.microsoft.com/office/drawing/2014/main" id="{2875B3DE-FF4A-F0C2-6A00-87ECBC71191E}"/>
              </a:ext>
            </a:extLst>
          </p:cNvPr>
          <p:cNvSpPr txBox="1"/>
          <p:nvPr/>
        </p:nvSpPr>
        <p:spPr>
          <a:xfrm>
            <a:off x="1696824" y="165346"/>
            <a:ext cx="9671901" cy="800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buClr>
                <a:srgbClr val="000000"/>
              </a:buClr>
              <a:buSzPts val="2100"/>
            </a:pPr>
            <a:r>
              <a:rPr lang="sv-SE" sz="2600" dirty="0">
                <a:solidFill>
                  <a:schemeClr val="accent1">
                    <a:lumMod val="75000"/>
                  </a:schemeClr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Tolok Ukur Bertindak Benar</a:t>
            </a:r>
          </a:p>
          <a:p>
            <a:pPr>
              <a:buClr>
                <a:srgbClr val="000000"/>
              </a:buClr>
              <a:buSzPts val="2100"/>
            </a:pPr>
            <a:r>
              <a:rPr lang="sv-SE" sz="2600" dirty="0">
                <a:solidFill>
                  <a:srgbClr val="DD1E5E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dalam UU Administrasi Pemerintahan</a:t>
            </a:r>
            <a:endParaRPr sz="2600" dirty="0">
              <a:solidFill>
                <a:srgbClr val="DD1E5E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D196147-BD00-BCA8-DCBC-E4DC9E7BABA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2" t="20112" r="5593" b="2038"/>
          <a:stretch/>
        </p:blipFill>
        <p:spPr>
          <a:xfrm>
            <a:off x="1048732" y="1300899"/>
            <a:ext cx="10094536" cy="4945707"/>
          </a:xfrm>
          <a:prstGeom prst="rect">
            <a:avLst/>
          </a:prstGeom>
        </p:spPr>
      </p:pic>
      <p:sp>
        <p:nvSpPr>
          <p:cNvPr id="3" name="Google Shape;259;p33">
            <a:extLst>
              <a:ext uri="{FF2B5EF4-FFF2-40B4-BE49-F238E27FC236}">
                <a16:creationId xmlns:a16="http://schemas.microsoft.com/office/drawing/2014/main" id="{7EB6DA46-C839-2FC1-EC60-F2C13BC6B877}"/>
              </a:ext>
            </a:extLst>
          </p:cNvPr>
          <p:cNvSpPr txBox="1"/>
          <p:nvPr/>
        </p:nvSpPr>
        <p:spPr>
          <a:xfrm>
            <a:off x="10563567" y="6440343"/>
            <a:ext cx="1371600" cy="1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33" tIns="22867" rIns="45733" bIns="22867" anchor="ctr" anchorCtr="0">
            <a:noAutofit/>
          </a:bodyPr>
          <a:lstStyle/>
          <a:p>
            <a:pPr algn="r">
              <a:buClr>
                <a:srgbClr val="000000"/>
              </a:buClr>
              <a:buSzPts val="1300"/>
            </a:pPr>
            <a:fld id="{00000000-1234-1234-1234-123412341234}" type="slidenum">
              <a:rPr lang="en" sz="1733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Clr>
                  <a:srgbClr val="000000"/>
                </a:buClr>
                <a:buSzPts val="1300"/>
              </a:pPr>
              <a:t>24</a:t>
            </a:fld>
            <a:endParaRPr sz="1733"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203096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38"/>
          <p:cNvSpPr/>
          <p:nvPr/>
        </p:nvSpPr>
        <p:spPr>
          <a:xfrm>
            <a:off x="-76239" y="-100862"/>
            <a:ext cx="12268240" cy="7029468"/>
          </a:xfrm>
          <a:custGeom>
            <a:avLst/>
            <a:gdLst/>
            <a:ahLst/>
            <a:cxnLst/>
            <a:rect l="l" t="t" r="r" b="b"/>
            <a:pathLst>
              <a:path w="18402359" h="10544202" extrusionOk="0">
                <a:moveTo>
                  <a:pt x="0" y="0"/>
                </a:moveTo>
                <a:lnTo>
                  <a:pt x="18402359" y="0"/>
                </a:lnTo>
                <a:lnTo>
                  <a:pt x="18402359" y="10544202"/>
                </a:lnTo>
                <a:lnTo>
                  <a:pt x="0" y="1054420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37051" b="-37469"/>
            </a:stretch>
          </a:blipFill>
          <a:ln>
            <a:noFill/>
          </a:ln>
        </p:spPr>
      </p:sp>
      <p:sp>
        <p:nvSpPr>
          <p:cNvPr id="388" name="Google Shape;388;p38"/>
          <p:cNvSpPr/>
          <p:nvPr/>
        </p:nvSpPr>
        <p:spPr>
          <a:xfrm>
            <a:off x="139567" y="-1342433"/>
            <a:ext cx="1215200" cy="2544000"/>
          </a:xfrm>
          <a:prstGeom prst="roundRect">
            <a:avLst>
              <a:gd name="adj" fmla="val 39950"/>
            </a:avLst>
          </a:prstGeom>
          <a:solidFill>
            <a:srgbClr val="DAE7F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9" name="Google Shape;389;p38"/>
          <p:cNvSpPr/>
          <p:nvPr/>
        </p:nvSpPr>
        <p:spPr>
          <a:xfrm>
            <a:off x="441492" y="126815"/>
            <a:ext cx="611353" cy="855584"/>
          </a:xfrm>
          <a:custGeom>
            <a:avLst/>
            <a:gdLst/>
            <a:ahLst/>
            <a:cxnLst/>
            <a:rect l="l" t="t" r="r" b="b"/>
            <a:pathLst>
              <a:path w="917030" h="1283375" extrusionOk="0">
                <a:moveTo>
                  <a:pt x="0" y="0"/>
                </a:moveTo>
                <a:lnTo>
                  <a:pt x="917030" y="0"/>
                </a:lnTo>
                <a:lnTo>
                  <a:pt x="917030" y="1283375"/>
                </a:lnTo>
                <a:lnTo>
                  <a:pt x="0" y="12833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90" name="Google Shape;390;p38"/>
          <p:cNvSpPr/>
          <p:nvPr/>
        </p:nvSpPr>
        <p:spPr>
          <a:xfrm>
            <a:off x="-271133" y="6313200"/>
            <a:ext cx="6576000" cy="754800"/>
          </a:xfrm>
          <a:prstGeom prst="roundRect">
            <a:avLst>
              <a:gd name="adj" fmla="val 16667"/>
            </a:avLst>
          </a:prstGeom>
          <a:solidFill>
            <a:srgbClr val="DAE7F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1" name="Google Shape;391;p38"/>
          <p:cNvSpPr/>
          <p:nvPr/>
        </p:nvSpPr>
        <p:spPr>
          <a:xfrm>
            <a:off x="270039" y="6484919"/>
            <a:ext cx="5987603" cy="261277"/>
          </a:xfrm>
          <a:custGeom>
            <a:avLst/>
            <a:gdLst/>
            <a:ahLst/>
            <a:cxnLst/>
            <a:rect l="l" t="t" r="r" b="b"/>
            <a:pathLst>
              <a:path w="8981403" h="391916" extrusionOk="0">
                <a:moveTo>
                  <a:pt x="0" y="0"/>
                </a:moveTo>
                <a:lnTo>
                  <a:pt x="8981403" y="0"/>
                </a:lnTo>
                <a:lnTo>
                  <a:pt x="8981403" y="391916"/>
                </a:lnTo>
                <a:lnTo>
                  <a:pt x="0" y="3919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92" name="Google Shape;392;p38"/>
          <p:cNvSpPr txBox="1"/>
          <p:nvPr/>
        </p:nvSpPr>
        <p:spPr>
          <a:xfrm>
            <a:off x="336100" y="2559033"/>
            <a:ext cx="11519200" cy="705962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10991"/>
              </a:lnSpc>
            </a:pPr>
            <a:r>
              <a:rPr lang="en" sz="4133" b="1" dirty="0">
                <a:solidFill>
                  <a:srgbClr val="020557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 KEBIJAKAN PRO KARIR ASN</a:t>
            </a:r>
            <a:endParaRPr sz="3200" b="1" dirty="0">
              <a:solidFill>
                <a:srgbClr val="020557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</p:spTree>
    <p:extLst>
      <p:ext uri="{BB962C8B-B14F-4D97-AF65-F5344CB8AC3E}">
        <p14:creationId xmlns:p14="http://schemas.microsoft.com/office/powerpoint/2010/main" val="22742559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1524D59-6C84-6F42-B730-7F5B7271C1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2" name="Google Shape;259;p33">
            <a:extLst>
              <a:ext uri="{FF2B5EF4-FFF2-40B4-BE49-F238E27FC236}">
                <a16:creationId xmlns:a16="http://schemas.microsoft.com/office/drawing/2014/main" id="{B55925B7-2FAE-6EE0-E92B-19064ADE9B6F}"/>
              </a:ext>
            </a:extLst>
          </p:cNvPr>
          <p:cNvSpPr txBox="1"/>
          <p:nvPr/>
        </p:nvSpPr>
        <p:spPr>
          <a:xfrm>
            <a:off x="10563567" y="6440343"/>
            <a:ext cx="1371600" cy="1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33" tIns="22867" rIns="45733" bIns="22867" anchor="ctr" anchorCtr="0">
            <a:noAutofit/>
          </a:bodyPr>
          <a:lstStyle/>
          <a:p>
            <a:pPr algn="r">
              <a:buClr>
                <a:srgbClr val="000000"/>
              </a:buClr>
              <a:buSzPts val="1300"/>
            </a:pPr>
            <a:fld id="{00000000-1234-1234-1234-123412341234}" type="slidenum">
              <a:rPr lang="en" sz="1733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Clr>
                  <a:srgbClr val="000000"/>
                </a:buClr>
                <a:buSzPts val="1300"/>
              </a:pPr>
              <a:t>26</a:t>
            </a:fld>
            <a:endParaRPr sz="1733"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490336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5;p16">
            <a:extLst>
              <a:ext uri="{FF2B5EF4-FFF2-40B4-BE49-F238E27FC236}">
                <a16:creationId xmlns:a16="http://schemas.microsoft.com/office/drawing/2014/main" id="{C0F5F6D9-6273-4D4B-257E-691968522B6C}"/>
              </a:ext>
            </a:extLst>
          </p:cNvPr>
          <p:cNvSpPr txBox="1"/>
          <p:nvPr/>
        </p:nvSpPr>
        <p:spPr>
          <a:xfrm>
            <a:off x="1779527" y="308916"/>
            <a:ext cx="9771530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buClr>
                <a:srgbClr val="000000"/>
              </a:buClr>
              <a:buSzPts val="2100"/>
            </a:pPr>
            <a:r>
              <a:rPr lang="en-US" sz="2800" dirty="0">
                <a:solidFill>
                  <a:srgbClr val="005CA7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3 </a:t>
            </a:r>
            <a:r>
              <a:rPr lang="en-US" sz="2800" dirty="0" err="1">
                <a:solidFill>
                  <a:srgbClr val="005CA7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Prinsip</a:t>
            </a:r>
            <a:r>
              <a:rPr lang="en-US" sz="2800" dirty="0">
                <a:solidFill>
                  <a:srgbClr val="005CA7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 Universal </a:t>
            </a:r>
            <a:r>
              <a:rPr lang="en-US" sz="2800" dirty="0" err="1">
                <a:solidFill>
                  <a:srgbClr val="005CA7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Manajemen</a:t>
            </a:r>
            <a:r>
              <a:rPr lang="en-US" sz="2800" dirty="0">
                <a:solidFill>
                  <a:srgbClr val="005CA7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 ASN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C5FE473-4C5A-FE62-5F21-E51AD6DBC12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1" t="21304" r="3985" b="18227"/>
          <a:stretch/>
        </p:blipFill>
        <p:spPr>
          <a:xfrm>
            <a:off x="349656" y="1371600"/>
            <a:ext cx="11201401" cy="4114800"/>
          </a:xfrm>
          <a:prstGeom prst="rect">
            <a:avLst/>
          </a:prstGeom>
        </p:spPr>
      </p:pic>
      <p:sp>
        <p:nvSpPr>
          <p:cNvPr id="3" name="Google Shape;259;p33">
            <a:extLst>
              <a:ext uri="{FF2B5EF4-FFF2-40B4-BE49-F238E27FC236}">
                <a16:creationId xmlns:a16="http://schemas.microsoft.com/office/drawing/2014/main" id="{208BE139-1F6C-CB2B-4FA8-F601DF2105C3}"/>
              </a:ext>
            </a:extLst>
          </p:cNvPr>
          <p:cNvSpPr txBox="1"/>
          <p:nvPr/>
        </p:nvSpPr>
        <p:spPr>
          <a:xfrm>
            <a:off x="10563567" y="6440343"/>
            <a:ext cx="1371600" cy="1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33" tIns="22867" rIns="45733" bIns="22867" anchor="ctr" anchorCtr="0">
            <a:noAutofit/>
          </a:bodyPr>
          <a:lstStyle/>
          <a:p>
            <a:pPr algn="r">
              <a:buClr>
                <a:srgbClr val="000000"/>
              </a:buClr>
              <a:buSzPts val="1300"/>
            </a:pPr>
            <a:fld id="{00000000-1234-1234-1234-123412341234}" type="slidenum">
              <a:rPr lang="en" sz="1733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Clr>
                  <a:srgbClr val="000000"/>
                </a:buClr>
                <a:buSzPts val="1300"/>
              </a:pPr>
              <a:t>27</a:t>
            </a:fld>
            <a:endParaRPr sz="1733"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941485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5;p16">
            <a:extLst>
              <a:ext uri="{FF2B5EF4-FFF2-40B4-BE49-F238E27FC236}">
                <a16:creationId xmlns:a16="http://schemas.microsoft.com/office/drawing/2014/main" id="{05D90B63-9063-34FC-452A-A07472EC1F35}"/>
              </a:ext>
            </a:extLst>
          </p:cNvPr>
          <p:cNvSpPr txBox="1"/>
          <p:nvPr/>
        </p:nvSpPr>
        <p:spPr>
          <a:xfrm>
            <a:off x="1770198" y="326199"/>
            <a:ext cx="9771530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buClr>
                <a:srgbClr val="000000"/>
              </a:buClr>
              <a:buSzPts val="2100"/>
            </a:pPr>
            <a:r>
              <a:rPr lang="en-US" sz="2800" dirty="0" err="1">
                <a:solidFill>
                  <a:srgbClr val="005CA7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Membuat</a:t>
            </a:r>
            <a:r>
              <a:rPr lang="en-US" sz="2800" dirty="0">
                <a:solidFill>
                  <a:srgbClr val="005CA7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 ASN Bahagia</a:t>
            </a:r>
            <a:endParaRPr sz="2800" dirty="0">
              <a:solidFill>
                <a:srgbClr val="DD1E5E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A70289A-3FBC-7FF8-A57B-EA45AB06793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4" t="20835" r="2500" b="6305"/>
          <a:stretch/>
        </p:blipFill>
        <p:spPr>
          <a:xfrm>
            <a:off x="322082" y="1357460"/>
            <a:ext cx="11547836" cy="4845377"/>
          </a:xfrm>
          <a:prstGeom prst="rect">
            <a:avLst/>
          </a:prstGeom>
        </p:spPr>
      </p:pic>
      <p:sp>
        <p:nvSpPr>
          <p:cNvPr id="3" name="Google Shape;259;p33">
            <a:extLst>
              <a:ext uri="{FF2B5EF4-FFF2-40B4-BE49-F238E27FC236}">
                <a16:creationId xmlns:a16="http://schemas.microsoft.com/office/drawing/2014/main" id="{9EC74199-164C-51DD-F540-82FF90B53B6E}"/>
              </a:ext>
            </a:extLst>
          </p:cNvPr>
          <p:cNvSpPr txBox="1"/>
          <p:nvPr/>
        </p:nvSpPr>
        <p:spPr>
          <a:xfrm>
            <a:off x="10563567" y="6440343"/>
            <a:ext cx="1371600" cy="1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33" tIns="22867" rIns="45733" bIns="22867" anchor="ctr" anchorCtr="0">
            <a:noAutofit/>
          </a:bodyPr>
          <a:lstStyle/>
          <a:p>
            <a:pPr algn="r">
              <a:buClr>
                <a:srgbClr val="000000"/>
              </a:buClr>
              <a:buSzPts val="1300"/>
            </a:pPr>
            <a:fld id="{00000000-1234-1234-1234-123412341234}" type="slidenum">
              <a:rPr lang="en" sz="1733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Clr>
                  <a:srgbClr val="000000"/>
                </a:buClr>
                <a:buSzPts val="1300"/>
              </a:pPr>
              <a:t>28</a:t>
            </a:fld>
            <a:endParaRPr sz="1733"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253512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Google Shape;1033;p72"/>
          <p:cNvSpPr/>
          <p:nvPr/>
        </p:nvSpPr>
        <p:spPr>
          <a:xfrm>
            <a:off x="-56285" y="-85729"/>
            <a:ext cx="12268240" cy="7029468"/>
          </a:xfrm>
          <a:custGeom>
            <a:avLst/>
            <a:gdLst/>
            <a:ahLst/>
            <a:cxnLst/>
            <a:rect l="l" t="t" r="r" b="b"/>
            <a:pathLst>
              <a:path w="18402359" h="10544202" extrusionOk="0">
                <a:moveTo>
                  <a:pt x="0" y="0"/>
                </a:moveTo>
                <a:lnTo>
                  <a:pt x="18402359" y="0"/>
                </a:lnTo>
                <a:lnTo>
                  <a:pt x="18402359" y="10544202"/>
                </a:lnTo>
                <a:lnTo>
                  <a:pt x="0" y="1054420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37051" b="-37469"/>
            </a:stretch>
          </a:blipFill>
          <a:ln>
            <a:noFill/>
          </a:ln>
        </p:spPr>
      </p:sp>
      <p:sp>
        <p:nvSpPr>
          <p:cNvPr id="1034" name="Google Shape;1034;p72"/>
          <p:cNvSpPr/>
          <p:nvPr/>
        </p:nvSpPr>
        <p:spPr>
          <a:xfrm>
            <a:off x="139567" y="-1342433"/>
            <a:ext cx="1215200" cy="2544000"/>
          </a:xfrm>
          <a:prstGeom prst="roundRect">
            <a:avLst>
              <a:gd name="adj" fmla="val 39950"/>
            </a:avLst>
          </a:prstGeom>
          <a:solidFill>
            <a:srgbClr val="DAE7F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buClr>
                <a:srgbClr val="000000"/>
              </a:buClr>
              <a:buSzPts val="1400"/>
            </a:pPr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5" name="Google Shape;1035;p72"/>
          <p:cNvSpPr/>
          <p:nvPr/>
        </p:nvSpPr>
        <p:spPr>
          <a:xfrm>
            <a:off x="441492" y="126815"/>
            <a:ext cx="611353" cy="855584"/>
          </a:xfrm>
          <a:custGeom>
            <a:avLst/>
            <a:gdLst/>
            <a:ahLst/>
            <a:cxnLst/>
            <a:rect l="l" t="t" r="r" b="b"/>
            <a:pathLst>
              <a:path w="917030" h="1283375" extrusionOk="0">
                <a:moveTo>
                  <a:pt x="0" y="0"/>
                </a:moveTo>
                <a:lnTo>
                  <a:pt x="917030" y="0"/>
                </a:lnTo>
                <a:lnTo>
                  <a:pt x="917030" y="1283375"/>
                </a:lnTo>
                <a:lnTo>
                  <a:pt x="0" y="12833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036" name="Google Shape;1036;p72"/>
          <p:cNvSpPr/>
          <p:nvPr/>
        </p:nvSpPr>
        <p:spPr>
          <a:xfrm>
            <a:off x="270039" y="6484919"/>
            <a:ext cx="5987603" cy="261277"/>
          </a:xfrm>
          <a:custGeom>
            <a:avLst/>
            <a:gdLst/>
            <a:ahLst/>
            <a:cxnLst/>
            <a:rect l="l" t="t" r="r" b="b"/>
            <a:pathLst>
              <a:path w="8981403" h="391916" extrusionOk="0">
                <a:moveTo>
                  <a:pt x="0" y="0"/>
                </a:moveTo>
                <a:lnTo>
                  <a:pt x="8981403" y="0"/>
                </a:lnTo>
                <a:lnTo>
                  <a:pt x="8981403" y="391916"/>
                </a:lnTo>
                <a:lnTo>
                  <a:pt x="0" y="3919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pic>
        <p:nvPicPr>
          <p:cNvPr id="1037" name="Google Shape;1037;p72" title="Presentation (4).png"/>
          <p:cNvPicPr preferRelativeResize="0"/>
          <p:nvPr/>
        </p:nvPicPr>
        <p:blipFill rotWithShape="1">
          <a:blip r:embed="rId6">
            <a:alphaModFix/>
          </a:blip>
          <a:srcRect l="19525" t="37890" r="20749" b="38711"/>
          <a:stretch/>
        </p:blipFill>
        <p:spPr>
          <a:xfrm>
            <a:off x="2385951" y="2289351"/>
            <a:ext cx="7281767" cy="1604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682</Words>
  <Application>Microsoft Office PowerPoint</Application>
  <PresentationFormat>Widescreen</PresentationFormat>
  <Paragraphs>131</Paragraphs>
  <Slides>29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42" baseType="lpstr">
      <vt:lpstr>Agency FB</vt:lpstr>
      <vt:lpstr>Arial</vt:lpstr>
      <vt:lpstr>Arial Black</vt:lpstr>
      <vt:lpstr>Calibri</vt:lpstr>
      <vt:lpstr>Calibri Light</vt:lpstr>
      <vt:lpstr>Montserrat</vt:lpstr>
      <vt:lpstr>Montserrat Black</vt:lpstr>
      <vt:lpstr>Montserrat ExtraBold</vt:lpstr>
      <vt:lpstr>Montserrat Medium</vt:lpstr>
      <vt:lpstr>Open Sans</vt:lpstr>
      <vt:lpstr>Open Sans ExtraBold</vt:lpstr>
      <vt:lpstr>Poppins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4K untuk ASN yang Pro Masyarakat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Abdullah Apriono</dc:creator>
  <cp:lastModifiedBy>Abdullah Apriono</cp:lastModifiedBy>
  <cp:revision>2</cp:revision>
  <dcterms:created xsi:type="dcterms:W3CDTF">2026-09-05T12:11:23Z</dcterms:created>
  <dcterms:modified xsi:type="dcterms:W3CDTF">2026-09-05T12:52:50Z</dcterms:modified>
</cp:coreProperties>
</file>