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Lst>
  <p:sldSz cx="9144000" cy="5143500" type="screen16x9"/>
  <p:notesSz cx="6858000" cy="9144000"/>
  <p:embeddedFontLst>
    <p:embeddedFont>
      <p:font typeface="Arial Black" panose="020B0A04020102020204" pitchFamily="34" charset="0"/>
      <p:regular r:id="rId54"/>
      <p:bold r:id="rId55"/>
    </p:embeddedFont>
    <p:embeddedFont>
      <p:font typeface="Montserrat" panose="00000500000000000000" pitchFamily="2" charset="0"/>
      <p:regular r:id="rId56"/>
      <p:bold r:id="rId57"/>
      <p:italic r:id="rId58"/>
      <p:boldItalic r:id="rId59"/>
    </p:embeddedFont>
    <p:embeddedFont>
      <p:font typeface="Montserrat Black" panose="00000A00000000000000" pitchFamily="2" charset="0"/>
      <p:bold r:id="rId60"/>
      <p:boldItalic r:id="rId61"/>
    </p:embeddedFont>
    <p:embeddedFont>
      <p:font typeface="Montserrat ExtraBold" panose="00000900000000000000" pitchFamily="2" charset="0"/>
      <p:bold r:id="rId62"/>
      <p:boldItalic r:id="rId63"/>
    </p:embeddedFont>
    <p:embeddedFont>
      <p:font typeface="Montserrat Medium" panose="00000600000000000000" pitchFamily="2" charset="0"/>
      <p:regular r:id="rId64"/>
      <p:bold r:id="rId65"/>
      <p:italic r:id="rId66"/>
      <p:boldItalic r:id="rId67"/>
    </p:embeddedFont>
    <p:embeddedFont>
      <p:font typeface="Montserrat SemiBold" panose="00000700000000000000" pitchFamily="2" charset="0"/>
      <p:regular r:id="rId68"/>
      <p:bold r:id="rId69"/>
      <p:italic r:id="rId70"/>
      <p:boldItalic r:id="rId71"/>
    </p:embeddedFont>
    <p:embeddedFont>
      <p:font typeface="Open Sans" panose="020B0606030504020204" pitchFamily="34" charset="0"/>
      <p:regular r:id="rId72"/>
      <p:bold r:id="rId73"/>
      <p:italic r:id="rId74"/>
      <p:boldItalic r:id="rId75"/>
    </p:embeddedFont>
    <p:embeddedFont>
      <p:font typeface="Open Sans ExtraBold" panose="020B0906030804020204" pitchFamily="34" charset="0"/>
      <p:bold r:id="rId76"/>
      <p:boldItalic r:id="rId77"/>
    </p:embeddedFont>
    <p:embeddedFont>
      <p:font typeface="Poppins" panose="00000500000000000000" pitchFamily="2" charset="0"/>
      <p:regular r:id="rId78"/>
      <p:bold r:id="rId79"/>
      <p:italic r:id="rId80"/>
      <p:boldItalic r:id="rId81"/>
    </p:embeddedFont>
    <p:embeddedFont>
      <p:font typeface="Poppins SemiBold" panose="00000700000000000000" pitchFamily="2" charset="0"/>
      <p:regular r:id="rId82"/>
      <p:bold r:id="rId83"/>
      <p:italic r:id="rId84"/>
      <p:boldItalic r:id="rId85"/>
    </p:embeddedFont>
    <p:embeddedFont>
      <p:font typeface="Roboto" panose="02000000000000000000"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444A5F9-B8CC-41F3-B90B-C2471A7B42B3}">
  <a:tblStyle styleId="{C444A5F9-B8CC-41F3-B90B-C2471A7B42B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b="off" i="off"/>
      <a:tcStyle>
        <a:tcBdr/>
        <a:fill>
          <a:solidFill>
            <a:srgbClr val="CDD4EA"/>
          </a:solidFill>
        </a:fill>
      </a:tcStyle>
    </a:band1H>
    <a:band2H>
      <a:tcTxStyle b="off" i="off"/>
      <a:tcStyle>
        <a:tcBdr/>
      </a:tcStyle>
    </a:band2H>
    <a:band1V>
      <a:tcTxStyle b="off" i="off"/>
      <a:tcStyle>
        <a:tcBdr/>
        <a:fill>
          <a:solidFill>
            <a:srgbClr val="CDD4EA"/>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8179567B-DEF8-4C8A-AD4A-C25A691A4A30}"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7043526A-C9C3-44F5-B0D7-090CBC38197D}" styleName="Table_2">
    <a:wholeTbl>
      <a:tcTxStyle b="off" i="off">
        <a:font>
          <a:latin typeface="Arial"/>
          <a:ea typeface="Arial"/>
          <a:cs typeface="Arial"/>
        </a:font>
        <a:srgbClr val="000000"/>
      </a:tcTxStyle>
      <a:tcStyle>
        <a:tcBdr>
          <a:left>
            <a:ln w="9525" cap="flat" cmpd="sng">
              <a:solidFill>
                <a:srgbClr val="4F81BD"/>
              </a:solidFill>
              <a:prstDash val="solid"/>
              <a:round/>
              <a:headEnd type="none" w="sm" len="sm"/>
              <a:tailEnd type="none" w="sm" len="sm"/>
            </a:ln>
          </a:left>
          <a:right>
            <a:ln w="9525" cap="flat" cmpd="sng">
              <a:solidFill>
                <a:srgbClr val="4F81BD"/>
              </a:solidFill>
              <a:prstDash val="solid"/>
              <a:round/>
              <a:headEnd type="none" w="sm" len="sm"/>
              <a:tailEnd type="none" w="sm" len="sm"/>
            </a:ln>
          </a:right>
          <a:top>
            <a:ln w="9525" cap="flat" cmpd="sng">
              <a:solidFill>
                <a:srgbClr val="4F81BD"/>
              </a:solidFill>
              <a:prstDash val="solid"/>
              <a:round/>
              <a:headEnd type="none" w="sm" len="sm"/>
              <a:tailEnd type="none" w="sm" len="sm"/>
            </a:ln>
          </a:top>
          <a:bottom>
            <a:ln w="9525" cap="flat" cmpd="sng">
              <a:solidFill>
                <a:srgbClr val="4F81BD"/>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top>
            <a:ln w="9525" cap="flat" cmpd="sng">
              <a:solidFill>
                <a:srgbClr val="4F81BD"/>
              </a:solidFill>
              <a:prstDash val="solid"/>
              <a:round/>
              <a:headEnd type="none" w="sm" len="sm"/>
              <a:tailEnd type="none" w="sm" len="sm"/>
            </a:ln>
          </a:top>
          <a:bottom>
            <a:ln w="9525" cap="flat" cmpd="sng">
              <a:solidFill>
                <a:srgbClr val="4F81BD"/>
              </a:solidFill>
              <a:prstDash val="solid"/>
              <a:round/>
              <a:headEnd type="none" w="sm" len="sm"/>
              <a:tailEnd type="none" w="sm" len="sm"/>
            </a:ln>
          </a:bottom>
        </a:tcBdr>
      </a:tcStyle>
    </a:band1H>
    <a:band2H>
      <a:tcTxStyle b="off" i="off"/>
      <a:tcStyle>
        <a:tcBdr/>
      </a:tcStyle>
    </a:band2H>
    <a:band1V>
      <a:tcTxStyle b="off" i="off"/>
      <a:tcStyle>
        <a:tcBdr>
          <a:left>
            <a:ln w="9525" cap="flat" cmpd="sng">
              <a:solidFill>
                <a:srgbClr val="4F81BD"/>
              </a:solidFill>
              <a:prstDash val="solid"/>
              <a:round/>
              <a:headEnd type="none" w="sm" len="sm"/>
              <a:tailEnd type="none" w="sm" len="sm"/>
            </a:ln>
          </a:left>
          <a:right>
            <a:ln w="9525" cap="flat" cmpd="sng">
              <a:solidFill>
                <a:srgbClr val="4F81BD"/>
              </a:solidFill>
              <a:prstDash val="solid"/>
              <a:round/>
              <a:headEnd type="none" w="sm" len="sm"/>
              <a:tailEnd type="none" w="sm" len="sm"/>
            </a:ln>
          </a:right>
        </a:tcBdr>
      </a:tcStyle>
    </a:band1V>
    <a:band2V>
      <a:tcTxStyle b="off" i="off"/>
      <a:tcStyle>
        <a:tcBdr>
          <a:left>
            <a:ln w="9525" cap="flat" cmpd="sng">
              <a:solidFill>
                <a:srgbClr val="4F81BD"/>
              </a:solidFill>
              <a:prstDash val="solid"/>
              <a:round/>
              <a:headEnd type="none" w="sm" len="sm"/>
              <a:tailEnd type="none" w="sm" len="sm"/>
            </a:ln>
          </a:left>
          <a:right>
            <a:ln w="9525" cap="flat" cmpd="sng">
              <a:solidFill>
                <a:srgbClr val="4F81BD"/>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rgbClr val="4F81BD"/>
              </a:solidFill>
              <a:prstDash val="solid"/>
              <a:round/>
              <a:headEnd type="none" w="sm" len="sm"/>
              <a:tailEnd type="none" w="sm" len="sm"/>
            </a:ln>
          </a:top>
        </a:tcBdr>
      </a:tcStyle>
    </a:lastRow>
    <a:seCell>
      <a:tcTxStyle b="off" i="off"/>
      <a:tcStyle>
        <a:tcBdr/>
      </a:tcStyle>
    </a:seCell>
    <a:swCell>
      <a:tcTxStyle b="off" i="off"/>
      <a:tcStyle>
        <a:tcBdr/>
      </a:tcStyle>
    </a:swCell>
    <a:firstRow>
      <a:tcTxStyle b="on" i="off">
        <a:font>
          <a:latin typeface="Arial"/>
          <a:ea typeface="Arial"/>
          <a:cs typeface="Arial"/>
        </a:font>
        <a:srgbClr val="FFFFFF"/>
      </a:tcTxStyle>
      <a:tcStyle>
        <a:tcBdr/>
        <a:fill>
          <a:solidFill>
            <a:srgbClr val="4F81BD"/>
          </a:solidFill>
        </a:fill>
      </a:tcStyle>
    </a:firstRow>
    <a:neCell>
      <a:tcTxStyle b="off" i="off"/>
      <a:tcStyle>
        <a:tcBdr/>
      </a:tcStyle>
    </a:neCell>
    <a:nwCell>
      <a:tcTxStyle b="off" i="off"/>
      <a:tcStyle>
        <a:tcBdr/>
      </a:tcStyle>
    </a:nwCell>
  </a:tblStyle>
  <a:tblStyle styleId="{3843663F-7E60-4529-9691-AFE26987CC80}" styleName="Table_3">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3" d="100"/>
          <a:sy n="133" d="100"/>
        </p:scale>
        <p:origin x="906" y="9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font" Target="fonts/font15.fntdata"/><Relationship Id="rId84" Type="http://schemas.openxmlformats.org/officeDocument/2006/relationships/font" Target="fonts/font31.fntdata"/><Relationship Id="rId89" Type="http://schemas.openxmlformats.org/officeDocument/2006/relationships/font" Target="fonts/font36.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notesMaster" Target="notesMasters/notesMaster1.xml"/><Relationship Id="rId58" Type="http://schemas.openxmlformats.org/officeDocument/2006/relationships/font" Target="fonts/font5.fntdata"/><Relationship Id="rId74" Type="http://schemas.openxmlformats.org/officeDocument/2006/relationships/font" Target="fonts/font21.fntdata"/><Relationship Id="rId79" Type="http://schemas.openxmlformats.org/officeDocument/2006/relationships/font" Target="fonts/font26.fntdata"/><Relationship Id="rId5" Type="http://schemas.openxmlformats.org/officeDocument/2006/relationships/slide" Target="slides/slide4.xml"/><Relationship Id="rId90"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font" Target="fonts/font11.fntdata"/><Relationship Id="rId69" Type="http://schemas.openxmlformats.org/officeDocument/2006/relationships/font" Target="fonts/font16.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9.fntdata"/><Relationship Id="rId80" Type="http://schemas.openxmlformats.org/officeDocument/2006/relationships/font" Target="fonts/font27.fntdata"/><Relationship Id="rId85" Type="http://schemas.openxmlformats.org/officeDocument/2006/relationships/font" Target="fonts/font32.fntdata"/><Relationship Id="rId93"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font" Target="fonts/font17.fntdata"/><Relationship Id="rId75" Type="http://schemas.openxmlformats.org/officeDocument/2006/relationships/font" Target="fonts/font22.fntdata"/><Relationship Id="rId83" Type="http://schemas.openxmlformats.org/officeDocument/2006/relationships/font" Target="fonts/font30.fntdata"/><Relationship Id="rId88" Type="http://schemas.openxmlformats.org/officeDocument/2006/relationships/font" Target="fonts/font35.fntdata"/><Relationship Id="rId9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font" Target="fonts/font20.fntdata"/><Relationship Id="rId78" Type="http://schemas.openxmlformats.org/officeDocument/2006/relationships/font" Target="fonts/font25.fntdata"/><Relationship Id="rId81" Type="http://schemas.openxmlformats.org/officeDocument/2006/relationships/font" Target="fonts/font28.fntdata"/><Relationship Id="rId86" Type="http://schemas.openxmlformats.org/officeDocument/2006/relationships/font" Target="fonts/font33.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 Id="rId76" Type="http://schemas.openxmlformats.org/officeDocument/2006/relationships/font" Target="fonts/font23.fntdata"/><Relationship Id="rId7" Type="http://schemas.openxmlformats.org/officeDocument/2006/relationships/slide" Target="slides/slide6.xml"/><Relationship Id="rId71" Type="http://schemas.openxmlformats.org/officeDocument/2006/relationships/font" Target="fonts/font18.fntdata"/><Relationship Id="rId92"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3.fntdata"/><Relationship Id="rId87" Type="http://schemas.openxmlformats.org/officeDocument/2006/relationships/font" Target="fonts/font34.fntdata"/><Relationship Id="rId61" Type="http://schemas.openxmlformats.org/officeDocument/2006/relationships/font" Target="fonts/font8.fntdata"/><Relationship Id="rId82" Type="http://schemas.openxmlformats.org/officeDocument/2006/relationships/font" Target="fonts/font29.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font" Target="fonts/font3.fntdata"/><Relationship Id="rId77" Type="http://schemas.openxmlformats.org/officeDocument/2006/relationships/font" Target="fonts/font2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fb2e25d89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g3fb2e25d89d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fb2e25d89d_0_1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6" name="Google Shape;136;g3fb2e25d89d_0_1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3fb2e25d89d_0_1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g3fb2e25d89d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fb2e25d89d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fb2e25d89d_0_1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b2e25d89d_0_1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b2e25d89d_0_1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fb2e25d89d_0_1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2" name="Google Shape;162;g3fb2e25d89d_0_1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fb2e25d89d_0_1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g3fb2e25d89d_0_1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3fb2e25d89d_0_1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8" name="Google Shape;178;g3fb2e25d89d_0_16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fb2e25d89d_0_3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3fb2e25d89d_0_30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fb2e25d89d_0_12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3" name="Google Shape;193;g3fb2e25d89d_0_12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fb2e25d89d_0_12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3fb2e25d89d_0_12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fb2e25d89d_0_12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g3fb2e25d89d_0_12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fb2e25d89d_0_12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g3fb2e25d89d_0_12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fb2e25d89d_0_1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3" name="Google Shape;253;g3fb2e25d89d_0_13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fb2e25d89d_0_1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fb2e25d89d_0_1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fb2e25d89d_0_1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9" name="Google Shape;269;g3fb2e25d89d_0_13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b2e25d89d_0_1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g3fb2e25d89d_0_14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fb2e25d89d_0_4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3" name="Google Shape;313;g3fb2e25d89d_0_42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fb2e25d89d_0_4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3" name="Google Shape;323;g3fb2e25d89d_0_4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fb2e25d89d_0_4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3fb2e25d89d_0_4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fb2e25d89d_0_4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g3fb2e25d89d_0_49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fb2e25d89d_0_56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461" name="Google Shape;461;g3fb2e25d89d_0_5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g3fb2e25d89d_0_6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3" name="Google Shape;493;g3fb2e25d89d_0_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7"/>
        <p:cNvGrpSpPr/>
        <p:nvPr/>
      </p:nvGrpSpPr>
      <p:grpSpPr>
        <a:xfrm>
          <a:off x="0" y="0"/>
          <a:ext cx="0" cy="0"/>
          <a:chOff x="0" y="0"/>
          <a:chExt cx="0" cy="0"/>
        </a:xfrm>
      </p:grpSpPr>
      <p:sp>
        <p:nvSpPr>
          <p:cNvPr id="498" name="Google Shape;498;g3fb2e25d89d_0_619: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499" name="Google Shape;499;g3fb2e25d89d_0_619: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Calibri"/>
                <a:ea typeface="Calibri"/>
                <a:cs typeface="Calibri"/>
                <a:sym typeface="Calibri"/>
              </a:rPr>
              <a:t>1.7.2013</a:t>
            </a:r>
            <a:endParaRPr sz="1400" b="0" i="0" u="none" strike="noStrike" cap="none">
              <a:solidFill>
                <a:srgbClr val="000000"/>
              </a:solidFill>
              <a:latin typeface="Arial"/>
              <a:ea typeface="Arial"/>
              <a:cs typeface="Arial"/>
              <a:sym typeface="Arial"/>
            </a:endParaRPr>
          </a:p>
        </p:txBody>
      </p:sp>
      <p:sp>
        <p:nvSpPr>
          <p:cNvPr id="500" name="Google Shape;500;g3fb2e25d89d_0_619: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g3fb2e25d89d_0_619:notes"/>
          <p:cNvSpPr txBox="1">
            <a:spLocks noGrp="1"/>
          </p:cNvSpPr>
          <p:nvPr>
            <p:ph type="body" idx="1"/>
          </p:nvPr>
        </p:nvSpPr>
        <p:spPr>
          <a:xfrm>
            <a:off x="914400" y="3251200"/>
            <a:ext cx="7315200" cy="30813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502" name="Google Shape;502;g3fb2e25d89d_0_619:notes"/>
          <p:cNvSpPr txBox="1">
            <a:spLocks noGrp="1"/>
          </p:cNvSpPr>
          <p:nvPr>
            <p:ph type="ftr" idx="11"/>
          </p:nvPr>
        </p:nvSpPr>
        <p:spPr>
          <a:xfrm>
            <a:off x="0" y="6502400"/>
            <a:ext cx="3962400" cy="3414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503" name="Google Shape;503;g3fb2e25d89d_0_619:notes"/>
          <p:cNvSpPr txBox="1">
            <a:spLocks noGrp="1"/>
          </p:cNvSpPr>
          <p:nvPr>
            <p:ph type="sldNum" idx="12"/>
          </p:nvPr>
        </p:nvSpPr>
        <p:spPr>
          <a:xfrm>
            <a:off x="5180013" y="6502400"/>
            <a:ext cx="3962400" cy="3414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r>
              <a:rPr lang="en" sz="1200" b="0" i="0" u="none" strike="noStrike" cap="none">
                <a:solidFill>
                  <a:schemeClr val="dk1"/>
                </a:solidFill>
                <a:latin typeface="Calibri"/>
                <a:ea typeface="Calibri"/>
                <a:cs typeface="Calibri"/>
                <a:sym typeface="Calibri"/>
              </a:rPr>
              <a:t>‹#›</a:t>
            </a:r>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3fb2e25d89d_0_6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9" name="Google Shape;559;g3fb2e25d89d_0_6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g3fb2e25d89d_0_6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7" name="Google Shape;567;g3fb2e25d89d_0_68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g3fb2e25d89d_0_6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74" name="Google Shape;574;g3fb2e25d89d_0_6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g3fb2e25d89d_0_6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0" name="Google Shape;580;g3fb2e25d89d_0_6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3fb2e25d89d_0_7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2" name="Google Shape;622;g3fb2e25d89d_0_7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3fb2e25d89d_0_7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5" name="Google Shape;645;g3fb2e25d89d_0_75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3fb2e25d89d_0_7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5" name="Google Shape;665;g3fb2e25d89d_0_77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g3fb2e25d89d_0_7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79" name="Google Shape;679;g3fb2e25d89d_0_7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3fb2e25d89d_0_8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9" name="Google Shape;729;g3fb2e25d89d_0_8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g3fb2e25d89d_0_8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5" name="Google Shape;735;g3fb2e25d89d_0_84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fb2e25d89d_0_8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2" name="Google Shape;742;g3fb2e25d89d_0_8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3fb2e25d89d_0_8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9" name="Google Shape;769;g3fb2e25d89d_0_8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2"/>
        <p:cNvGrpSpPr/>
        <p:nvPr/>
      </p:nvGrpSpPr>
      <p:grpSpPr>
        <a:xfrm>
          <a:off x="0" y="0"/>
          <a:ext cx="0" cy="0"/>
          <a:chOff x="0" y="0"/>
          <a:chExt cx="0" cy="0"/>
        </a:xfrm>
      </p:grpSpPr>
      <p:sp>
        <p:nvSpPr>
          <p:cNvPr id="783" name="Google Shape;783;g3fb2e25d89d_0_8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4" name="Google Shape;784;g3fb2e25d89d_0_8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1"/>
        <p:cNvGrpSpPr/>
        <p:nvPr/>
      </p:nvGrpSpPr>
      <p:grpSpPr>
        <a:xfrm>
          <a:off x="0" y="0"/>
          <a:ext cx="0" cy="0"/>
          <a:chOff x="0" y="0"/>
          <a:chExt cx="0" cy="0"/>
        </a:xfrm>
      </p:grpSpPr>
      <p:sp>
        <p:nvSpPr>
          <p:cNvPr id="792" name="Google Shape;792;g3fb2e25d89d_0_8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3" name="Google Shape;793;g3fb2e25d89d_0_89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7"/>
        <p:cNvGrpSpPr/>
        <p:nvPr/>
      </p:nvGrpSpPr>
      <p:grpSpPr>
        <a:xfrm>
          <a:off x="0" y="0"/>
          <a:ext cx="0" cy="0"/>
          <a:chOff x="0" y="0"/>
          <a:chExt cx="0" cy="0"/>
        </a:xfrm>
      </p:grpSpPr>
      <p:sp>
        <p:nvSpPr>
          <p:cNvPr id="798" name="Google Shape;798;g3fb2e25d89d_0_9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99" name="Google Shape;799;g3fb2e25d89d_0_9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6"/>
        <p:cNvGrpSpPr/>
        <p:nvPr/>
      </p:nvGrpSpPr>
      <p:grpSpPr>
        <a:xfrm>
          <a:off x="0" y="0"/>
          <a:ext cx="0" cy="0"/>
          <a:chOff x="0" y="0"/>
          <a:chExt cx="0" cy="0"/>
        </a:xfrm>
      </p:grpSpPr>
      <p:sp>
        <p:nvSpPr>
          <p:cNvPr id="807" name="Google Shape;807;g3fb2e25d89d_0_91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08" name="Google Shape;808;g3fb2e25d89d_0_9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3fb2e25d89d_0_923: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0" name="Google Shape;820;g3fb2e25d89d_0_9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3fb2e25d89d_0_94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38" name="Google Shape;838;g3fb2e25d89d_0_9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g3fb2e25d89d_0_95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0" name="Google Shape;850;g3fb2e25d89d_0_9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3fb2e25d89d_0_96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65" name="Google Shape;865;g3fb2e25d89d_0_9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1"/>
        <p:cNvGrpSpPr/>
        <p:nvPr/>
      </p:nvGrpSpPr>
      <p:grpSpPr>
        <a:xfrm>
          <a:off x="0" y="0"/>
          <a:ext cx="0" cy="0"/>
          <a:chOff x="0" y="0"/>
          <a:chExt cx="0" cy="0"/>
        </a:xfrm>
      </p:grpSpPr>
      <p:sp>
        <p:nvSpPr>
          <p:cNvPr id="882" name="Google Shape;882;g3fb2e25d89d_0_9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83" name="Google Shape;883;g3fb2e25d89d_0_98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9"/>
        <p:cNvGrpSpPr/>
        <p:nvPr/>
      </p:nvGrpSpPr>
      <p:grpSpPr>
        <a:xfrm>
          <a:off x="0" y="0"/>
          <a:ext cx="0" cy="0"/>
          <a:chOff x="0" y="0"/>
          <a:chExt cx="0" cy="0"/>
        </a:xfrm>
      </p:grpSpPr>
      <p:sp>
        <p:nvSpPr>
          <p:cNvPr id="910" name="Google Shape;910;g3fb2e25d89d_0_10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1" name="Google Shape;911;g3fb2e25d89d_0_10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3fb2e25d89d_0_10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7" name="Google Shape;917;g3fb2e25d89d_0_10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1"/>
        <p:cNvGrpSpPr/>
        <p:nvPr/>
      </p:nvGrpSpPr>
      <p:grpSpPr>
        <a:xfrm>
          <a:off x="0" y="0"/>
          <a:ext cx="0" cy="0"/>
          <a:chOff x="0" y="0"/>
          <a:chExt cx="0" cy="0"/>
        </a:xfrm>
      </p:grpSpPr>
      <p:sp>
        <p:nvSpPr>
          <p:cNvPr id="922" name="Google Shape;922;g3fb2e25d89d_0_10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3" name="Google Shape;923;g3fb2e25d89d_0_10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8"/>
        <p:cNvGrpSpPr/>
        <p:nvPr/>
      </p:nvGrpSpPr>
      <p:grpSpPr>
        <a:xfrm>
          <a:off x="0" y="0"/>
          <a:ext cx="0" cy="0"/>
          <a:chOff x="0" y="0"/>
          <a:chExt cx="0" cy="0"/>
        </a:xfrm>
      </p:grpSpPr>
      <p:sp>
        <p:nvSpPr>
          <p:cNvPr id="929" name="Google Shape;929;g3fb2e25d89d_0_10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30" name="Google Shape;930;g3fb2e25d89d_0_10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4"/>
        <p:cNvGrpSpPr/>
        <p:nvPr/>
      </p:nvGrpSpPr>
      <p:grpSpPr>
        <a:xfrm>
          <a:off x="0" y="0"/>
          <a:ext cx="0" cy="0"/>
          <a:chOff x="0" y="0"/>
          <a:chExt cx="0" cy="0"/>
        </a:xfrm>
      </p:grpSpPr>
      <p:sp>
        <p:nvSpPr>
          <p:cNvPr id="935" name="Google Shape;935;g3fb2e25d89d_0_10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6" name="Google Shape;936;g3fb2e25d89d_0_10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g3fb2e25d89d_0_10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2" name="Google Shape;942;g3fb2e25d89d_0_10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50"/>
        <p:cNvGrpSpPr/>
        <p:nvPr/>
      </p:nvGrpSpPr>
      <p:grpSpPr>
        <a:xfrm>
          <a:off x="0" y="0"/>
          <a:ext cx="0" cy="0"/>
          <a:chOff x="0" y="0"/>
          <a:chExt cx="0" cy="0"/>
        </a:xfrm>
      </p:grpSpPr>
      <p:sp>
        <p:nvSpPr>
          <p:cNvPr id="51" name="Google Shape;51;p13"/>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blip>
            <a:stretch>
              <a:fillRect l="-30699" t="-15021" r="-30680"/>
            </a:stretch>
          </a:blipFill>
          <a:ln>
            <a:noFill/>
          </a:ln>
        </p:spPr>
      </p:sp>
      <p:sp>
        <p:nvSpPr>
          <p:cNvPr id="52" name="Google Shape;52;p13"/>
          <p:cNvSpPr/>
          <p:nvPr/>
        </p:nvSpPr>
        <p:spPr>
          <a:xfrm>
            <a:off x="94243" y="76972"/>
            <a:ext cx="443913" cy="621506"/>
          </a:xfrm>
          <a:custGeom>
            <a:avLst/>
            <a:gdLst/>
            <a:ahLst/>
            <a:cxnLst/>
            <a:rect l="l" t="t" r="r" b="b"/>
            <a:pathLst>
              <a:path w="1183767" h="1657350" extrusionOk="0">
                <a:moveTo>
                  <a:pt x="0" y="0"/>
                </a:moveTo>
                <a:lnTo>
                  <a:pt x="1183767" y="0"/>
                </a:lnTo>
                <a:lnTo>
                  <a:pt x="1183767" y="1657350"/>
                </a:lnTo>
                <a:lnTo>
                  <a:pt x="0" y="1657350"/>
                </a:lnTo>
                <a:lnTo>
                  <a:pt x="0" y="0"/>
                </a:lnTo>
                <a:close/>
              </a:path>
            </a:pathLst>
          </a:custGeom>
          <a:blipFill rotWithShape="1">
            <a:blip r:embed="rId3">
              <a:alphaModFix/>
            </a:blip>
            <a:stretch>
              <a:fillRect t="-100" b="-80"/>
            </a:stretch>
          </a:blipFill>
          <a:ln>
            <a:noFill/>
          </a:ln>
        </p:spPr>
      </p:sp>
      <p:sp>
        <p:nvSpPr>
          <p:cNvPr id="53" name="Google Shape;53;p13"/>
          <p:cNvSpPr/>
          <p:nvPr/>
        </p:nvSpPr>
        <p:spPr>
          <a:xfrm>
            <a:off x="-314697" y="4747667"/>
            <a:ext cx="4704552" cy="791666"/>
          </a:xfrm>
          <a:custGeom>
            <a:avLst/>
            <a:gdLst/>
            <a:ahLst/>
            <a:cxnLst/>
            <a:rect l="l" t="t" r="r" b="b"/>
            <a:pathLst>
              <a:path w="9409103" h="1583332" extrusionOk="0">
                <a:moveTo>
                  <a:pt x="0" y="0"/>
                </a:moveTo>
                <a:lnTo>
                  <a:pt x="9409102" y="0"/>
                </a:lnTo>
                <a:lnTo>
                  <a:pt x="9409102" y="1583332"/>
                </a:lnTo>
                <a:lnTo>
                  <a:pt x="0" y="1583332"/>
                </a:lnTo>
                <a:lnTo>
                  <a:pt x="0" y="0"/>
                </a:lnTo>
                <a:close/>
              </a:path>
            </a:pathLst>
          </a:custGeom>
          <a:blipFill rotWithShape="1">
            <a:blip r:embed="rId4">
              <a:alphaModFix/>
            </a:blip>
            <a:stretch>
              <a:fillRect/>
            </a:stretch>
          </a:blipFill>
          <a:ln>
            <a:noFill/>
          </a:ln>
        </p:spPr>
      </p:sp>
      <p:sp>
        <p:nvSpPr>
          <p:cNvPr id="54" name="Google Shape;54;p13"/>
          <p:cNvSpPr/>
          <p:nvPr/>
        </p:nvSpPr>
        <p:spPr>
          <a:xfrm>
            <a:off x="82054" y="4895918"/>
            <a:ext cx="4119845" cy="179795"/>
          </a:xfrm>
          <a:custGeom>
            <a:avLst/>
            <a:gdLst/>
            <a:ahLst/>
            <a:cxnLst/>
            <a:rect l="l" t="t" r="r" b="b"/>
            <a:pathLst>
              <a:path w="12298045" h="536702" extrusionOk="0">
                <a:moveTo>
                  <a:pt x="0" y="0"/>
                </a:moveTo>
                <a:lnTo>
                  <a:pt x="12298045" y="0"/>
                </a:lnTo>
                <a:lnTo>
                  <a:pt x="12298045" y="536702"/>
                </a:lnTo>
                <a:lnTo>
                  <a:pt x="0" y="536702"/>
                </a:lnTo>
                <a:lnTo>
                  <a:pt x="0" y="0"/>
                </a:lnTo>
                <a:close/>
              </a:path>
            </a:pathLst>
          </a:custGeom>
          <a:blipFill rotWithShape="1">
            <a:blip r:embed="rId5">
              <a:alphaModFix/>
            </a:blip>
            <a:stretch>
              <a:fillRect t="-630" b="-630"/>
            </a:stretch>
          </a:blipFill>
          <a:ln>
            <a:noFill/>
          </a:ln>
        </p:spPr>
      </p:sp>
      <p:sp>
        <p:nvSpPr>
          <p:cNvPr id="55" name="Google Shape;55;p13"/>
          <p:cNvSpPr/>
          <p:nvPr/>
        </p:nvSpPr>
        <p:spPr>
          <a:xfrm>
            <a:off x="8181011" y="130657"/>
            <a:ext cx="849671" cy="289862"/>
          </a:xfrm>
          <a:custGeom>
            <a:avLst/>
            <a:gdLst/>
            <a:ahLst/>
            <a:cxnLst/>
            <a:rect l="l" t="t" r="r" b="b"/>
            <a:pathLst>
              <a:path w="1699341" h="579723" extrusionOk="0">
                <a:moveTo>
                  <a:pt x="0" y="0"/>
                </a:moveTo>
                <a:lnTo>
                  <a:pt x="1699341" y="0"/>
                </a:lnTo>
                <a:lnTo>
                  <a:pt x="1699341" y="579723"/>
                </a:lnTo>
                <a:lnTo>
                  <a:pt x="0" y="579723"/>
                </a:lnTo>
                <a:lnTo>
                  <a:pt x="0" y="0"/>
                </a:lnTo>
                <a:close/>
              </a:path>
            </a:pathLst>
          </a:custGeom>
          <a:blipFill rotWithShape="1">
            <a:blip r:embed="rId6">
              <a:alphaModFix/>
            </a:blip>
            <a:stretch>
              <a:fillRect/>
            </a:stretch>
          </a:blipFill>
          <a:ln>
            <a:noFill/>
          </a:ln>
        </p:spPr>
      </p:sp>
      <p:sp>
        <p:nvSpPr>
          <p:cNvPr id="56" name="Google Shape;56;p13"/>
          <p:cNvSpPr/>
          <p:nvPr/>
        </p:nvSpPr>
        <p:spPr>
          <a:xfrm>
            <a:off x="7138460" y="4788410"/>
            <a:ext cx="765923" cy="291370"/>
          </a:xfrm>
          <a:custGeom>
            <a:avLst/>
            <a:gdLst/>
            <a:ahLst/>
            <a:cxnLst/>
            <a:rect l="l" t="t" r="r" b="b"/>
            <a:pathLst>
              <a:path w="1531846" h="582740" extrusionOk="0">
                <a:moveTo>
                  <a:pt x="0" y="0"/>
                </a:moveTo>
                <a:lnTo>
                  <a:pt x="1531846" y="0"/>
                </a:lnTo>
                <a:lnTo>
                  <a:pt x="1531846" y="582740"/>
                </a:lnTo>
                <a:lnTo>
                  <a:pt x="0" y="582740"/>
                </a:lnTo>
                <a:lnTo>
                  <a:pt x="0" y="0"/>
                </a:lnTo>
                <a:close/>
              </a:path>
            </a:pathLst>
          </a:custGeom>
          <a:blipFill rotWithShape="1">
            <a:blip r:embed="rId7">
              <a:alphaModFix/>
            </a:blip>
            <a:stretch>
              <a:fillRect/>
            </a:stretch>
          </a:blipFill>
          <a:ln>
            <a:noFill/>
          </a:ln>
        </p:spPr>
      </p:sp>
      <p:sp>
        <p:nvSpPr>
          <p:cNvPr id="57" name="Google Shape;57;p13"/>
          <p:cNvSpPr/>
          <p:nvPr/>
        </p:nvSpPr>
        <p:spPr>
          <a:xfrm>
            <a:off x="7968380" y="4790784"/>
            <a:ext cx="661271" cy="288997"/>
          </a:xfrm>
          <a:custGeom>
            <a:avLst/>
            <a:gdLst/>
            <a:ahLst/>
            <a:cxnLst/>
            <a:rect l="l" t="t" r="r" b="b"/>
            <a:pathLst>
              <a:path w="1322541" h="577995" extrusionOk="0">
                <a:moveTo>
                  <a:pt x="0" y="0"/>
                </a:moveTo>
                <a:lnTo>
                  <a:pt x="1322541" y="0"/>
                </a:lnTo>
                <a:lnTo>
                  <a:pt x="1322541" y="577995"/>
                </a:lnTo>
                <a:lnTo>
                  <a:pt x="0" y="577995"/>
                </a:lnTo>
                <a:lnTo>
                  <a:pt x="0" y="0"/>
                </a:lnTo>
                <a:close/>
              </a:path>
            </a:pathLst>
          </a:custGeom>
          <a:blipFill rotWithShape="1">
            <a:blip r:embed="rId8">
              <a:alphaModFix/>
            </a:blip>
            <a:stretch>
              <a:fillRect/>
            </a:stretch>
          </a:blipFill>
          <a:ln>
            <a:noFill/>
          </a:ln>
        </p:spPr>
      </p:sp>
      <p:sp>
        <p:nvSpPr>
          <p:cNvPr id="58" name="Google Shape;58;p13"/>
          <p:cNvSpPr txBox="1">
            <a:spLocks noGrp="1"/>
          </p:cNvSpPr>
          <p:nvPr>
            <p:ph type="sldNum" idx="12"/>
          </p:nvPr>
        </p:nvSpPr>
        <p:spPr>
          <a:xfrm>
            <a:off x="8556784" y="4749851"/>
            <a:ext cx="548700" cy="393600"/>
          </a:xfrm>
          <a:prstGeom prst="rect">
            <a:avLst/>
          </a:prstGeom>
          <a:noFill/>
          <a:ln>
            <a:noFill/>
          </a:ln>
        </p:spPr>
        <p:txBody>
          <a:bodyPr spcFirstLastPara="1" wrap="square" lIns="51425" tIns="51425" rIns="51425" bIns="51425" anchor="t" anchorCtr="0">
            <a:noAutofit/>
          </a:bodyPr>
          <a:lstStyle>
            <a:lvl1pPr marL="0" marR="0" lvl="0"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800"/>
              <a:buFont typeface="Arial"/>
              <a:buNone/>
              <a:defRPr sz="13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4">
  <p:cSld name="1_Title and Content_3">
    <p:spTree>
      <p:nvGrpSpPr>
        <p:cNvPr id="1" name="Shape 59"/>
        <p:cNvGrpSpPr/>
        <p:nvPr/>
      </p:nvGrpSpPr>
      <p:grpSpPr>
        <a:xfrm>
          <a:off x="0" y="0"/>
          <a:ext cx="0" cy="0"/>
          <a:chOff x="0" y="0"/>
          <a:chExt cx="0" cy="0"/>
        </a:xfrm>
      </p:grpSpPr>
      <p:sp>
        <p:nvSpPr>
          <p:cNvPr id="60" name="Google Shape;60;p14"/>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blip>
            <a:stretch>
              <a:fillRect l="-30711" t="-15040" r="-30720"/>
            </a:stretch>
          </a:blipFill>
          <a:ln>
            <a:noFill/>
          </a:ln>
        </p:spPr>
      </p:sp>
      <p:sp>
        <p:nvSpPr>
          <p:cNvPr id="61" name="Google Shape;61;p14"/>
          <p:cNvSpPr/>
          <p:nvPr/>
        </p:nvSpPr>
        <p:spPr>
          <a:xfrm>
            <a:off x="94243" y="76972"/>
            <a:ext cx="443913" cy="621506"/>
          </a:xfrm>
          <a:custGeom>
            <a:avLst/>
            <a:gdLst/>
            <a:ahLst/>
            <a:cxnLst/>
            <a:rect l="l" t="t" r="r" b="b"/>
            <a:pathLst>
              <a:path w="1183767" h="1657350" extrusionOk="0">
                <a:moveTo>
                  <a:pt x="0" y="0"/>
                </a:moveTo>
                <a:lnTo>
                  <a:pt x="1183767" y="0"/>
                </a:lnTo>
                <a:lnTo>
                  <a:pt x="1183767" y="1657350"/>
                </a:lnTo>
                <a:lnTo>
                  <a:pt x="0" y="1657350"/>
                </a:lnTo>
                <a:lnTo>
                  <a:pt x="0" y="0"/>
                </a:lnTo>
                <a:close/>
              </a:path>
            </a:pathLst>
          </a:custGeom>
          <a:blipFill rotWithShape="1">
            <a:blip r:embed="rId3">
              <a:alphaModFix/>
            </a:blip>
            <a:stretch>
              <a:fillRect t="-100" b="-90"/>
            </a:stretch>
          </a:blipFill>
          <a:ln>
            <a:noFill/>
          </a:ln>
        </p:spPr>
      </p:sp>
      <p:sp>
        <p:nvSpPr>
          <p:cNvPr id="62" name="Google Shape;62;p14"/>
          <p:cNvSpPr/>
          <p:nvPr/>
        </p:nvSpPr>
        <p:spPr>
          <a:xfrm>
            <a:off x="-314697" y="4747668"/>
            <a:ext cx="4704552" cy="791666"/>
          </a:xfrm>
          <a:custGeom>
            <a:avLst/>
            <a:gdLst/>
            <a:ahLst/>
            <a:cxnLst/>
            <a:rect l="l" t="t" r="r" b="b"/>
            <a:pathLst>
              <a:path w="9409103" h="1583332" extrusionOk="0">
                <a:moveTo>
                  <a:pt x="0" y="0"/>
                </a:moveTo>
                <a:lnTo>
                  <a:pt x="9409102" y="0"/>
                </a:lnTo>
                <a:lnTo>
                  <a:pt x="9409102" y="1583332"/>
                </a:lnTo>
                <a:lnTo>
                  <a:pt x="0" y="1583332"/>
                </a:lnTo>
                <a:lnTo>
                  <a:pt x="0" y="0"/>
                </a:lnTo>
                <a:close/>
              </a:path>
            </a:pathLst>
          </a:custGeom>
          <a:blipFill rotWithShape="1">
            <a:blip r:embed="rId4">
              <a:alphaModFix/>
            </a:blip>
            <a:stretch>
              <a:fillRect/>
            </a:stretch>
          </a:blipFill>
          <a:ln>
            <a:noFill/>
          </a:ln>
        </p:spPr>
      </p:sp>
      <p:sp>
        <p:nvSpPr>
          <p:cNvPr id="63" name="Google Shape;63;p14"/>
          <p:cNvSpPr/>
          <p:nvPr/>
        </p:nvSpPr>
        <p:spPr>
          <a:xfrm>
            <a:off x="82055" y="4895918"/>
            <a:ext cx="4119845" cy="179795"/>
          </a:xfrm>
          <a:custGeom>
            <a:avLst/>
            <a:gdLst/>
            <a:ahLst/>
            <a:cxnLst/>
            <a:rect l="l" t="t" r="r" b="b"/>
            <a:pathLst>
              <a:path w="12298045" h="536702" extrusionOk="0">
                <a:moveTo>
                  <a:pt x="0" y="0"/>
                </a:moveTo>
                <a:lnTo>
                  <a:pt x="12298045" y="0"/>
                </a:lnTo>
                <a:lnTo>
                  <a:pt x="12298045" y="536702"/>
                </a:lnTo>
                <a:lnTo>
                  <a:pt x="0" y="536702"/>
                </a:lnTo>
                <a:lnTo>
                  <a:pt x="0" y="0"/>
                </a:lnTo>
                <a:close/>
              </a:path>
            </a:pathLst>
          </a:custGeom>
          <a:blipFill rotWithShape="1">
            <a:blip r:embed="rId5">
              <a:alphaModFix/>
            </a:blip>
            <a:stretch>
              <a:fillRect t="-640" b="-640"/>
            </a:stretch>
          </a:blipFill>
          <a:ln>
            <a:noFill/>
          </a:ln>
        </p:spPr>
      </p:sp>
      <p:sp>
        <p:nvSpPr>
          <p:cNvPr id="64" name="Google Shape;64;p14"/>
          <p:cNvSpPr/>
          <p:nvPr/>
        </p:nvSpPr>
        <p:spPr>
          <a:xfrm>
            <a:off x="8181011" y="130657"/>
            <a:ext cx="849671" cy="289862"/>
          </a:xfrm>
          <a:custGeom>
            <a:avLst/>
            <a:gdLst/>
            <a:ahLst/>
            <a:cxnLst/>
            <a:rect l="l" t="t" r="r" b="b"/>
            <a:pathLst>
              <a:path w="1699341" h="579723" extrusionOk="0">
                <a:moveTo>
                  <a:pt x="0" y="0"/>
                </a:moveTo>
                <a:lnTo>
                  <a:pt x="1699341" y="0"/>
                </a:lnTo>
                <a:lnTo>
                  <a:pt x="1699341" y="579723"/>
                </a:lnTo>
                <a:lnTo>
                  <a:pt x="0" y="579723"/>
                </a:lnTo>
                <a:lnTo>
                  <a:pt x="0" y="0"/>
                </a:lnTo>
                <a:close/>
              </a:path>
            </a:pathLst>
          </a:custGeom>
          <a:blipFill rotWithShape="1">
            <a:blip r:embed="rId6">
              <a:alphaModFix/>
            </a:blip>
            <a:stretch>
              <a:fillRect/>
            </a:stretch>
          </a:blipFill>
          <a:ln>
            <a:noFill/>
          </a:ln>
        </p:spPr>
      </p:sp>
      <p:sp>
        <p:nvSpPr>
          <p:cNvPr id="65" name="Google Shape;65;p14"/>
          <p:cNvSpPr/>
          <p:nvPr/>
        </p:nvSpPr>
        <p:spPr>
          <a:xfrm>
            <a:off x="7138460" y="4788410"/>
            <a:ext cx="765923" cy="291370"/>
          </a:xfrm>
          <a:custGeom>
            <a:avLst/>
            <a:gdLst/>
            <a:ahLst/>
            <a:cxnLst/>
            <a:rect l="l" t="t" r="r" b="b"/>
            <a:pathLst>
              <a:path w="1531846" h="582740" extrusionOk="0">
                <a:moveTo>
                  <a:pt x="0" y="0"/>
                </a:moveTo>
                <a:lnTo>
                  <a:pt x="1531846" y="0"/>
                </a:lnTo>
                <a:lnTo>
                  <a:pt x="1531846" y="582740"/>
                </a:lnTo>
                <a:lnTo>
                  <a:pt x="0" y="582740"/>
                </a:lnTo>
                <a:lnTo>
                  <a:pt x="0" y="0"/>
                </a:lnTo>
                <a:close/>
              </a:path>
            </a:pathLst>
          </a:custGeom>
          <a:blipFill rotWithShape="1">
            <a:blip r:embed="rId7">
              <a:alphaModFix/>
            </a:blip>
            <a:stretch>
              <a:fillRect/>
            </a:stretch>
          </a:blipFill>
          <a:ln>
            <a:noFill/>
          </a:ln>
        </p:spPr>
      </p:sp>
      <p:sp>
        <p:nvSpPr>
          <p:cNvPr id="66" name="Google Shape;66;p14"/>
          <p:cNvSpPr/>
          <p:nvPr/>
        </p:nvSpPr>
        <p:spPr>
          <a:xfrm>
            <a:off x="7968380" y="4790784"/>
            <a:ext cx="661271" cy="288997"/>
          </a:xfrm>
          <a:custGeom>
            <a:avLst/>
            <a:gdLst/>
            <a:ahLst/>
            <a:cxnLst/>
            <a:rect l="l" t="t" r="r" b="b"/>
            <a:pathLst>
              <a:path w="1322541" h="577995" extrusionOk="0">
                <a:moveTo>
                  <a:pt x="0" y="0"/>
                </a:moveTo>
                <a:lnTo>
                  <a:pt x="1322541" y="0"/>
                </a:lnTo>
                <a:lnTo>
                  <a:pt x="1322541" y="577995"/>
                </a:lnTo>
                <a:lnTo>
                  <a:pt x="0" y="577995"/>
                </a:lnTo>
                <a:lnTo>
                  <a:pt x="0" y="0"/>
                </a:lnTo>
                <a:close/>
              </a:path>
            </a:pathLst>
          </a:custGeom>
          <a:blipFill rotWithShape="1">
            <a:blip r:embed="rId8">
              <a:alphaModFix/>
            </a:blip>
            <a:stretch>
              <a:fillRect/>
            </a:stretch>
          </a:blipFill>
          <a:ln>
            <a:noFill/>
          </a:ln>
        </p:spPr>
      </p:sp>
      <p:sp>
        <p:nvSpPr>
          <p:cNvPr id="67" name="Google Shape;67;p14"/>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1_Title and Content_2">
    <p:spTree>
      <p:nvGrpSpPr>
        <p:cNvPr id="1" name="Shape 68"/>
        <p:cNvGrpSpPr/>
        <p:nvPr/>
      </p:nvGrpSpPr>
      <p:grpSpPr>
        <a:xfrm>
          <a:off x="0" y="0"/>
          <a:ext cx="0" cy="0"/>
          <a:chOff x="0" y="0"/>
          <a:chExt cx="0" cy="0"/>
        </a:xfrm>
      </p:grpSpPr>
      <p:sp>
        <p:nvSpPr>
          <p:cNvPr id="69" name="Google Shape;69;p15"/>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blip>
            <a:stretch>
              <a:fillRect l="-30711" t="-15040" r="-30720"/>
            </a:stretch>
          </a:blipFill>
          <a:ln>
            <a:noFill/>
          </a:ln>
        </p:spPr>
      </p:sp>
      <p:sp>
        <p:nvSpPr>
          <p:cNvPr id="70" name="Google Shape;70;p15"/>
          <p:cNvSpPr/>
          <p:nvPr/>
        </p:nvSpPr>
        <p:spPr>
          <a:xfrm>
            <a:off x="94243" y="76972"/>
            <a:ext cx="443913" cy="621506"/>
          </a:xfrm>
          <a:custGeom>
            <a:avLst/>
            <a:gdLst/>
            <a:ahLst/>
            <a:cxnLst/>
            <a:rect l="l" t="t" r="r" b="b"/>
            <a:pathLst>
              <a:path w="1183767" h="1657350" extrusionOk="0">
                <a:moveTo>
                  <a:pt x="0" y="0"/>
                </a:moveTo>
                <a:lnTo>
                  <a:pt x="1183767" y="0"/>
                </a:lnTo>
                <a:lnTo>
                  <a:pt x="1183767" y="1657350"/>
                </a:lnTo>
                <a:lnTo>
                  <a:pt x="0" y="1657350"/>
                </a:lnTo>
                <a:lnTo>
                  <a:pt x="0" y="0"/>
                </a:lnTo>
                <a:close/>
              </a:path>
            </a:pathLst>
          </a:custGeom>
          <a:blipFill rotWithShape="1">
            <a:blip r:embed="rId3">
              <a:alphaModFix/>
            </a:blip>
            <a:stretch>
              <a:fillRect t="-100" b="-90"/>
            </a:stretch>
          </a:blipFill>
          <a:ln>
            <a:noFill/>
          </a:ln>
        </p:spPr>
      </p:sp>
      <p:sp>
        <p:nvSpPr>
          <p:cNvPr id="71" name="Google Shape;71;p15"/>
          <p:cNvSpPr/>
          <p:nvPr/>
        </p:nvSpPr>
        <p:spPr>
          <a:xfrm>
            <a:off x="-314697" y="4747668"/>
            <a:ext cx="4704552" cy="791666"/>
          </a:xfrm>
          <a:custGeom>
            <a:avLst/>
            <a:gdLst/>
            <a:ahLst/>
            <a:cxnLst/>
            <a:rect l="l" t="t" r="r" b="b"/>
            <a:pathLst>
              <a:path w="9409103" h="1583332" extrusionOk="0">
                <a:moveTo>
                  <a:pt x="0" y="0"/>
                </a:moveTo>
                <a:lnTo>
                  <a:pt x="9409102" y="0"/>
                </a:lnTo>
                <a:lnTo>
                  <a:pt x="9409102" y="1583332"/>
                </a:lnTo>
                <a:lnTo>
                  <a:pt x="0" y="1583332"/>
                </a:lnTo>
                <a:lnTo>
                  <a:pt x="0" y="0"/>
                </a:lnTo>
                <a:close/>
              </a:path>
            </a:pathLst>
          </a:custGeom>
          <a:blipFill rotWithShape="1">
            <a:blip r:embed="rId4">
              <a:alphaModFix/>
            </a:blip>
            <a:stretch>
              <a:fillRect/>
            </a:stretch>
          </a:blipFill>
          <a:ln>
            <a:noFill/>
          </a:ln>
        </p:spPr>
      </p:sp>
      <p:sp>
        <p:nvSpPr>
          <p:cNvPr id="72" name="Google Shape;72;p15"/>
          <p:cNvSpPr/>
          <p:nvPr/>
        </p:nvSpPr>
        <p:spPr>
          <a:xfrm>
            <a:off x="82055" y="4895918"/>
            <a:ext cx="4119845" cy="179795"/>
          </a:xfrm>
          <a:custGeom>
            <a:avLst/>
            <a:gdLst/>
            <a:ahLst/>
            <a:cxnLst/>
            <a:rect l="l" t="t" r="r" b="b"/>
            <a:pathLst>
              <a:path w="12298045" h="536702" extrusionOk="0">
                <a:moveTo>
                  <a:pt x="0" y="0"/>
                </a:moveTo>
                <a:lnTo>
                  <a:pt x="12298045" y="0"/>
                </a:lnTo>
                <a:lnTo>
                  <a:pt x="12298045" y="536702"/>
                </a:lnTo>
                <a:lnTo>
                  <a:pt x="0" y="536702"/>
                </a:lnTo>
                <a:lnTo>
                  <a:pt x="0" y="0"/>
                </a:lnTo>
                <a:close/>
              </a:path>
            </a:pathLst>
          </a:custGeom>
          <a:blipFill rotWithShape="1">
            <a:blip r:embed="rId5">
              <a:alphaModFix/>
            </a:blip>
            <a:stretch>
              <a:fillRect t="-640" b="-640"/>
            </a:stretch>
          </a:blipFill>
          <a:ln>
            <a:noFill/>
          </a:ln>
        </p:spPr>
      </p:sp>
      <p:sp>
        <p:nvSpPr>
          <p:cNvPr id="73" name="Google Shape;73;p15"/>
          <p:cNvSpPr/>
          <p:nvPr/>
        </p:nvSpPr>
        <p:spPr>
          <a:xfrm>
            <a:off x="8181011" y="130657"/>
            <a:ext cx="849671" cy="289862"/>
          </a:xfrm>
          <a:custGeom>
            <a:avLst/>
            <a:gdLst/>
            <a:ahLst/>
            <a:cxnLst/>
            <a:rect l="l" t="t" r="r" b="b"/>
            <a:pathLst>
              <a:path w="1699341" h="579723" extrusionOk="0">
                <a:moveTo>
                  <a:pt x="0" y="0"/>
                </a:moveTo>
                <a:lnTo>
                  <a:pt x="1699341" y="0"/>
                </a:lnTo>
                <a:lnTo>
                  <a:pt x="1699341" y="579723"/>
                </a:lnTo>
                <a:lnTo>
                  <a:pt x="0" y="579723"/>
                </a:lnTo>
                <a:lnTo>
                  <a:pt x="0" y="0"/>
                </a:lnTo>
                <a:close/>
              </a:path>
            </a:pathLst>
          </a:custGeom>
          <a:blipFill rotWithShape="1">
            <a:blip r:embed="rId6">
              <a:alphaModFix/>
            </a:blip>
            <a:stretch>
              <a:fillRect/>
            </a:stretch>
          </a:blipFill>
          <a:ln>
            <a:noFill/>
          </a:ln>
        </p:spPr>
      </p:sp>
      <p:sp>
        <p:nvSpPr>
          <p:cNvPr id="74" name="Google Shape;74;p15"/>
          <p:cNvSpPr/>
          <p:nvPr/>
        </p:nvSpPr>
        <p:spPr>
          <a:xfrm>
            <a:off x="7138460" y="4788410"/>
            <a:ext cx="765923" cy="291370"/>
          </a:xfrm>
          <a:custGeom>
            <a:avLst/>
            <a:gdLst/>
            <a:ahLst/>
            <a:cxnLst/>
            <a:rect l="l" t="t" r="r" b="b"/>
            <a:pathLst>
              <a:path w="1531846" h="582740" extrusionOk="0">
                <a:moveTo>
                  <a:pt x="0" y="0"/>
                </a:moveTo>
                <a:lnTo>
                  <a:pt x="1531846" y="0"/>
                </a:lnTo>
                <a:lnTo>
                  <a:pt x="1531846" y="582740"/>
                </a:lnTo>
                <a:lnTo>
                  <a:pt x="0" y="582740"/>
                </a:lnTo>
                <a:lnTo>
                  <a:pt x="0" y="0"/>
                </a:lnTo>
                <a:close/>
              </a:path>
            </a:pathLst>
          </a:custGeom>
          <a:blipFill rotWithShape="1">
            <a:blip r:embed="rId7">
              <a:alphaModFix/>
            </a:blip>
            <a:stretch>
              <a:fillRect/>
            </a:stretch>
          </a:blipFill>
          <a:ln>
            <a:noFill/>
          </a:ln>
        </p:spPr>
      </p:sp>
      <p:sp>
        <p:nvSpPr>
          <p:cNvPr id="75" name="Google Shape;75;p15"/>
          <p:cNvSpPr/>
          <p:nvPr/>
        </p:nvSpPr>
        <p:spPr>
          <a:xfrm>
            <a:off x="7968380" y="4790784"/>
            <a:ext cx="661271" cy="288997"/>
          </a:xfrm>
          <a:custGeom>
            <a:avLst/>
            <a:gdLst/>
            <a:ahLst/>
            <a:cxnLst/>
            <a:rect l="l" t="t" r="r" b="b"/>
            <a:pathLst>
              <a:path w="1322541" h="577995" extrusionOk="0">
                <a:moveTo>
                  <a:pt x="0" y="0"/>
                </a:moveTo>
                <a:lnTo>
                  <a:pt x="1322541" y="0"/>
                </a:lnTo>
                <a:lnTo>
                  <a:pt x="1322541" y="577995"/>
                </a:lnTo>
                <a:lnTo>
                  <a:pt x="0" y="577995"/>
                </a:lnTo>
                <a:lnTo>
                  <a:pt x="0" y="0"/>
                </a:lnTo>
                <a:close/>
              </a:path>
            </a:pathLst>
          </a:custGeom>
          <a:blipFill rotWithShape="1">
            <a:blip r:embed="rId8">
              <a:alphaModFix/>
            </a:blip>
            <a:stretch>
              <a:fillRect/>
            </a:stretch>
          </a:blipFill>
          <a:ln>
            <a:noFill/>
          </a:ln>
        </p:spPr>
      </p:sp>
      <p:sp>
        <p:nvSpPr>
          <p:cNvPr id="76" name="Google Shape;76;p15"/>
          <p:cNvSpPr txBox="1">
            <a:spLocks noGrp="1"/>
          </p:cNvSpPr>
          <p:nvPr>
            <p:ph type="sldNum" idx="12"/>
          </p:nvPr>
        </p:nvSpPr>
        <p:spPr>
          <a:xfrm>
            <a:off x="8556784" y="4749851"/>
            <a:ext cx="548700" cy="393600"/>
          </a:xfrm>
          <a:prstGeom prst="rect">
            <a:avLst/>
          </a:prstGeom>
          <a:noFill/>
          <a:ln>
            <a:noFill/>
          </a:ln>
        </p:spPr>
        <p:txBody>
          <a:bodyPr spcFirstLastPara="1" wrap="square" lIns="68575" tIns="68575" rIns="68575" bIns="68575" anchor="t" anchorCtr="0">
            <a:noAutofit/>
          </a:bodyPr>
          <a:lstStyle>
            <a:lvl1pPr marL="0" marR="0" lvl="0"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9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lide 2 master">
  <p:cSld name="Slide 2 master">
    <p:spTree>
      <p:nvGrpSpPr>
        <p:cNvPr id="1" name="Shape 77"/>
        <p:cNvGrpSpPr/>
        <p:nvPr/>
      </p:nvGrpSpPr>
      <p:grpSpPr>
        <a:xfrm>
          <a:off x="0" y="0"/>
          <a:ext cx="0" cy="0"/>
          <a:chOff x="0" y="0"/>
          <a:chExt cx="0" cy="0"/>
        </a:xfrm>
      </p:grpSpPr>
      <p:sp>
        <p:nvSpPr>
          <p:cNvPr id="78" name="Google Shape;78;p16"/>
          <p:cNvSpPr/>
          <p:nvPr/>
        </p:nvSpPr>
        <p:spPr>
          <a:xfrm>
            <a:off x="0" y="0"/>
            <a:ext cx="9144000" cy="5143500"/>
          </a:xfrm>
          <a:prstGeom prst="rect">
            <a:avLst/>
          </a:prstGeom>
          <a:solidFill>
            <a:srgbClr val="FAFAFA"/>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9" name="Google Shape;79;p16"/>
          <p:cNvSpPr/>
          <p:nvPr/>
        </p:nvSpPr>
        <p:spPr>
          <a:xfrm>
            <a:off x="0" y="0"/>
            <a:ext cx="9144000" cy="5143500"/>
          </a:xfrm>
          <a:prstGeom prst="rect">
            <a:avLst/>
          </a:prstGeom>
          <a:solidFill>
            <a:srgbClr val="FFFFFF"/>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80" name="Google Shape;80;p16"/>
          <p:cNvGrpSpPr/>
          <p:nvPr/>
        </p:nvGrpSpPr>
        <p:grpSpPr>
          <a:xfrm>
            <a:off x="0" y="26550"/>
            <a:ext cx="9144000" cy="5143969"/>
            <a:chOff x="0" y="0"/>
            <a:chExt cx="12192000" cy="6858625"/>
          </a:xfrm>
        </p:grpSpPr>
        <p:pic>
          <p:nvPicPr>
            <p:cNvPr id="81" name="Google Shape;81;p16"/>
            <p:cNvPicPr preferRelativeResize="0"/>
            <p:nvPr/>
          </p:nvPicPr>
          <p:blipFill rotWithShape="1">
            <a:blip r:embed="rId2">
              <a:alphaModFix/>
            </a:blip>
            <a:srcRect/>
            <a:stretch/>
          </p:blipFill>
          <p:spPr>
            <a:xfrm>
              <a:off x="0" y="0"/>
              <a:ext cx="12188948" cy="6858000"/>
            </a:xfrm>
            <a:prstGeom prst="rect">
              <a:avLst/>
            </a:prstGeom>
            <a:noFill/>
            <a:ln>
              <a:noFill/>
            </a:ln>
          </p:spPr>
        </p:pic>
        <p:sp>
          <p:nvSpPr>
            <p:cNvPr id="82" name="Google Shape;82;p16"/>
            <p:cNvSpPr/>
            <p:nvPr/>
          </p:nvSpPr>
          <p:spPr>
            <a:xfrm>
              <a:off x="3518906" y="6301096"/>
              <a:ext cx="557529" cy="557529"/>
            </a:xfrm>
            <a:custGeom>
              <a:avLst/>
              <a:gdLst/>
              <a:ahLst/>
              <a:cxnLst/>
              <a:rect l="l" t="t" r="r" b="b"/>
              <a:pathLst>
                <a:path w="557529" h="557529" extrusionOk="0">
                  <a:moveTo>
                    <a:pt x="0" y="0"/>
                  </a:moveTo>
                  <a:lnTo>
                    <a:pt x="556903" y="556903"/>
                  </a:lnTo>
                </a:path>
              </a:pathLst>
            </a:custGeom>
            <a:noFill/>
            <a:ln w="28575" cap="flat" cmpd="sng">
              <a:solidFill>
                <a:srgbClr val="DF125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p:txBody>
        </p:sp>
        <p:sp>
          <p:nvSpPr>
            <p:cNvPr id="83" name="Google Shape;83;p16"/>
            <p:cNvSpPr/>
            <p:nvPr/>
          </p:nvSpPr>
          <p:spPr>
            <a:xfrm>
              <a:off x="3423004" y="6594213"/>
              <a:ext cx="264160" cy="264159"/>
            </a:xfrm>
            <a:custGeom>
              <a:avLst/>
              <a:gdLst/>
              <a:ahLst/>
              <a:cxnLst/>
              <a:rect l="l" t="t" r="r" b="b"/>
              <a:pathLst>
                <a:path w="264160" h="264159" extrusionOk="0">
                  <a:moveTo>
                    <a:pt x="0" y="0"/>
                  </a:moveTo>
                  <a:lnTo>
                    <a:pt x="263786" y="263786"/>
                  </a:lnTo>
                </a:path>
              </a:pathLst>
            </a:custGeom>
            <a:noFill/>
            <a:ln w="28575" cap="flat" cmpd="sng">
              <a:solidFill>
                <a:srgbClr val="DF1258"/>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p:txBody>
        </p:sp>
        <p:sp>
          <p:nvSpPr>
            <p:cNvPr id="84" name="Google Shape;84;p16"/>
            <p:cNvSpPr/>
            <p:nvPr/>
          </p:nvSpPr>
          <p:spPr>
            <a:xfrm>
              <a:off x="0" y="6235370"/>
              <a:ext cx="6882765" cy="622934"/>
            </a:xfrm>
            <a:custGeom>
              <a:avLst/>
              <a:gdLst/>
              <a:ahLst/>
              <a:cxnLst/>
              <a:rect l="l" t="t" r="r" b="b"/>
              <a:pathLst>
                <a:path w="6882765" h="622934" extrusionOk="0">
                  <a:moveTo>
                    <a:pt x="6259690" y="0"/>
                  </a:moveTo>
                  <a:lnTo>
                    <a:pt x="0" y="0"/>
                  </a:lnTo>
                  <a:lnTo>
                    <a:pt x="0" y="622629"/>
                  </a:lnTo>
                  <a:lnTo>
                    <a:pt x="6882319" y="622629"/>
                  </a:lnTo>
                  <a:lnTo>
                    <a:pt x="6880445" y="573971"/>
                  </a:lnTo>
                  <a:lnTo>
                    <a:pt x="6874918" y="526337"/>
                  </a:lnTo>
                  <a:lnTo>
                    <a:pt x="6865875" y="479866"/>
                  </a:lnTo>
                  <a:lnTo>
                    <a:pt x="6853454" y="434696"/>
                  </a:lnTo>
                  <a:lnTo>
                    <a:pt x="6837794" y="390965"/>
                  </a:lnTo>
                  <a:lnTo>
                    <a:pt x="6819034" y="348813"/>
                  </a:lnTo>
                  <a:lnTo>
                    <a:pt x="6797311" y="308376"/>
                  </a:lnTo>
                  <a:lnTo>
                    <a:pt x="6772765" y="269795"/>
                  </a:lnTo>
                  <a:lnTo>
                    <a:pt x="6745534" y="233206"/>
                  </a:lnTo>
                  <a:lnTo>
                    <a:pt x="6715756" y="198750"/>
                  </a:lnTo>
                  <a:lnTo>
                    <a:pt x="6683569" y="166563"/>
                  </a:lnTo>
                  <a:lnTo>
                    <a:pt x="6649112" y="136784"/>
                  </a:lnTo>
                  <a:lnTo>
                    <a:pt x="6612524" y="109553"/>
                  </a:lnTo>
                  <a:lnTo>
                    <a:pt x="6573942" y="85007"/>
                  </a:lnTo>
                  <a:lnTo>
                    <a:pt x="6533506" y="63284"/>
                  </a:lnTo>
                  <a:lnTo>
                    <a:pt x="6491353" y="44524"/>
                  </a:lnTo>
                  <a:lnTo>
                    <a:pt x="6447623" y="28864"/>
                  </a:lnTo>
                  <a:lnTo>
                    <a:pt x="6402453" y="16444"/>
                  </a:lnTo>
                  <a:lnTo>
                    <a:pt x="6355982" y="7400"/>
                  </a:lnTo>
                  <a:lnTo>
                    <a:pt x="6308348" y="1873"/>
                  </a:lnTo>
                  <a:lnTo>
                    <a:pt x="6259690" y="0"/>
                  </a:lnTo>
                  <a:close/>
                </a:path>
              </a:pathLst>
            </a:custGeom>
            <a:solidFill>
              <a:srgbClr val="269DD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p:txBody>
        </p:sp>
        <p:sp>
          <p:nvSpPr>
            <p:cNvPr id="85" name="Google Shape;85;p16"/>
            <p:cNvSpPr/>
            <p:nvPr/>
          </p:nvSpPr>
          <p:spPr>
            <a:xfrm>
              <a:off x="0" y="6751726"/>
              <a:ext cx="12192000" cy="106679"/>
            </a:xfrm>
            <a:custGeom>
              <a:avLst/>
              <a:gdLst/>
              <a:ahLst/>
              <a:cxnLst/>
              <a:rect l="l" t="t" r="r" b="b"/>
              <a:pathLst>
                <a:path w="12192000" h="106679" extrusionOk="0">
                  <a:moveTo>
                    <a:pt x="12191996" y="0"/>
                  </a:moveTo>
                  <a:lnTo>
                    <a:pt x="0" y="0"/>
                  </a:lnTo>
                  <a:lnTo>
                    <a:pt x="0" y="106273"/>
                  </a:lnTo>
                  <a:lnTo>
                    <a:pt x="12191996" y="106273"/>
                  </a:lnTo>
                  <a:lnTo>
                    <a:pt x="12191996" y="0"/>
                  </a:lnTo>
                  <a:close/>
                </a:path>
              </a:pathLst>
            </a:custGeom>
            <a:solidFill>
              <a:srgbClr val="DF1258"/>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p:txBody>
        </p:sp>
        <p:sp>
          <p:nvSpPr>
            <p:cNvPr id="86" name="Google Shape;86;p16"/>
            <p:cNvSpPr/>
            <p:nvPr/>
          </p:nvSpPr>
          <p:spPr>
            <a:xfrm>
              <a:off x="293539" y="0"/>
              <a:ext cx="1215390" cy="1127760"/>
            </a:xfrm>
            <a:custGeom>
              <a:avLst/>
              <a:gdLst/>
              <a:ahLst/>
              <a:cxnLst/>
              <a:rect l="l" t="t" r="r" b="b"/>
              <a:pathLst>
                <a:path w="1215390" h="1127760" extrusionOk="0">
                  <a:moveTo>
                    <a:pt x="1215038" y="0"/>
                  </a:moveTo>
                  <a:lnTo>
                    <a:pt x="0" y="0"/>
                  </a:lnTo>
                  <a:lnTo>
                    <a:pt x="0" y="612825"/>
                  </a:lnTo>
                  <a:lnTo>
                    <a:pt x="2229" y="657205"/>
                  </a:lnTo>
                  <a:lnTo>
                    <a:pt x="8798" y="700537"/>
                  </a:lnTo>
                  <a:lnTo>
                    <a:pt x="19522" y="742666"/>
                  </a:lnTo>
                  <a:lnTo>
                    <a:pt x="34220" y="783438"/>
                  </a:lnTo>
                  <a:lnTo>
                    <a:pt x="52709" y="822698"/>
                  </a:lnTo>
                  <a:lnTo>
                    <a:pt x="74807" y="860293"/>
                  </a:lnTo>
                  <a:lnTo>
                    <a:pt x="100332" y="896067"/>
                  </a:lnTo>
                  <a:lnTo>
                    <a:pt x="129101" y="929867"/>
                  </a:lnTo>
                  <a:lnTo>
                    <a:pt x="160931" y="961537"/>
                  </a:lnTo>
                  <a:lnTo>
                    <a:pt x="195641" y="990924"/>
                  </a:lnTo>
                  <a:lnTo>
                    <a:pt x="233048" y="1017873"/>
                  </a:lnTo>
                  <a:lnTo>
                    <a:pt x="272970" y="1042230"/>
                  </a:lnTo>
                  <a:lnTo>
                    <a:pt x="315225" y="1063840"/>
                  </a:lnTo>
                  <a:lnTo>
                    <a:pt x="359629" y="1082549"/>
                  </a:lnTo>
                  <a:lnTo>
                    <a:pt x="406001" y="1098203"/>
                  </a:lnTo>
                  <a:lnTo>
                    <a:pt x="454158" y="1110647"/>
                  </a:lnTo>
                  <a:lnTo>
                    <a:pt x="503918" y="1119726"/>
                  </a:lnTo>
                  <a:lnTo>
                    <a:pt x="555099" y="1125287"/>
                  </a:lnTo>
                  <a:lnTo>
                    <a:pt x="607518" y="1127175"/>
                  </a:lnTo>
                  <a:lnTo>
                    <a:pt x="659937" y="1125287"/>
                  </a:lnTo>
                  <a:lnTo>
                    <a:pt x="711118" y="1119726"/>
                  </a:lnTo>
                  <a:lnTo>
                    <a:pt x="760879" y="1110647"/>
                  </a:lnTo>
                  <a:lnTo>
                    <a:pt x="809036" y="1098203"/>
                  </a:lnTo>
                  <a:lnTo>
                    <a:pt x="855408" y="1082549"/>
                  </a:lnTo>
                  <a:lnTo>
                    <a:pt x="899813" y="1063840"/>
                  </a:lnTo>
                  <a:lnTo>
                    <a:pt x="942067" y="1042230"/>
                  </a:lnTo>
                  <a:lnTo>
                    <a:pt x="981989" y="1017873"/>
                  </a:lnTo>
                  <a:lnTo>
                    <a:pt x="1019396" y="990924"/>
                  </a:lnTo>
                  <a:lnTo>
                    <a:pt x="1054106" y="961537"/>
                  </a:lnTo>
                  <a:lnTo>
                    <a:pt x="1085937" y="929867"/>
                  </a:lnTo>
                  <a:lnTo>
                    <a:pt x="1114706" y="896067"/>
                  </a:lnTo>
                  <a:lnTo>
                    <a:pt x="1140231" y="860293"/>
                  </a:lnTo>
                  <a:lnTo>
                    <a:pt x="1162329" y="822698"/>
                  </a:lnTo>
                  <a:lnTo>
                    <a:pt x="1180818" y="783438"/>
                  </a:lnTo>
                  <a:lnTo>
                    <a:pt x="1195516" y="742666"/>
                  </a:lnTo>
                  <a:lnTo>
                    <a:pt x="1206240" y="700537"/>
                  </a:lnTo>
                  <a:lnTo>
                    <a:pt x="1212808" y="657205"/>
                  </a:lnTo>
                  <a:lnTo>
                    <a:pt x="1215038" y="612825"/>
                  </a:lnTo>
                  <a:lnTo>
                    <a:pt x="1215038" y="0"/>
                  </a:lnTo>
                  <a:close/>
                </a:path>
              </a:pathLst>
            </a:custGeom>
            <a:solidFill>
              <a:srgbClr val="D6E5E3">
                <a:alpha val="94900"/>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dk1"/>
                </a:buClr>
                <a:buSzPts val="1400"/>
                <a:buFont typeface="Calibri"/>
                <a:buNone/>
              </a:pPr>
              <a:endParaRPr sz="1400" b="0" i="0" u="none" strike="noStrike" cap="none">
                <a:solidFill>
                  <a:srgbClr val="000000"/>
                </a:solidFill>
                <a:latin typeface="Calibri"/>
                <a:ea typeface="Calibri"/>
                <a:cs typeface="Calibri"/>
                <a:sym typeface="Calibri"/>
              </a:endParaRPr>
            </a:p>
          </p:txBody>
        </p:sp>
        <p:pic>
          <p:nvPicPr>
            <p:cNvPr id="87" name="Google Shape;87;p16"/>
            <p:cNvPicPr preferRelativeResize="0"/>
            <p:nvPr/>
          </p:nvPicPr>
          <p:blipFill rotWithShape="1">
            <a:blip r:embed="rId3">
              <a:alphaModFix/>
            </a:blip>
            <a:srcRect/>
            <a:stretch/>
          </p:blipFill>
          <p:spPr>
            <a:xfrm>
              <a:off x="598761" y="98474"/>
              <a:ext cx="591894" cy="828652"/>
            </a:xfrm>
            <a:prstGeom prst="rect">
              <a:avLst/>
            </a:prstGeom>
            <a:noFill/>
            <a:ln>
              <a:noFill/>
            </a:ln>
          </p:spPr>
        </p:pic>
        <p:pic>
          <p:nvPicPr>
            <p:cNvPr id="88" name="Google Shape;88;p16"/>
            <p:cNvPicPr preferRelativeResize="0"/>
            <p:nvPr/>
          </p:nvPicPr>
          <p:blipFill rotWithShape="1">
            <a:blip r:embed="rId4">
              <a:alphaModFix/>
            </a:blip>
            <a:srcRect/>
            <a:stretch/>
          </p:blipFill>
          <p:spPr>
            <a:xfrm>
              <a:off x="170687" y="6379463"/>
              <a:ext cx="6150864" cy="271271"/>
            </a:xfrm>
            <a:prstGeom prst="rect">
              <a:avLst/>
            </a:prstGeom>
            <a:noFill/>
            <a:ln>
              <a:noFill/>
            </a:ln>
          </p:spPr>
        </p:pic>
      </p:grpSp>
      <p:pic>
        <p:nvPicPr>
          <p:cNvPr id="89" name="Google Shape;89;p16"/>
          <p:cNvPicPr preferRelativeResize="0"/>
          <p:nvPr/>
        </p:nvPicPr>
        <p:blipFill rotWithShape="1">
          <a:blip r:embed="rId5">
            <a:alphaModFix/>
          </a:blip>
          <a:srcRect/>
          <a:stretch/>
        </p:blipFill>
        <p:spPr>
          <a:xfrm>
            <a:off x="8181149" y="118844"/>
            <a:ext cx="869991" cy="330959"/>
          </a:xfrm>
          <a:prstGeom prst="rect">
            <a:avLst/>
          </a:prstGeom>
          <a:noFill/>
          <a:ln>
            <a:noFill/>
          </a:ln>
        </p:spPr>
      </p:pic>
      <p:pic>
        <p:nvPicPr>
          <p:cNvPr id="90" name="Google Shape;90;p16"/>
          <p:cNvPicPr preferRelativeResize="0"/>
          <p:nvPr/>
        </p:nvPicPr>
        <p:blipFill rotWithShape="1">
          <a:blip r:embed="rId6">
            <a:alphaModFix/>
          </a:blip>
          <a:srcRect/>
          <a:stretch/>
        </p:blipFill>
        <p:spPr>
          <a:xfrm>
            <a:off x="7258050" y="100406"/>
            <a:ext cx="799473" cy="34939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3">
  <p:cSld name="Title and Content_2">
    <p:spTree>
      <p:nvGrpSpPr>
        <p:cNvPr id="1" name="Shape 91"/>
        <p:cNvGrpSpPr/>
        <p:nvPr/>
      </p:nvGrpSpPr>
      <p:grpSpPr>
        <a:xfrm>
          <a:off x="0" y="0"/>
          <a:ext cx="0" cy="0"/>
          <a:chOff x="0" y="0"/>
          <a:chExt cx="0" cy="0"/>
        </a:xfrm>
      </p:grpSpPr>
      <p:sp>
        <p:nvSpPr>
          <p:cNvPr id="92" name="Google Shape;92;p17"/>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mt="50000"/>
            </a:blip>
            <a:stretch>
              <a:fillRect t="-9239" b="-9230"/>
            </a:stretch>
          </a:blipFill>
          <a:ln>
            <a:noFill/>
          </a:ln>
        </p:spPr>
        <p:txBody>
          <a:bodyPr spcFirstLastPara="1" wrap="square" lIns="45725" tIns="22850" rIns="45725" bIns="2285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93" name="Google Shape;93;p17"/>
          <p:cNvSpPr txBox="1">
            <a:spLocks noGrp="1"/>
          </p:cNvSpPr>
          <p:nvPr>
            <p:ph type="dt" idx="10"/>
          </p:nvPr>
        </p:nvSpPr>
        <p:spPr>
          <a:xfrm>
            <a:off x="628650" y="4767264"/>
            <a:ext cx="2057400" cy="273900"/>
          </a:xfrm>
          <a:prstGeom prst="rect">
            <a:avLst/>
          </a:prstGeom>
          <a:noFill/>
          <a:ln>
            <a:noFill/>
          </a:ln>
        </p:spPr>
        <p:txBody>
          <a:bodyPr spcFirstLastPara="1" wrap="square" lIns="34300" tIns="17150" rIns="34300" bIns="17150" anchor="ctr" anchorCtr="0">
            <a:noAutofit/>
          </a:bodyPr>
          <a:lstStyle>
            <a:lvl1pPr marR="0" lvl="0"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9pPr>
          </a:lstStyle>
          <a:p>
            <a:endParaRPr/>
          </a:p>
        </p:txBody>
      </p:sp>
      <p:sp>
        <p:nvSpPr>
          <p:cNvPr id="94" name="Google Shape;94;p17"/>
          <p:cNvSpPr txBox="1">
            <a:spLocks noGrp="1"/>
          </p:cNvSpPr>
          <p:nvPr>
            <p:ph type="ftr" idx="11"/>
          </p:nvPr>
        </p:nvSpPr>
        <p:spPr>
          <a:xfrm>
            <a:off x="3028950" y="4767264"/>
            <a:ext cx="3086100" cy="273900"/>
          </a:xfrm>
          <a:prstGeom prst="rect">
            <a:avLst/>
          </a:prstGeom>
          <a:noFill/>
          <a:ln>
            <a:noFill/>
          </a:ln>
        </p:spPr>
        <p:txBody>
          <a:bodyPr spcFirstLastPara="1" wrap="square" lIns="34300" tIns="17150" rIns="34300" bIns="17150" anchor="ctr" anchorCtr="0">
            <a:noAutofit/>
          </a:bodyPr>
          <a:lstStyle>
            <a:lvl1pPr marR="0" lvl="0" algn="ctr">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1pPr>
            <a:lvl2pPr marR="0" lvl="1"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600"/>
              <a:buFont typeface="Arial"/>
              <a:buNone/>
              <a:defRPr sz="1400" b="0" i="0" u="none" strike="noStrike" cap="none">
                <a:solidFill>
                  <a:srgbClr val="000000"/>
                </a:solidFill>
                <a:latin typeface="Arial"/>
                <a:ea typeface="Arial"/>
                <a:cs typeface="Arial"/>
                <a:sym typeface="Arial"/>
              </a:defRPr>
            </a:lvl9pPr>
          </a:lstStyle>
          <a:p>
            <a:endParaRPr/>
          </a:p>
        </p:txBody>
      </p:sp>
      <p:sp>
        <p:nvSpPr>
          <p:cNvPr id="95" name="Google Shape;95;p17"/>
          <p:cNvSpPr txBox="1">
            <a:spLocks noGrp="1"/>
          </p:cNvSpPr>
          <p:nvPr>
            <p:ph type="sldNum" idx="12"/>
          </p:nvPr>
        </p:nvSpPr>
        <p:spPr>
          <a:xfrm>
            <a:off x="6457950" y="4767264"/>
            <a:ext cx="2057400" cy="273900"/>
          </a:xfrm>
          <a:prstGeom prst="rect">
            <a:avLst/>
          </a:prstGeom>
          <a:noFill/>
          <a:ln>
            <a:noFill/>
          </a:ln>
        </p:spPr>
        <p:txBody>
          <a:bodyPr spcFirstLastPara="1" wrap="square" lIns="34300" tIns="17150" rIns="34300" bIns="17150" anchor="ctr" anchorCtr="0">
            <a:noAutofit/>
          </a:bodyPr>
          <a:lstStyle>
            <a:lvl1pPr marL="0" marR="0" lvl="0"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5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grpSp>
        <p:nvGrpSpPr>
          <p:cNvPr id="96" name="Google Shape;96;p17"/>
          <p:cNvGrpSpPr/>
          <p:nvPr/>
        </p:nvGrpSpPr>
        <p:grpSpPr>
          <a:xfrm>
            <a:off x="-908630" y="4588972"/>
            <a:ext cx="6070431" cy="1021735"/>
            <a:chOff x="0" y="-38100"/>
            <a:chExt cx="2641500" cy="444600"/>
          </a:xfrm>
        </p:grpSpPr>
        <p:sp>
          <p:nvSpPr>
            <p:cNvPr id="97" name="Google Shape;97;p17"/>
            <p:cNvSpPr/>
            <p:nvPr/>
          </p:nvSpPr>
          <p:spPr>
            <a:xfrm>
              <a:off x="0" y="0"/>
              <a:ext cx="2641483" cy="406400"/>
            </a:xfrm>
            <a:custGeom>
              <a:avLst/>
              <a:gdLst/>
              <a:ahLst/>
              <a:cxnLst/>
              <a:rect l="l" t="t" r="r" b="b"/>
              <a:pathLst>
                <a:path w="2641483" h="406400" extrusionOk="0">
                  <a:moveTo>
                    <a:pt x="2438283" y="0"/>
                  </a:moveTo>
                  <a:cubicBezTo>
                    <a:pt x="2550507" y="0"/>
                    <a:pt x="2641483" y="90976"/>
                    <a:pt x="2641483" y="203200"/>
                  </a:cubicBezTo>
                  <a:cubicBezTo>
                    <a:pt x="2641483" y="315424"/>
                    <a:pt x="2550507" y="406400"/>
                    <a:pt x="2438283" y="406400"/>
                  </a:cubicBezTo>
                  <a:lnTo>
                    <a:pt x="203200" y="406400"/>
                  </a:lnTo>
                  <a:cubicBezTo>
                    <a:pt x="90976" y="406400"/>
                    <a:pt x="0" y="315424"/>
                    <a:pt x="0" y="203200"/>
                  </a:cubicBezTo>
                  <a:cubicBezTo>
                    <a:pt x="0" y="90976"/>
                    <a:pt x="90976" y="0"/>
                    <a:pt x="203200" y="0"/>
                  </a:cubicBezTo>
                  <a:close/>
                </a:path>
              </a:pathLst>
            </a:custGeom>
            <a:solidFill>
              <a:srgbClr val="269DD8"/>
            </a:solidFill>
            <a:ln>
              <a:noFill/>
            </a:ln>
          </p:spPr>
          <p:txBody>
            <a:bodyPr spcFirstLastPara="1" wrap="square" lIns="34300" tIns="34300" rIns="34300" bIns="3430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1400" b="0" i="0" u="none" strike="noStrike" cap="none">
                <a:solidFill>
                  <a:srgbClr val="000000"/>
                </a:solidFill>
                <a:latin typeface="Arial"/>
                <a:ea typeface="Arial"/>
                <a:cs typeface="Arial"/>
                <a:sym typeface="Arial"/>
              </a:endParaRPr>
            </a:p>
          </p:txBody>
        </p:sp>
        <p:sp>
          <p:nvSpPr>
            <p:cNvPr id="98" name="Google Shape;98;p17"/>
            <p:cNvSpPr txBox="1"/>
            <p:nvPr/>
          </p:nvSpPr>
          <p:spPr>
            <a:xfrm>
              <a:off x="0" y="-38100"/>
              <a:ext cx="2641500" cy="444600"/>
            </a:xfrm>
            <a:prstGeom prst="rect">
              <a:avLst/>
            </a:prstGeom>
            <a:noFill/>
            <a:ln>
              <a:noFill/>
            </a:ln>
          </p:spPr>
          <p:txBody>
            <a:bodyPr spcFirstLastPara="1" wrap="square" lIns="23050" tIns="23050" rIns="23050" bIns="23050" anchor="ctr" anchorCtr="0">
              <a:noAutofit/>
            </a:bodyPr>
            <a:lstStyle/>
            <a:p>
              <a:pPr marL="0" marR="0" lvl="0" indent="0" algn="ctr" rtl="0">
                <a:lnSpc>
                  <a:spcPct val="101083"/>
                </a:lnSpc>
                <a:spcBef>
                  <a:spcPts val="0"/>
                </a:spcBef>
                <a:spcAft>
                  <a:spcPts val="0"/>
                </a:spcAft>
                <a:buClr>
                  <a:srgbClr val="000000"/>
                </a:buClr>
                <a:buSzPts val="500"/>
                <a:buFont typeface="Arial"/>
                <a:buNone/>
              </a:pPr>
              <a:endParaRPr sz="900" b="0" i="0" u="none" strike="noStrike" cap="none">
                <a:solidFill>
                  <a:schemeClr val="dk1"/>
                </a:solidFill>
                <a:latin typeface="Calibri"/>
                <a:ea typeface="Calibri"/>
                <a:cs typeface="Calibri"/>
                <a:sym typeface="Calibri"/>
              </a:endParaRPr>
            </a:p>
          </p:txBody>
        </p:sp>
      </p:grpSp>
      <p:grpSp>
        <p:nvGrpSpPr>
          <p:cNvPr id="99" name="Google Shape;99;p17"/>
          <p:cNvGrpSpPr/>
          <p:nvPr/>
        </p:nvGrpSpPr>
        <p:grpSpPr>
          <a:xfrm>
            <a:off x="0" y="4991467"/>
            <a:ext cx="9143818" cy="152062"/>
            <a:chOff x="0" y="-38100"/>
            <a:chExt cx="4816592" cy="80100"/>
          </a:xfrm>
        </p:grpSpPr>
        <p:sp>
          <p:nvSpPr>
            <p:cNvPr id="100" name="Google Shape;100;p17"/>
            <p:cNvSpPr/>
            <p:nvPr/>
          </p:nvSpPr>
          <p:spPr>
            <a:xfrm>
              <a:off x="0" y="0"/>
              <a:ext cx="4816592" cy="41985"/>
            </a:xfrm>
            <a:custGeom>
              <a:avLst/>
              <a:gdLst/>
              <a:ahLst/>
              <a:cxnLst/>
              <a:rect l="l" t="t" r="r" b="b"/>
              <a:pathLst>
                <a:path w="4816592" h="41985" extrusionOk="0">
                  <a:moveTo>
                    <a:pt x="0" y="0"/>
                  </a:moveTo>
                  <a:lnTo>
                    <a:pt x="4816592" y="0"/>
                  </a:lnTo>
                  <a:lnTo>
                    <a:pt x="4816592" y="41985"/>
                  </a:lnTo>
                  <a:lnTo>
                    <a:pt x="0" y="41985"/>
                  </a:lnTo>
                  <a:close/>
                </a:path>
              </a:pathLst>
            </a:custGeom>
            <a:solidFill>
              <a:srgbClr val="DF1258"/>
            </a:solidFill>
            <a:ln>
              <a:noFill/>
            </a:ln>
          </p:spPr>
        </p:sp>
        <p:sp>
          <p:nvSpPr>
            <p:cNvPr id="101" name="Google Shape;101;p17"/>
            <p:cNvSpPr txBox="1"/>
            <p:nvPr/>
          </p:nvSpPr>
          <p:spPr>
            <a:xfrm>
              <a:off x="0" y="-38100"/>
              <a:ext cx="4816500" cy="80100"/>
            </a:xfrm>
            <a:prstGeom prst="rect">
              <a:avLst/>
            </a:prstGeom>
            <a:noFill/>
            <a:ln>
              <a:noFill/>
            </a:ln>
          </p:spPr>
          <p:txBody>
            <a:bodyPr spcFirstLastPara="1" wrap="square" lIns="12700" tIns="12700" rIns="12700" bIns="12700" anchor="ctr" anchorCtr="0">
              <a:noAutofit/>
            </a:bodyPr>
            <a:lstStyle/>
            <a:p>
              <a:pPr marL="0" marR="0" lvl="0" indent="0" algn="ctr" rtl="0">
                <a:lnSpc>
                  <a:spcPct val="145166"/>
                </a:lnSpc>
                <a:spcBef>
                  <a:spcPts val="0"/>
                </a:spcBef>
                <a:spcAft>
                  <a:spcPts val="0"/>
                </a:spcAft>
                <a:buClr>
                  <a:srgbClr val="000000"/>
                </a:buClr>
                <a:buSzPts val="500"/>
                <a:buFont typeface="Arial"/>
                <a:buNone/>
              </a:pPr>
              <a:endParaRPr sz="900" b="0" i="0" u="none" strike="noStrike" cap="none">
                <a:solidFill>
                  <a:schemeClr val="dk1"/>
                </a:solidFill>
                <a:latin typeface="Calibri"/>
                <a:ea typeface="Calibri"/>
                <a:cs typeface="Calibri"/>
                <a:sym typeface="Calibri"/>
              </a:endParaRPr>
            </a:p>
          </p:txBody>
        </p:sp>
      </p:grpSp>
      <p:sp>
        <p:nvSpPr>
          <p:cNvPr id="102" name="Google Shape;102;p17"/>
          <p:cNvSpPr/>
          <p:nvPr/>
        </p:nvSpPr>
        <p:spPr>
          <a:xfrm>
            <a:off x="129308" y="4786354"/>
            <a:ext cx="4611784" cy="201242"/>
          </a:xfrm>
          <a:custGeom>
            <a:avLst/>
            <a:gdLst/>
            <a:ahLst/>
            <a:cxnLst/>
            <a:rect l="l" t="t" r="r" b="b"/>
            <a:pathLst>
              <a:path w="9223567" h="402483" extrusionOk="0">
                <a:moveTo>
                  <a:pt x="0" y="0"/>
                </a:moveTo>
                <a:lnTo>
                  <a:pt x="9223567" y="0"/>
                </a:lnTo>
                <a:lnTo>
                  <a:pt x="9223567" y="402483"/>
                </a:lnTo>
                <a:lnTo>
                  <a:pt x="0" y="402483"/>
                </a:lnTo>
                <a:lnTo>
                  <a:pt x="0" y="0"/>
                </a:lnTo>
                <a:close/>
              </a:path>
            </a:pathLst>
          </a:custGeom>
          <a:blipFill rotWithShape="1">
            <a:blip r:embed="rId3">
              <a:alphaModFix/>
            </a:blip>
            <a:stretch>
              <a:fillRect/>
            </a:stretch>
          </a:blipFill>
          <a:ln>
            <a:noFill/>
          </a:ln>
        </p:spPr>
      </p:sp>
      <p:grpSp>
        <p:nvGrpSpPr>
          <p:cNvPr id="103" name="Google Shape;103;p17"/>
          <p:cNvGrpSpPr/>
          <p:nvPr/>
        </p:nvGrpSpPr>
        <p:grpSpPr>
          <a:xfrm rot="5400000">
            <a:off x="-59541" y="-417953"/>
            <a:ext cx="1543020" cy="983590"/>
            <a:chOff x="0" y="-38100"/>
            <a:chExt cx="812800" cy="518115"/>
          </a:xfrm>
        </p:grpSpPr>
        <p:sp>
          <p:nvSpPr>
            <p:cNvPr id="104" name="Google Shape;104;p17"/>
            <p:cNvSpPr/>
            <p:nvPr/>
          </p:nvSpPr>
          <p:spPr>
            <a:xfrm>
              <a:off x="0" y="0"/>
              <a:ext cx="812800" cy="480015"/>
            </a:xfrm>
            <a:custGeom>
              <a:avLst/>
              <a:gdLst/>
              <a:ahLst/>
              <a:cxnLst/>
              <a:rect l="l" t="t" r="r" b="b"/>
              <a:pathLst>
                <a:path w="812800" h="480015" extrusionOk="0">
                  <a:moveTo>
                    <a:pt x="609600" y="0"/>
                  </a:moveTo>
                  <a:cubicBezTo>
                    <a:pt x="721824" y="0"/>
                    <a:pt x="812800" y="107455"/>
                    <a:pt x="812800" y="240008"/>
                  </a:cubicBezTo>
                  <a:cubicBezTo>
                    <a:pt x="812800" y="372560"/>
                    <a:pt x="721824" y="480015"/>
                    <a:pt x="609600" y="480015"/>
                  </a:cubicBezTo>
                  <a:lnTo>
                    <a:pt x="203200" y="480015"/>
                  </a:lnTo>
                  <a:cubicBezTo>
                    <a:pt x="90976" y="480015"/>
                    <a:pt x="0" y="372560"/>
                    <a:pt x="0" y="240008"/>
                  </a:cubicBezTo>
                  <a:cubicBezTo>
                    <a:pt x="0" y="107455"/>
                    <a:pt x="90976" y="0"/>
                    <a:pt x="203200" y="0"/>
                  </a:cubicBezTo>
                  <a:close/>
                </a:path>
              </a:pathLst>
            </a:custGeom>
            <a:solidFill>
              <a:srgbClr val="D6E5E3">
                <a:alpha val="90980"/>
              </a:srgbClr>
            </a:solidFill>
            <a:ln>
              <a:noFill/>
            </a:ln>
          </p:spPr>
          <p:txBody>
            <a:bodyPr spcFirstLastPara="1" wrap="square" lIns="34300" tIns="34300" rIns="34300" bIns="34300"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7"/>
            <p:cNvSpPr txBox="1"/>
            <p:nvPr/>
          </p:nvSpPr>
          <p:spPr>
            <a:xfrm>
              <a:off x="0" y="-38100"/>
              <a:ext cx="812700" cy="518100"/>
            </a:xfrm>
            <a:prstGeom prst="rect">
              <a:avLst/>
            </a:prstGeom>
            <a:noFill/>
            <a:ln>
              <a:noFill/>
            </a:ln>
          </p:spPr>
          <p:txBody>
            <a:bodyPr spcFirstLastPara="1" wrap="square" lIns="12700" tIns="12700" rIns="12700" bIns="12700" anchor="ctr" anchorCtr="0">
              <a:noAutofit/>
            </a:bodyPr>
            <a:lstStyle/>
            <a:p>
              <a:pPr marL="0" marR="0" lvl="0" indent="0" algn="ctr" rtl="0">
                <a:lnSpc>
                  <a:spcPct val="147750"/>
                </a:lnSpc>
                <a:spcBef>
                  <a:spcPts val="0"/>
                </a:spcBef>
                <a:spcAft>
                  <a:spcPts val="0"/>
                </a:spcAft>
                <a:buClr>
                  <a:srgbClr val="000000"/>
                </a:buClr>
                <a:buSzPts val="500"/>
                <a:buFont typeface="Arial"/>
                <a:buNone/>
              </a:pPr>
              <a:endParaRPr sz="900" b="0" i="0" u="none" strike="noStrike" cap="none">
                <a:solidFill>
                  <a:schemeClr val="dk1"/>
                </a:solidFill>
                <a:latin typeface="Calibri"/>
                <a:ea typeface="Calibri"/>
                <a:cs typeface="Calibri"/>
                <a:sym typeface="Calibri"/>
              </a:endParaRPr>
            </a:p>
          </p:txBody>
        </p:sp>
      </p:grpSp>
      <p:sp>
        <p:nvSpPr>
          <p:cNvPr id="106" name="Google Shape;106;p17"/>
          <p:cNvSpPr/>
          <p:nvPr/>
        </p:nvSpPr>
        <p:spPr>
          <a:xfrm>
            <a:off x="466466" y="76972"/>
            <a:ext cx="443921" cy="621489"/>
          </a:xfrm>
          <a:custGeom>
            <a:avLst/>
            <a:gdLst/>
            <a:ahLst/>
            <a:cxnLst/>
            <a:rect l="l" t="t" r="r" b="b"/>
            <a:pathLst>
              <a:path w="887841" h="1242978" extrusionOk="0">
                <a:moveTo>
                  <a:pt x="0" y="0"/>
                </a:moveTo>
                <a:lnTo>
                  <a:pt x="887841" y="0"/>
                </a:lnTo>
                <a:lnTo>
                  <a:pt x="887841" y="1242978"/>
                </a:lnTo>
                <a:lnTo>
                  <a:pt x="0" y="1242978"/>
                </a:lnTo>
                <a:lnTo>
                  <a:pt x="0" y="0"/>
                </a:lnTo>
                <a:close/>
              </a:path>
            </a:pathLst>
          </a:custGeom>
          <a:blipFill rotWithShape="1">
            <a:blip r:embed="rId4">
              <a:alphaModFix/>
            </a:blip>
            <a:stretch>
              <a:fillRect/>
            </a:stretch>
          </a:blipFill>
          <a:ln>
            <a:noFill/>
          </a:ln>
        </p:spPr>
      </p:sp>
      <p:grpSp>
        <p:nvGrpSpPr>
          <p:cNvPr id="107" name="Google Shape;107;p17"/>
          <p:cNvGrpSpPr/>
          <p:nvPr/>
        </p:nvGrpSpPr>
        <p:grpSpPr>
          <a:xfrm>
            <a:off x="7627109" y="95013"/>
            <a:ext cx="1406397" cy="274223"/>
            <a:chOff x="9759252" y="111864"/>
            <a:chExt cx="2392239" cy="466445"/>
          </a:xfrm>
        </p:grpSpPr>
        <p:sp>
          <p:nvSpPr>
            <p:cNvPr id="108" name="Google Shape;108;p17"/>
            <p:cNvSpPr/>
            <p:nvPr/>
          </p:nvSpPr>
          <p:spPr>
            <a:xfrm>
              <a:off x="10990051" y="136449"/>
              <a:ext cx="1161440" cy="441831"/>
            </a:xfrm>
            <a:custGeom>
              <a:avLst/>
              <a:gdLst/>
              <a:ahLst/>
              <a:cxnLst/>
              <a:rect l="l" t="t" r="r" b="b"/>
              <a:pathLst>
                <a:path w="1739985" h="661919" extrusionOk="0">
                  <a:moveTo>
                    <a:pt x="0" y="0"/>
                  </a:moveTo>
                  <a:lnTo>
                    <a:pt x="1739984" y="0"/>
                  </a:lnTo>
                  <a:lnTo>
                    <a:pt x="1739984" y="661919"/>
                  </a:lnTo>
                  <a:lnTo>
                    <a:pt x="0" y="661919"/>
                  </a:lnTo>
                  <a:lnTo>
                    <a:pt x="0" y="0"/>
                  </a:lnTo>
                  <a:close/>
                </a:path>
              </a:pathLst>
            </a:custGeom>
            <a:blipFill rotWithShape="1">
              <a:blip r:embed="rId5">
                <a:alphaModFix/>
              </a:blip>
              <a:stretch>
                <a:fillRect/>
              </a:stretch>
            </a:blipFill>
            <a:ln>
              <a:noFill/>
            </a:ln>
          </p:spPr>
        </p:sp>
        <p:sp>
          <p:nvSpPr>
            <p:cNvPr id="109" name="Google Shape;109;p17"/>
            <p:cNvSpPr/>
            <p:nvPr/>
          </p:nvSpPr>
          <p:spPr>
            <a:xfrm>
              <a:off x="9759252" y="111864"/>
              <a:ext cx="1067298" cy="466445"/>
            </a:xfrm>
            <a:custGeom>
              <a:avLst/>
              <a:gdLst/>
              <a:ahLst/>
              <a:cxnLst/>
              <a:rect l="l" t="t" r="r" b="b"/>
              <a:pathLst>
                <a:path w="1598948" h="698794" extrusionOk="0">
                  <a:moveTo>
                    <a:pt x="0" y="0"/>
                  </a:moveTo>
                  <a:lnTo>
                    <a:pt x="1598948" y="0"/>
                  </a:lnTo>
                  <a:lnTo>
                    <a:pt x="1598948" y="698795"/>
                  </a:lnTo>
                  <a:lnTo>
                    <a:pt x="0" y="698795"/>
                  </a:lnTo>
                  <a:lnTo>
                    <a:pt x="0" y="0"/>
                  </a:lnTo>
                  <a:close/>
                </a:path>
              </a:pathLst>
            </a:custGeom>
            <a:blipFill rotWithShape="1">
              <a:blip r:embed="rId6">
                <a:alphaModFix/>
              </a:blip>
              <a:stretch>
                <a:fillRect/>
              </a:stretch>
            </a:blipFill>
            <a:ln>
              <a:noFill/>
            </a:ln>
          </p:spPr>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Content 3 1">
  <p:cSld name="Title and Content 3">
    <p:spTree>
      <p:nvGrpSpPr>
        <p:cNvPr id="1" name="Shape 110"/>
        <p:cNvGrpSpPr/>
        <p:nvPr/>
      </p:nvGrpSpPr>
      <p:grpSpPr>
        <a:xfrm>
          <a:off x="0" y="0"/>
          <a:ext cx="0" cy="0"/>
          <a:chOff x="0" y="0"/>
          <a:chExt cx="0" cy="0"/>
        </a:xfrm>
      </p:grpSpPr>
      <p:sp>
        <p:nvSpPr>
          <p:cNvPr id="111" name="Google Shape;111;p18"/>
          <p:cNvSpPr/>
          <p:nvPr/>
        </p:nvSpPr>
        <p:spPr>
          <a:xfrm>
            <a:off x="0" y="0"/>
            <a:ext cx="9144000" cy="51435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2">
              <a:alphaModFix/>
            </a:blip>
            <a:stretch>
              <a:fillRect l="-30710" t="-15040" r="-30710"/>
            </a:stretch>
          </a:blipFill>
          <a:ln>
            <a:noFill/>
          </a:ln>
        </p:spPr>
      </p:sp>
      <p:sp>
        <p:nvSpPr>
          <p:cNvPr id="112" name="Google Shape;112;p18"/>
          <p:cNvSpPr/>
          <p:nvPr/>
        </p:nvSpPr>
        <p:spPr>
          <a:xfrm>
            <a:off x="94243" y="76972"/>
            <a:ext cx="443913" cy="621506"/>
          </a:xfrm>
          <a:custGeom>
            <a:avLst/>
            <a:gdLst/>
            <a:ahLst/>
            <a:cxnLst/>
            <a:rect l="l" t="t" r="r" b="b"/>
            <a:pathLst>
              <a:path w="1183767" h="1657350" extrusionOk="0">
                <a:moveTo>
                  <a:pt x="0" y="0"/>
                </a:moveTo>
                <a:lnTo>
                  <a:pt x="1183767" y="0"/>
                </a:lnTo>
                <a:lnTo>
                  <a:pt x="1183767" y="1657350"/>
                </a:lnTo>
                <a:lnTo>
                  <a:pt x="0" y="1657350"/>
                </a:lnTo>
                <a:lnTo>
                  <a:pt x="0" y="0"/>
                </a:lnTo>
                <a:close/>
              </a:path>
            </a:pathLst>
          </a:custGeom>
          <a:blipFill rotWithShape="1">
            <a:blip r:embed="rId3">
              <a:alphaModFix/>
            </a:blip>
            <a:stretch>
              <a:fillRect t="-100" b="-90"/>
            </a:stretch>
          </a:blipFill>
          <a:ln>
            <a:noFill/>
          </a:ln>
        </p:spPr>
      </p:sp>
      <p:sp>
        <p:nvSpPr>
          <p:cNvPr id="113" name="Google Shape;113;p18"/>
          <p:cNvSpPr/>
          <p:nvPr/>
        </p:nvSpPr>
        <p:spPr>
          <a:xfrm>
            <a:off x="-314697" y="4747668"/>
            <a:ext cx="4704552" cy="791666"/>
          </a:xfrm>
          <a:custGeom>
            <a:avLst/>
            <a:gdLst/>
            <a:ahLst/>
            <a:cxnLst/>
            <a:rect l="l" t="t" r="r" b="b"/>
            <a:pathLst>
              <a:path w="9409103" h="1583332" extrusionOk="0">
                <a:moveTo>
                  <a:pt x="0" y="0"/>
                </a:moveTo>
                <a:lnTo>
                  <a:pt x="9409102" y="0"/>
                </a:lnTo>
                <a:lnTo>
                  <a:pt x="9409102" y="1583332"/>
                </a:lnTo>
                <a:lnTo>
                  <a:pt x="0" y="1583332"/>
                </a:lnTo>
                <a:lnTo>
                  <a:pt x="0" y="0"/>
                </a:lnTo>
                <a:close/>
              </a:path>
            </a:pathLst>
          </a:custGeom>
          <a:blipFill rotWithShape="1">
            <a:blip r:embed="rId4">
              <a:alphaModFix/>
            </a:blip>
            <a:stretch>
              <a:fillRect/>
            </a:stretch>
          </a:blipFill>
          <a:ln>
            <a:noFill/>
          </a:ln>
        </p:spPr>
      </p:sp>
      <p:sp>
        <p:nvSpPr>
          <p:cNvPr id="114" name="Google Shape;114;p18"/>
          <p:cNvSpPr/>
          <p:nvPr/>
        </p:nvSpPr>
        <p:spPr>
          <a:xfrm>
            <a:off x="82055" y="4895918"/>
            <a:ext cx="4119845" cy="179795"/>
          </a:xfrm>
          <a:custGeom>
            <a:avLst/>
            <a:gdLst/>
            <a:ahLst/>
            <a:cxnLst/>
            <a:rect l="l" t="t" r="r" b="b"/>
            <a:pathLst>
              <a:path w="12298045" h="536702" extrusionOk="0">
                <a:moveTo>
                  <a:pt x="0" y="0"/>
                </a:moveTo>
                <a:lnTo>
                  <a:pt x="12298045" y="0"/>
                </a:lnTo>
                <a:lnTo>
                  <a:pt x="12298045" y="536702"/>
                </a:lnTo>
                <a:lnTo>
                  <a:pt x="0" y="536702"/>
                </a:lnTo>
                <a:lnTo>
                  <a:pt x="0" y="0"/>
                </a:lnTo>
                <a:close/>
              </a:path>
            </a:pathLst>
          </a:custGeom>
          <a:blipFill rotWithShape="1">
            <a:blip r:embed="rId5">
              <a:alphaModFix/>
            </a:blip>
            <a:stretch>
              <a:fillRect t="-640" b="-630"/>
            </a:stretch>
          </a:blipFill>
          <a:ln>
            <a:noFill/>
          </a:ln>
        </p:spPr>
      </p:sp>
      <p:sp>
        <p:nvSpPr>
          <p:cNvPr id="115" name="Google Shape;115;p18"/>
          <p:cNvSpPr/>
          <p:nvPr/>
        </p:nvSpPr>
        <p:spPr>
          <a:xfrm>
            <a:off x="8181011" y="130657"/>
            <a:ext cx="849671" cy="289862"/>
          </a:xfrm>
          <a:custGeom>
            <a:avLst/>
            <a:gdLst/>
            <a:ahLst/>
            <a:cxnLst/>
            <a:rect l="l" t="t" r="r" b="b"/>
            <a:pathLst>
              <a:path w="1699341" h="579723" extrusionOk="0">
                <a:moveTo>
                  <a:pt x="0" y="0"/>
                </a:moveTo>
                <a:lnTo>
                  <a:pt x="1699341" y="0"/>
                </a:lnTo>
                <a:lnTo>
                  <a:pt x="1699341" y="579723"/>
                </a:lnTo>
                <a:lnTo>
                  <a:pt x="0" y="579723"/>
                </a:lnTo>
                <a:lnTo>
                  <a:pt x="0" y="0"/>
                </a:lnTo>
                <a:close/>
              </a:path>
            </a:pathLst>
          </a:custGeom>
          <a:blipFill rotWithShape="1">
            <a:blip r:embed="rId6">
              <a:alphaModFix/>
            </a:blip>
            <a:stretch>
              <a:fillRect/>
            </a:stretch>
          </a:blipFill>
          <a:ln>
            <a:noFill/>
          </a:ln>
        </p:spPr>
      </p:sp>
      <p:sp>
        <p:nvSpPr>
          <p:cNvPr id="116" name="Google Shape;116;p18"/>
          <p:cNvSpPr/>
          <p:nvPr/>
        </p:nvSpPr>
        <p:spPr>
          <a:xfrm>
            <a:off x="7138460" y="4788410"/>
            <a:ext cx="765923" cy="291370"/>
          </a:xfrm>
          <a:custGeom>
            <a:avLst/>
            <a:gdLst/>
            <a:ahLst/>
            <a:cxnLst/>
            <a:rect l="l" t="t" r="r" b="b"/>
            <a:pathLst>
              <a:path w="1531846" h="582740" extrusionOk="0">
                <a:moveTo>
                  <a:pt x="0" y="0"/>
                </a:moveTo>
                <a:lnTo>
                  <a:pt x="1531846" y="0"/>
                </a:lnTo>
                <a:lnTo>
                  <a:pt x="1531846" y="582740"/>
                </a:lnTo>
                <a:lnTo>
                  <a:pt x="0" y="582740"/>
                </a:lnTo>
                <a:lnTo>
                  <a:pt x="0" y="0"/>
                </a:lnTo>
                <a:close/>
              </a:path>
            </a:pathLst>
          </a:custGeom>
          <a:blipFill rotWithShape="1">
            <a:blip r:embed="rId7">
              <a:alphaModFix/>
            </a:blip>
            <a:stretch>
              <a:fillRect/>
            </a:stretch>
          </a:blipFill>
          <a:ln>
            <a:noFill/>
          </a:ln>
        </p:spPr>
      </p:sp>
      <p:sp>
        <p:nvSpPr>
          <p:cNvPr id="117" name="Google Shape;117;p18"/>
          <p:cNvSpPr/>
          <p:nvPr/>
        </p:nvSpPr>
        <p:spPr>
          <a:xfrm>
            <a:off x="7968380" y="4790785"/>
            <a:ext cx="661271" cy="288997"/>
          </a:xfrm>
          <a:custGeom>
            <a:avLst/>
            <a:gdLst/>
            <a:ahLst/>
            <a:cxnLst/>
            <a:rect l="l" t="t" r="r" b="b"/>
            <a:pathLst>
              <a:path w="1322541" h="577995" extrusionOk="0">
                <a:moveTo>
                  <a:pt x="0" y="0"/>
                </a:moveTo>
                <a:lnTo>
                  <a:pt x="1322541" y="0"/>
                </a:lnTo>
                <a:lnTo>
                  <a:pt x="1322541" y="577995"/>
                </a:lnTo>
                <a:lnTo>
                  <a:pt x="0" y="577995"/>
                </a:lnTo>
                <a:lnTo>
                  <a:pt x="0" y="0"/>
                </a:lnTo>
                <a:close/>
              </a:path>
            </a:pathLst>
          </a:custGeom>
          <a:blipFill rotWithShape="1">
            <a:blip r:embed="rId8">
              <a:alphaModFix/>
            </a:blip>
            <a:stretch>
              <a:fillRect/>
            </a:stretch>
          </a:blipFill>
          <a:ln>
            <a:noFill/>
          </a:ln>
        </p:spPr>
      </p:sp>
      <p:sp>
        <p:nvSpPr>
          <p:cNvPr id="118" name="Google Shape;118;p18"/>
          <p:cNvSpPr txBox="1">
            <a:spLocks noGrp="1"/>
          </p:cNvSpPr>
          <p:nvPr>
            <p:ph type="sldNum" idx="12"/>
          </p:nvPr>
        </p:nvSpPr>
        <p:spPr>
          <a:xfrm>
            <a:off x="8556784" y="4749851"/>
            <a:ext cx="548700" cy="393600"/>
          </a:xfrm>
          <a:prstGeom prst="rect">
            <a:avLst/>
          </a:prstGeom>
          <a:noFill/>
          <a:ln>
            <a:noFill/>
          </a:ln>
        </p:spPr>
        <p:txBody>
          <a:bodyPr spcFirstLastPara="1" wrap="square" lIns="51425" tIns="51425" rIns="51425" bIns="51425" anchor="t" anchorCtr="0">
            <a:noAutofit/>
          </a:bodyPr>
          <a:lstStyle>
            <a:lvl1pPr marL="0" marR="0" lvl="0"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888888"/>
              </a:buClr>
              <a:buSzPts val="700"/>
              <a:buFont typeface="Calibri"/>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 Id="rId9"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png"/><Relationship Id="rId7" Type="http://schemas.openxmlformats.org/officeDocument/2006/relationships/image" Target="../media/image47.png"/><Relationship Id="rId12" Type="http://schemas.openxmlformats.org/officeDocument/2006/relationships/image" Target="../media/image52.png"/><Relationship Id="rId2" Type="http://schemas.openxmlformats.org/officeDocument/2006/relationships/notesSlide" Target="../notesSlides/notesSlide21.xml"/><Relationship Id="rId16" Type="http://schemas.openxmlformats.org/officeDocument/2006/relationships/image" Target="../media/image56.png"/><Relationship Id="rId1" Type="http://schemas.openxmlformats.org/officeDocument/2006/relationships/slideLayout" Target="../slideLayouts/slideLayout11.xml"/><Relationship Id="rId6" Type="http://schemas.openxmlformats.org/officeDocument/2006/relationships/image" Target="../media/image46.png"/><Relationship Id="rId11" Type="http://schemas.openxmlformats.org/officeDocument/2006/relationships/image" Target="../media/image51.png"/><Relationship Id="rId5" Type="http://schemas.openxmlformats.org/officeDocument/2006/relationships/image" Target="../media/image45.png"/><Relationship Id="rId15" Type="http://schemas.openxmlformats.org/officeDocument/2006/relationships/image" Target="../media/image55.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png"/><Relationship Id="rId14" Type="http://schemas.openxmlformats.org/officeDocument/2006/relationships/image" Target="../media/image54.png"/></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11.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1.xml"/><Relationship Id="rId1" Type="http://schemas.openxmlformats.org/officeDocument/2006/relationships/slideLayout" Target="../slideLayouts/slideLayout11.xml"/><Relationship Id="rId5" Type="http://schemas.openxmlformats.org/officeDocument/2006/relationships/image" Target="../media/image67.png"/><Relationship Id="rId4"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76.pn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11.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1.xml"/><Relationship Id="rId5" Type="http://schemas.openxmlformats.org/officeDocument/2006/relationships/image" Target="../media/image24.png"/><Relationship Id="rId4" Type="http://schemas.openxmlformats.org/officeDocument/2006/relationships/image" Target="../media/image23.png"/></Relationships>
</file>

<file path=ppt/slides/_rels/slide3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1.xml"/><Relationship Id="rId1" Type="http://schemas.openxmlformats.org/officeDocument/2006/relationships/slideLayout" Target="../slideLayouts/slideLayout15.xml"/><Relationship Id="rId4" Type="http://schemas.openxmlformats.org/officeDocument/2006/relationships/image" Target="../media/image82.png"/></Relationships>
</file>

<file path=ppt/slides/_rels/slide4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2.xml"/><Relationship Id="rId1" Type="http://schemas.openxmlformats.org/officeDocument/2006/relationships/slideLayout" Target="../slideLayouts/slideLayout15.xml"/><Relationship Id="rId4" Type="http://schemas.openxmlformats.org/officeDocument/2006/relationships/image" Target="../media/image84.png"/></Relationships>
</file>

<file path=ppt/slides/_rels/slide43.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43.xml"/><Relationship Id="rId1" Type="http://schemas.openxmlformats.org/officeDocument/2006/relationships/slideLayout" Target="../slideLayouts/slideLayout14.xml"/><Relationship Id="rId5" Type="http://schemas.openxmlformats.org/officeDocument/2006/relationships/image" Target="../media/image87.jpg"/><Relationship Id="rId4" Type="http://schemas.openxmlformats.org/officeDocument/2006/relationships/image" Target="../media/image86.jpg"/></Relationships>
</file>

<file path=ppt/slides/_rels/slide44.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png"/><Relationship Id="rId7" Type="http://schemas.openxmlformats.org/officeDocument/2006/relationships/image" Target="../media/image92.jpg"/><Relationship Id="rId2" Type="http://schemas.openxmlformats.org/officeDocument/2006/relationships/notesSlide" Target="../notesSlides/notesSlide44.xml"/><Relationship Id="rId1" Type="http://schemas.openxmlformats.org/officeDocument/2006/relationships/slideLayout" Target="../slideLayouts/slideLayout14.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89.jpg"/></Relationships>
</file>

<file path=ppt/slides/_rels/slide4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jpg"/><Relationship Id="rId7" Type="http://schemas.openxmlformats.org/officeDocument/2006/relationships/image" Target="../media/image98.png"/><Relationship Id="rId2" Type="http://schemas.openxmlformats.org/officeDocument/2006/relationships/notesSlide" Target="../notesSlides/notesSlide45.xml"/><Relationship Id="rId1" Type="http://schemas.openxmlformats.org/officeDocument/2006/relationships/slideLayout" Target="../slideLayouts/slideLayout12.xml"/><Relationship Id="rId6" Type="http://schemas.openxmlformats.org/officeDocument/2006/relationships/image" Target="../media/image97.jpg"/><Relationship Id="rId5" Type="http://schemas.openxmlformats.org/officeDocument/2006/relationships/image" Target="../media/image96.jpg"/><Relationship Id="rId4" Type="http://schemas.openxmlformats.org/officeDocument/2006/relationships/image" Target="../media/image95.jpg"/><Relationship Id="rId9" Type="http://schemas.openxmlformats.org/officeDocument/2006/relationships/image" Target="../media/image100.png"/></Relationships>
</file>

<file path=ppt/slides/_rels/slide4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47.xml"/><Relationship Id="rId1" Type="http://schemas.openxmlformats.org/officeDocument/2006/relationships/slideLayout" Target="../slideLayouts/slideLayout11.xml"/></Relationships>
</file>

<file path=ppt/slides/_rels/slide48.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104.png"/></Relationships>
</file>

<file path=ppt/slides/_rels/slide4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4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50.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1.xml"/><Relationship Id="rId1" Type="http://schemas.openxmlformats.org/officeDocument/2006/relationships/slideLayout" Target="../slideLayouts/slideLayout11.xml"/><Relationship Id="rId6" Type="http://schemas.openxmlformats.org/officeDocument/2006/relationships/image" Target="../media/image107.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BF8"/>
        </a:solidFill>
        <a:effectLst/>
      </p:bgPr>
    </p:bg>
    <p:spTree>
      <p:nvGrpSpPr>
        <p:cNvPr id="1" name="Shape 122"/>
        <p:cNvGrpSpPr/>
        <p:nvPr/>
      </p:nvGrpSpPr>
      <p:grpSpPr>
        <a:xfrm>
          <a:off x="0" y="0"/>
          <a:ext cx="0" cy="0"/>
          <a:chOff x="0" y="0"/>
          <a:chExt cx="0" cy="0"/>
        </a:xfrm>
      </p:grpSpPr>
      <p:sp>
        <p:nvSpPr>
          <p:cNvPr id="123" name="Google Shape;123;p19"/>
          <p:cNvSpPr/>
          <p:nvPr/>
        </p:nvSpPr>
        <p:spPr>
          <a:xfrm>
            <a:off x="-28517" y="-128597"/>
            <a:ext cx="9201180" cy="5272101"/>
          </a:xfrm>
          <a:custGeom>
            <a:avLst/>
            <a:gdLst/>
            <a:ahLst/>
            <a:cxnLst/>
            <a:rect l="l" t="t" r="r" b="b"/>
            <a:pathLst>
              <a:path w="18402359" h="10544202" extrusionOk="0">
                <a:moveTo>
                  <a:pt x="0" y="0"/>
                </a:moveTo>
                <a:lnTo>
                  <a:pt x="18402359" y="0"/>
                </a:lnTo>
                <a:lnTo>
                  <a:pt x="18402359" y="10544202"/>
                </a:lnTo>
                <a:lnTo>
                  <a:pt x="0" y="10544202"/>
                </a:lnTo>
                <a:lnTo>
                  <a:pt x="0" y="0"/>
                </a:lnTo>
                <a:close/>
              </a:path>
            </a:pathLst>
          </a:custGeom>
          <a:blipFill rotWithShape="1">
            <a:blip r:embed="rId3">
              <a:alphaModFix/>
            </a:blip>
            <a:stretch>
              <a:fillRect t="-37051" b="-37469"/>
            </a:stretch>
          </a:blipFill>
          <a:ln>
            <a:noFill/>
          </a:ln>
        </p:spPr>
      </p:sp>
      <p:sp>
        <p:nvSpPr>
          <p:cNvPr id="124" name="Google Shape;124;p19"/>
          <p:cNvSpPr/>
          <p:nvPr/>
        </p:nvSpPr>
        <p:spPr>
          <a:xfrm>
            <a:off x="-57175" y="1031800"/>
            <a:ext cx="9189720" cy="5063490"/>
          </a:xfrm>
          <a:custGeom>
            <a:avLst/>
            <a:gdLst/>
            <a:ahLst/>
            <a:cxnLst/>
            <a:rect l="l" t="t" r="r" b="b"/>
            <a:pathLst>
              <a:path w="18288000" h="10126980" extrusionOk="0">
                <a:moveTo>
                  <a:pt x="0" y="0"/>
                </a:moveTo>
                <a:lnTo>
                  <a:pt x="18288000" y="0"/>
                </a:lnTo>
                <a:lnTo>
                  <a:pt x="18288000" y="10126980"/>
                </a:lnTo>
                <a:lnTo>
                  <a:pt x="0" y="10126980"/>
                </a:lnTo>
                <a:lnTo>
                  <a:pt x="0" y="0"/>
                </a:lnTo>
                <a:close/>
              </a:path>
            </a:pathLst>
          </a:custGeom>
          <a:blipFill rotWithShape="1">
            <a:blip r:embed="rId4">
              <a:alphaModFix amt="20000"/>
            </a:blip>
            <a:stretch>
              <a:fillRect/>
            </a:stretch>
          </a:blipFill>
          <a:ln>
            <a:noFill/>
          </a:ln>
        </p:spPr>
      </p:sp>
      <p:sp>
        <p:nvSpPr>
          <p:cNvPr id="125" name="Google Shape;125;p19"/>
          <p:cNvSpPr/>
          <p:nvPr/>
        </p:nvSpPr>
        <p:spPr>
          <a:xfrm>
            <a:off x="3413856" y="3878232"/>
            <a:ext cx="2315729" cy="376306"/>
          </a:xfrm>
          <a:custGeom>
            <a:avLst/>
            <a:gdLst/>
            <a:ahLst/>
            <a:cxnLst/>
            <a:rect l="l" t="t" r="r" b="b"/>
            <a:pathLst>
              <a:path w="4631458" h="752612" extrusionOk="0">
                <a:moveTo>
                  <a:pt x="0" y="0"/>
                </a:moveTo>
                <a:lnTo>
                  <a:pt x="4631458" y="0"/>
                </a:lnTo>
                <a:lnTo>
                  <a:pt x="4631458" y="752612"/>
                </a:lnTo>
                <a:lnTo>
                  <a:pt x="0" y="752612"/>
                </a:lnTo>
                <a:lnTo>
                  <a:pt x="0" y="0"/>
                </a:lnTo>
                <a:close/>
              </a:path>
            </a:pathLst>
          </a:custGeom>
          <a:blipFill rotWithShape="1">
            <a:blip r:embed="rId5">
              <a:alphaModFix/>
            </a:blip>
            <a:stretch>
              <a:fillRect/>
            </a:stretch>
          </a:blipFill>
          <a:ln>
            <a:noFill/>
          </a:ln>
        </p:spPr>
      </p:sp>
      <p:sp>
        <p:nvSpPr>
          <p:cNvPr id="126" name="Google Shape;126;p19"/>
          <p:cNvSpPr txBox="1"/>
          <p:nvPr/>
        </p:nvSpPr>
        <p:spPr>
          <a:xfrm>
            <a:off x="-28587" y="140906"/>
            <a:ext cx="9201300" cy="18471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2400" b="1">
                <a:latin typeface="Montserrat Black"/>
                <a:ea typeface="Montserrat Black"/>
                <a:cs typeface="Montserrat Black"/>
                <a:sym typeface="Montserrat Black"/>
              </a:rPr>
              <a:t>MANAJEMEN APARATUR SIPIL NEGARA</a:t>
            </a:r>
            <a:r>
              <a:rPr lang="en" sz="2400" b="1" i="0" u="none" strike="noStrike" cap="none">
                <a:solidFill>
                  <a:srgbClr val="000000"/>
                </a:solidFill>
                <a:latin typeface="Montserrat Black"/>
                <a:ea typeface="Montserrat Black"/>
                <a:cs typeface="Montserrat Black"/>
                <a:sym typeface="Montserrat Black"/>
              </a:rPr>
              <a:t> </a:t>
            </a:r>
            <a:endParaRPr sz="2400" b="1" i="0" u="none" strike="noStrike" cap="none">
              <a:solidFill>
                <a:srgbClr val="000000"/>
              </a:solidFill>
              <a:latin typeface="Montserrat Black"/>
              <a:ea typeface="Montserrat Black"/>
              <a:cs typeface="Montserrat Black"/>
              <a:sym typeface="Montserrat Black"/>
            </a:endParaRPr>
          </a:p>
          <a:p>
            <a:pPr marL="0" marR="0" lvl="0" indent="0" algn="ctr" rtl="0">
              <a:lnSpc>
                <a:spcPct val="100000"/>
              </a:lnSpc>
              <a:spcBef>
                <a:spcPts val="0"/>
              </a:spcBef>
              <a:spcAft>
                <a:spcPts val="0"/>
              </a:spcAft>
              <a:buClr>
                <a:srgbClr val="000000"/>
              </a:buClr>
              <a:buSzPts val="1100"/>
              <a:buFont typeface="Arial"/>
              <a:buNone/>
            </a:pPr>
            <a:r>
              <a:rPr lang="en" sz="2400" b="1" i="0" u="none" strike="noStrike" cap="none">
                <a:solidFill>
                  <a:srgbClr val="000000"/>
                </a:solidFill>
                <a:latin typeface="Montserrat Black"/>
                <a:ea typeface="Montserrat Black"/>
                <a:cs typeface="Montserrat Black"/>
                <a:sym typeface="Montserrat Black"/>
              </a:rPr>
              <a:t>UNTUK MEWUJUDKAN</a:t>
            </a:r>
            <a:r>
              <a:rPr lang="en" sz="2400" b="1">
                <a:latin typeface="Montserrat Black"/>
                <a:ea typeface="Montserrat Black"/>
                <a:cs typeface="Montserrat Black"/>
                <a:sym typeface="Montserrat Black"/>
              </a:rPr>
              <a:t> </a:t>
            </a:r>
            <a:r>
              <a:rPr lang="en" sz="2400" b="1" i="0" u="none" strike="noStrike" cap="none">
                <a:solidFill>
                  <a:srgbClr val="000000"/>
                </a:solidFill>
                <a:latin typeface="Montserrat Black"/>
                <a:ea typeface="Montserrat Black"/>
                <a:cs typeface="Montserrat Black"/>
                <a:sym typeface="Montserrat Black"/>
              </a:rPr>
              <a:t>SLEMAN YANG </a:t>
            </a:r>
            <a:endParaRPr sz="2400" b="1" i="0" u="none" strike="noStrike" cap="none">
              <a:solidFill>
                <a:srgbClr val="000000"/>
              </a:solidFill>
              <a:latin typeface="Montserrat Black"/>
              <a:ea typeface="Montserrat Black"/>
              <a:cs typeface="Montserrat Black"/>
              <a:sym typeface="Montserrat Black"/>
            </a:endParaRPr>
          </a:p>
          <a:p>
            <a:pPr marL="0" marR="0" lvl="0" indent="0" algn="ctr" rtl="0">
              <a:lnSpc>
                <a:spcPct val="100000"/>
              </a:lnSpc>
              <a:spcBef>
                <a:spcPts val="0"/>
              </a:spcBef>
              <a:spcAft>
                <a:spcPts val="0"/>
              </a:spcAft>
              <a:buClr>
                <a:srgbClr val="000000"/>
              </a:buClr>
              <a:buSzPts val="1100"/>
              <a:buFont typeface="Arial"/>
              <a:buNone/>
            </a:pPr>
            <a:r>
              <a:rPr lang="en" sz="2400" b="1" i="0" u="none" strike="noStrike" cap="none">
                <a:solidFill>
                  <a:srgbClr val="000000"/>
                </a:solidFill>
                <a:latin typeface="Montserrat Black"/>
                <a:ea typeface="Montserrat Black"/>
                <a:cs typeface="Montserrat Black"/>
                <a:sym typeface="Montserrat Black"/>
              </a:rPr>
              <a:t>MAJU, ADIL, MAKMUR, LESTARI DAN </a:t>
            </a:r>
            <a:endParaRPr sz="2400" b="1" i="0" u="none" strike="noStrike" cap="none">
              <a:solidFill>
                <a:srgbClr val="000000"/>
              </a:solidFill>
              <a:latin typeface="Montserrat Black"/>
              <a:ea typeface="Montserrat Black"/>
              <a:cs typeface="Montserrat Black"/>
              <a:sym typeface="Montserrat Black"/>
            </a:endParaRPr>
          </a:p>
          <a:p>
            <a:pPr marL="0" marR="0" lvl="0" indent="0" algn="ctr" rtl="0">
              <a:lnSpc>
                <a:spcPct val="100000"/>
              </a:lnSpc>
              <a:spcBef>
                <a:spcPts val="0"/>
              </a:spcBef>
              <a:spcAft>
                <a:spcPts val="0"/>
              </a:spcAft>
              <a:buClr>
                <a:srgbClr val="000000"/>
              </a:buClr>
              <a:buSzPts val="1100"/>
              <a:buFont typeface="Arial"/>
              <a:buNone/>
            </a:pPr>
            <a:r>
              <a:rPr lang="en" sz="2400" b="1" i="0" u="none" strike="noStrike" cap="none">
                <a:solidFill>
                  <a:srgbClr val="000000"/>
                </a:solidFill>
                <a:latin typeface="Montserrat Black"/>
                <a:ea typeface="Montserrat Black"/>
                <a:cs typeface="Montserrat Black"/>
                <a:sym typeface="Montserrat Black"/>
              </a:rPr>
              <a:t>BERKEADABAN</a:t>
            </a:r>
            <a:endParaRPr sz="2400" b="1" i="0" u="none" strike="noStrike" cap="none">
              <a:solidFill>
                <a:srgbClr val="000000"/>
              </a:solidFill>
              <a:latin typeface="Montserrat Black"/>
              <a:ea typeface="Montserrat Black"/>
              <a:cs typeface="Montserrat Black"/>
              <a:sym typeface="Montserrat Black"/>
            </a:endParaRPr>
          </a:p>
          <a:p>
            <a:pPr marL="0" marR="0" lvl="0" indent="0" algn="ctr" rtl="0">
              <a:lnSpc>
                <a:spcPct val="100000"/>
              </a:lnSpc>
              <a:spcBef>
                <a:spcPts val="0"/>
              </a:spcBef>
              <a:spcAft>
                <a:spcPts val="0"/>
              </a:spcAft>
              <a:buClr>
                <a:srgbClr val="000000"/>
              </a:buClr>
              <a:buSzPts val="1100"/>
              <a:buFont typeface="Arial"/>
              <a:buNone/>
            </a:pPr>
            <a:endParaRPr sz="2400" b="1">
              <a:latin typeface="Montserrat Black"/>
              <a:ea typeface="Montserrat Black"/>
              <a:cs typeface="Montserrat Black"/>
              <a:sym typeface="Montserrat Black"/>
            </a:endParaRPr>
          </a:p>
        </p:txBody>
      </p:sp>
      <p:sp>
        <p:nvSpPr>
          <p:cNvPr id="127" name="Google Shape;127;p19"/>
          <p:cNvSpPr txBox="1"/>
          <p:nvPr/>
        </p:nvSpPr>
        <p:spPr>
          <a:xfrm>
            <a:off x="2392071" y="4054803"/>
            <a:ext cx="4359900" cy="480300"/>
          </a:xfrm>
          <a:prstGeom prst="rect">
            <a:avLst/>
          </a:prstGeom>
          <a:noFill/>
          <a:ln>
            <a:noFill/>
          </a:ln>
        </p:spPr>
        <p:txBody>
          <a:bodyPr spcFirstLastPara="1" wrap="square" lIns="0" tIns="0" rIns="0" bIns="0" anchor="t" anchorCtr="0">
            <a:spAutoFit/>
          </a:bodyPr>
          <a:lstStyle/>
          <a:p>
            <a:pPr marL="0" marR="0" lvl="0" indent="0" algn="ctr" rtl="0">
              <a:lnSpc>
                <a:spcPct val="140039"/>
              </a:lnSpc>
              <a:spcBef>
                <a:spcPts val="0"/>
              </a:spcBef>
              <a:spcAft>
                <a:spcPts val="0"/>
              </a:spcAft>
              <a:buClr>
                <a:srgbClr val="000000"/>
              </a:buClr>
              <a:buSzPts val="1300"/>
              <a:buFont typeface="Arial"/>
              <a:buNone/>
            </a:pPr>
            <a:r>
              <a:rPr lang="en" sz="1300" b="1" i="0" u="sng" strike="noStrike" cap="none">
                <a:solidFill>
                  <a:srgbClr val="000000"/>
                </a:solidFill>
                <a:latin typeface="Montserrat"/>
                <a:ea typeface="Montserrat"/>
                <a:cs typeface="Montserrat"/>
                <a:sym typeface="Montserrat"/>
              </a:rPr>
              <a:t>Prof. Dr. Zudan Arif Fakrulloh, S.H., M.H,</a:t>
            </a:r>
            <a:endParaRPr sz="700" b="0" i="0" u="none" strike="noStrike" cap="none">
              <a:solidFill>
                <a:srgbClr val="000000"/>
              </a:solidFill>
              <a:latin typeface="Arial"/>
              <a:ea typeface="Arial"/>
              <a:cs typeface="Arial"/>
              <a:sym typeface="Arial"/>
            </a:endParaRPr>
          </a:p>
          <a:p>
            <a:pPr marL="0" marR="0" lvl="0" indent="0" algn="ctr" rtl="0">
              <a:lnSpc>
                <a:spcPct val="140039"/>
              </a:lnSpc>
              <a:spcBef>
                <a:spcPts val="0"/>
              </a:spcBef>
              <a:spcAft>
                <a:spcPts val="0"/>
              </a:spcAft>
              <a:buClr>
                <a:srgbClr val="000000"/>
              </a:buClr>
              <a:buSzPts val="1300"/>
              <a:buFont typeface="Arial"/>
              <a:buNone/>
            </a:pPr>
            <a:r>
              <a:rPr lang="en" sz="1300" b="0" i="0" u="none" strike="noStrike" cap="none">
                <a:solidFill>
                  <a:srgbClr val="000000"/>
                </a:solidFill>
                <a:latin typeface="Montserrat"/>
                <a:ea typeface="Montserrat"/>
                <a:cs typeface="Montserrat"/>
                <a:sym typeface="Montserrat"/>
              </a:rPr>
              <a:t>Kepala Badan Kepegawaian Negara</a:t>
            </a:r>
            <a:endParaRPr sz="700" b="0" i="0" u="none" strike="noStrike" cap="none">
              <a:solidFill>
                <a:srgbClr val="000000"/>
              </a:solidFill>
              <a:latin typeface="Arial"/>
              <a:ea typeface="Arial"/>
              <a:cs typeface="Arial"/>
              <a:sym typeface="Arial"/>
            </a:endParaRPr>
          </a:p>
        </p:txBody>
      </p:sp>
      <p:sp>
        <p:nvSpPr>
          <p:cNvPr id="128" name="Google Shape;128;p19"/>
          <p:cNvSpPr/>
          <p:nvPr/>
        </p:nvSpPr>
        <p:spPr>
          <a:xfrm>
            <a:off x="104675" y="-993025"/>
            <a:ext cx="911400" cy="1908000"/>
          </a:xfrm>
          <a:prstGeom prst="roundRect">
            <a:avLst>
              <a:gd name="adj" fmla="val 39950"/>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29" name="Google Shape;129;p19"/>
          <p:cNvSpPr/>
          <p:nvPr/>
        </p:nvSpPr>
        <p:spPr>
          <a:xfrm>
            <a:off x="331118" y="95111"/>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6">
              <a:alphaModFix/>
            </a:blip>
            <a:stretch>
              <a:fillRect/>
            </a:stretch>
          </a:blipFill>
          <a:ln>
            <a:noFill/>
          </a:ln>
        </p:spPr>
      </p:sp>
      <p:sp>
        <p:nvSpPr>
          <p:cNvPr id="130" name="Google Shape;130;p19"/>
          <p:cNvSpPr/>
          <p:nvPr/>
        </p:nvSpPr>
        <p:spPr>
          <a:xfrm>
            <a:off x="3413850" y="3552200"/>
            <a:ext cx="2315700" cy="326100"/>
          </a:xfrm>
          <a:prstGeom prst="roundRect">
            <a:avLst>
              <a:gd name="adj" fmla="val 16667"/>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31" name="Google Shape;131;p19"/>
          <p:cNvSpPr txBox="1"/>
          <p:nvPr/>
        </p:nvSpPr>
        <p:spPr>
          <a:xfrm>
            <a:off x="3327370" y="3608759"/>
            <a:ext cx="2489400" cy="200100"/>
          </a:xfrm>
          <a:prstGeom prst="rect">
            <a:avLst/>
          </a:prstGeom>
          <a:noFill/>
          <a:ln>
            <a:noFill/>
          </a:ln>
        </p:spPr>
        <p:txBody>
          <a:bodyPr spcFirstLastPara="1" wrap="square" lIns="0" tIns="0" rIns="0" bIns="0" anchor="t" anchorCtr="0">
            <a:spAutoFit/>
          </a:bodyPr>
          <a:lstStyle/>
          <a:p>
            <a:pPr marL="0" marR="0" lvl="0" indent="0" algn="ctr" rtl="0">
              <a:lnSpc>
                <a:spcPct val="140039"/>
              </a:lnSpc>
              <a:spcBef>
                <a:spcPts val="0"/>
              </a:spcBef>
              <a:spcAft>
                <a:spcPts val="0"/>
              </a:spcAft>
              <a:buClr>
                <a:srgbClr val="000000"/>
              </a:buClr>
              <a:buSzPts val="1300"/>
              <a:buFont typeface="Arial"/>
              <a:buNone/>
            </a:pPr>
            <a:r>
              <a:rPr lang="en" sz="1300" b="1">
                <a:solidFill>
                  <a:srgbClr val="DF1A5B"/>
                </a:solidFill>
                <a:latin typeface="Montserrat"/>
                <a:ea typeface="Montserrat"/>
                <a:cs typeface="Montserrat"/>
                <a:sym typeface="Montserrat"/>
              </a:rPr>
              <a:t>7 September </a:t>
            </a:r>
            <a:r>
              <a:rPr lang="en" sz="1300" b="1" i="0" u="none" strike="noStrike" cap="none">
                <a:solidFill>
                  <a:srgbClr val="DF1A5B"/>
                </a:solidFill>
                <a:latin typeface="Montserrat"/>
                <a:ea typeface="Montserrat"/>
                <a:cs typeface="Montserrat"/>
                <a:sym typeface="Montserrat"/>
              </a:rPr>
              <a:t>2026</a:t>
            </a:r>
            <a:endParaRPr sz="700" b="0" i="0" u="none" strike="noStrike" cap="none">
              <a:solidFill>
                <a:srgbClr val="000000"/>
              </a:solidFill>
              <a:latin typeface="Arial"/>
              <a:ea typeface="Arial"/>
              <a:cs typeface="Arial"/>
              <a:sym typeface="Arial"/>
            </a:endParaRPr>
          </a:p>
        </p:txBody>
      </p:sp>
      <p:sp>
        <p:nvSpPr>
          <p:cNvPr id="132" name="Google Shape;132;p19"/>
          <p:cNvSpPr/>
          <p:nvPr/>
        </p:nvSpPr>
        <p:spPr>
          <a:xfrm>
            <a:off x="-203350" y="4734900"/>
            <a:ext cx="4932000" cy="566100"/>
          </a:xfrm>
          <a:prstGeom prst="roundRect">
            <a:avLst>
              <a:gd name="adj" fmla="val 16667"/>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33" name="Google Shape;133;p19"/>
          <p:cNvSpPr/>
          <p:nvPr/>
        </p:nvSpPr>
        <p:spPr>
          <a:xfrm>
            <a:off x="202529" y="4863689"/>
            <a:ext cx="4490702" cy="195958"/>
          </a:xfrm>
          <a:custGeom>
            <a:avLst/>
            <a:gdLst/>
            <a:ahLst/>
            <a:cxnLst/>
            <a:rect l="l" t="t" r="r" b="b"/>
            <a:pathLst>
              <a:path w="8981403" h="391916" extrusionOk="0">
                <a:moveTo>
                  <a:pt x="0" y="0"/>
                </a:moveTo>
                <a:lnTo>
                  <a:pt x="8981403" y="0"/>
                </a:lnTo>
                <a:lnTo>
                  <a:pt x="8981403" y="391916"/>
                </a:lnTo>
                <a:lnTo>
                  <a:pt x="0" y="391916"/>
                </a:lnTo>
                <a:lnTo>
                  <a:pt x="0" y="0"/>
                </a:lnTo>
                <a:close/>
              </a:path>
            </a:pathLst>
          </a:custGeom>
          <a:blipFill rotWithShape="1">
            <a:blip r:embed="rId7">
              <a:alphaModFix/>
            </a:blip>
            <a:stretch>
              <a:fillRect/>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0"/>
          <p:cNvPicPr preferRelativeResize="0"/>
          <p:nvPr/>
        </p:nvPicPr>
        <p:blipFill rotWithShape="1">
          <a:blip r:embed="rId3">
            <a:alphaModFix/>
          </a:blip>
          <a:srcRect/>
          <a:stretch/>
        </p:blipFill>
        <p:spPr>
          <a:xfrm>
            <a:off x="111950" y="-4737"/>
            <a:ext cx="9143999" cy="5152970"/>
          </a:xfrm>
          <a:prstGeom prst="rect">
            <a:avLst/>
          </a:prstGeom>
          <a:noFill/>
          <a:ln>
            <a:noFill/>
          </a:ln>
        </p:spPr>
      </p:pic>
      <p:sp>
        <p:nvSpPr>
          <p:cNvPr id="139" name="Google Shape;139;p20"/>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a:t>
            </a:fld>
            <a:endParaRPr sz="13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21"/>
          <p:cNvPicPr preferRelativeResize="0"/>
          <p:nvPr/>
        </p:nvPicPr>
        <p:blipFill rotWithShape="1">
          <a:blip r:embed="rId3">
            <a:alphaModFix/>
          </a:blip>
          <a:srcRect/>
          <a:stretch/>
        </p:blipFill>
        <p:spPr>
          <a:xfrm>
            <a:off x="0" y="0"/>
            <a:ext cx="9144001" cy="5141413"/>
          </a:xfrm>
          <a:prstGeom prst="rect">
            <a:avLst/>
          </a:prstGeom>
          <a:noFill/>
          <a:ln>
            <a:noFill/>
          </a:ln>
        </p:spPr>
      </p:pic>
      <p:sp>
        <p:nvSpPr>
          <p:cNvPr id="145" name="Google Shape;145;p21"/>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endParaRPr/>
          </a:p>
        </p:txBody>
      </p:sp>
      <p:sp>
        <p:nvSpPr>
          <p:cNvPr id="151" name="Google Shape;151;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sp>
        <p:nvSpPr>
          <p:cNvPr id="152" name="Google Shape;152;p22"/>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spcBef>
                <a:spcPts val="0"/>
              </a:spcBef>
              <a:spcAft>
                <a:spcPts val="0"/>
              </a:spcAft>
              <a:buNone/>
            </a:pPr>
            <a:fld id="{00000000-1234-1234-1234-123412341234}" type="slidenum">
              <a:rPr lang="en" sz="1300" b="1">
                <a:solidFill>
                  <a:srgbClr val="000000"/>
                </a:solidFill>
                <a:latin typeface="Calibri"/>
                <a:ea typeface="Calibri"/>
                <a:cs typeface="Calibri"/>
                <a:sym typeface="Calibri"/>
              </a:rPr>
              <a:t>4</a:t>
            </a:fld>
            <a:endParaRPr sz="1300" b="1">
              <a:solidFill>
                <a:srgbClr val="000000"/>
              </a:solidFill>
              <a:latin typeface="Calibri"/>
              <a:ea typeface="Calibri"/>
              <a:cs typeface="Calibri"/>
              <a:sym typeface="Calibri"/>
            </a:endParaRPr>
          </a:p>
        </p:txBody>
      </p:sp>
      <p:pic>
        <p:nvPicPr>
          <p:cNvPr id="153" name="Google Shape;153;p22" title="Statistik-ASN--2026-09-01.png"/>
          <p:cNvPicPr preferRelativeResize="0"/>
          <p:nvPr/>
        </p:nvPicPr>
        <p:blipFill rotWithShape="1">
          <a:blip r:embed="rId3">
            <a:alphaModFix/>
          </a:blip>
          <a:srcRect b="3920"/>
          <a:stretch/>
        </p:blipFill>
        <p:spPr>
          <a:xfrm>
            <a:off x="0" y="2858"/>
            <a:ext cx="9144000" cy="5140641"/>
          </a:xfrm>
          <a:prstGeom prst="rect">
            <a:avLst/>
          </a:prstGeom>
          <a:noFill/>
          <a:ln>
            <a:noFill/>
          </a:ln>
        </p:spPr>
      </p:pic>
      <p:sp>
        <p:nvSpPr>
          <p:cNvPr id="2" name="Google Shape;139;p20">
            <a:extLst>
              <a:ext uri="{FF2B5EF4-FFF2-40B4-BE49-F238E27FC236}">
                <a16:creationId xmlns:a16="http://schemas.microsoft.com/office/drawing/2014/main" id="{8F1A2026-44AB-6F86-581B-ED53E362439C}"/>
              </a:ext>
            </a:extLst>
          </p:cNvPr>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a:t>
            </a:fld>
            <a:endParaRPr sz="13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3"/>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spcBef>
                <a:spcPts val="0"/>
              </a:spcBef>
              <a:spcAft>
                <a:spcPts val="0"/>
              </a:spcAft>
              <a:buNone/>
            </a:pPr>
            <a:fld id="{00000000-1234-1234-1234-123412341234}" type="slidenum">
              <a:rPr lang="en" sz="1300" b="1">
                <a:solidFill>
                  <a:srgbClr val="000000"/>
                </a:solidFill>
                <a:latin typeface="Calibri"/>
                <a:ea typeface="Calibri"/>
                <a:cs typeface="Calibri"/>
                <a:sym typeface="Calibri"/>
              </a:rPr>
              <a:t>5</a:t>
            </a:fld>
            <a:endParaRPr sz="1300" b="1">
              <a:solidFill>
                <a:srgbClr val="000000"/>
              </a:solidFill>
              <a:latin typeface="Calibri"/>
              <a:ea typeface="Calibri"/>
              <a:cs typeface="Calibri"/>
              <a:sym typeface="Calibri"/>
            </a:endParaRPr>
          </a:p>
        </p:txBody>
      </p:sp>
      <p:pic>
        <p:nvPicPr>
          <p:cNvPr id="159" name="Google Shape;159;p23"/>
          <p:cNvPicPr preferRelativeResize="0"/>
          <p:nvPr/>
        </p:nvPicPr>
        <p:blipFill>
          <a:blip r:embed="rId3">
            <a:alphaModFix/>
          </a:blip>
          <a:stretch>
            <a:fillRect/>
          </a:stretch>
        </p:blipFill>
        <p:spPr>
          <a:xfrm>
            <a:off x="4572" y="0"/>
            <a:ext cx="9134856" cy="5143500"/>
          </a:xfrm>
          <a:prstGeom prst="rect">
            <a:avLst/>
          </a:prstGeom>
          <a:noFill/>
          <a:ln>
            <a:noFill/>
          </a:ln>
        </p:spPr>
      </p:pic>
      <p:sp>
        <p:nvSpPr>
          <p:cNvPr id="2" name="Google Shape;139;p20">
            <a:extLst>
              <a:ext uri="{FF2B5EF4-FFF2-40B4-BE49-F238E27FC236}">
                <a16:creationId xmlns:a16="http://schemas.microsoft.com/office/drawing/2014/main" id="{4023D4AD-48DC-D2C0-8C4A-1DB87AA68B96}"/>
              </a:ext>
            </a:extLst>
          </p:cNvPr>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5</a:t>
            </a:fld>
            <a:endParaRPr sz="13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4"/>
          <p:cNvSpPr txBox="1"/>
          <p:nvPr/>
        </p:nvSpPr>
        <p:spPr>
          <a:xfrm>
            <a:off x="744741" y="77732"/>
            <a:ext cx="7713600" cy="585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rgbClr val="005CA7"/>
                </a:solidFill>
                <a:latin typeface="Montserrat ExtraBold"/>
                <a:ea typeface="Montserrat ExtraBold"/>
                <a:cs typeface="Montserrat ExtraBold"/>
                <a:sym typeface="Montserrat ExtraBold"/>
              </a:rPr>
              <a:t>Perbandingan Provinsi Penduduk Terkecil dengan Kabupaten/Kota Penduduk Terbesar Beserta APBD</a:t>
            </a:r>
            <a:endParaRPr sz="1900" b="0" i="0" u="none" strike="noStrike" cap="none">
              <a:solidFill>
                <a:srgbClr val="E71D62"/>
              </a:solidFill>
              <a:latin typeface="Montserrat ExtraBold"/>
              <a:ea typeface="Montserrat ExtraBold"/>
              <a:cs typeface="Montserrat ExtraBold"/>
              <a:sym typeface="Montserrat ExtraBold"/>
            </a:endParaRPr>
          </a:p>
        </p:txBody>
      </p:sp>
      <p:sp>
        <p:nvSpPr>
          <p:cNvPr id="165" name="Google Shape;165;p24"/>
          <p:cNvSpPr/>
          <p:nvPr/>
        </p:nvSpPr>
        <p:spPr>
          <a:xfrm>
            <a:off x="53339" y="868794"/>
            <a:ext cx="4198500" cy="362400"/>
          </a:xfrm>
          <a:prstGeom prst="roundRect">
            <a:avLst>
              <a:gd name="adj" fmla="val 16667"/>
            </a:avLst>
          </a:prstGeom>
          <a:solidFill>
            <a:srgbClr val="FEE599"/>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latin typeface="Calibri"/>
                <a:ea typeface="Calibri"/>
                <a:cs typeface="Calibri"/>
                <a:sym typeface="Calibri"/>
              </a:rPr>
              <a:t>Provinsi Penduduk Terkecil &amp; APBD</a:t>
            </a:r>
            <a:endParaRPr sz="1400" b="1" i="0" u="none" strike="noStrike" cap="none">
              <a:solidFill>
                <a:schemeClr val="dk1"/>
              </a:solidFill>
              <a:latin typeface="Calibri"/>
              <a:ea typeface="Calibri"/>
              <a:cs typeface="Calibri"/>
              <a:sym typeface="Calibri"/>
            </a:endParaRPr>
          </a:p>
        </p:txBody>
      </p:sp>
      <p:sp>
        <p:nvSpPr>
          <p:cNvPr id="166" name="Google Shape;166;p24"/>
          <p:cNvSpPr/>
          <p:nvPr/>
        </p:nvSpPr>
        <p:spPr>
          <a:xfrm>
            <a:off x="4572001" y="868795"/>
            <a:ext cx="4404300" cy="362400"/>
          </a:xfrm>
          <a:prstGeom prst="roundRect">
            <a:avLst>
              <a:gd name="adj" fmla="val 16667"/>
            </a:avLst>
          </a:prstGeom>
          <a:solidFill>
            <a:srgbClr val="A8D08C"/>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dk1"/>
                </a:solidFill>
                <a:latin typeface="Calibri"/>
                <a:ea typeface="Calibri"/>
                <a:cs typeface="Calibri"/>
                <a:sym typeface="Calibri"/>
              </a:rPr>
              <a:t>Kabupaten/Kota Penduduk Terbesar &amp; APBD</a:t>
            </a:r>
            <a:endParaRPr sz="1500" b="1" i="0" u="none" strike="noStrike" cap="none">
              <a:solidFill>
                <a:schemeClr val="dk1"/>
              </a:solidFill>
              <a:latin typeface="Calibri"/>
              <a:ea typeface="Calibri"/>
              <a:cs typeface="Calibri"/>
              <a:sym typeface="Calibri"/>
            </a:endParaRPr>
          </a:p>
        </p:txBody>
      </p:sp>
      <p:graphicFrame>
        <p:nvGraphicFramePr>
          <p:cNvPr id="167" name="Google Shape;167;p24"/>
          <p:cNvGraphicFramePr/>
          <p:nvPr/>
        </p:nvGraphicFramePr>
        <p:xfrm>
          <a:off x="53339" y="1258814"/>
          <a:ext cx="4198575" cy="3596880"/>
        </p:xfrm>
        <a:graphic>
          <a:graphicData uri="http://schemas.openxmlformats.org/drawingml/2006/table">
            <a:tbl>
              <a:tblPr firstRow="1" bandRow="1">
                <a:noFill/>
                <a:tableStyleId>{C444A5F9-B8CC-41F3-B90B-C2471A7B42B3}</a:tableStyleId>
              </a:tblPr>
              <a:tblGrid>
                <a:gridCol w="386200">
                  <a:extLst>
                    <a:ext uri="{9D8B030D-6E8A-4147-A177-3AD203B41FA5}">
                      <a16:colId xmlns:a16="http://schemas.microsoft.com/office/drawing/2014/main" val="20000"/>
                    </a:ext>
                  </a:extLst>
                </a:gridCol>
                <a:gridCol w="1389025">
                  <a:extLst>
                    <a:ext uri="{9D8B030D-6E8A-4147-A177-3AD203B41FA5}">
                      <a16:colId xmlns:a16="http://schemas.microsoft.com/office/drawing/2014/main" val="20001"/>
                    </a:ext>
                  </a:extLst>
                </a:gridCol>
                <a:gridCol w="1211675">
                  <a:extLst>
                    <a:ext uri="{9D8B030D-6E8A-4147-A177-3AD203B41FA5}">
                      <a16:colId xmlns:a16="http://schemas.microsoft.com/office/drawing/2014/main" val="20002"/>
                    </a:ext>
                  </a:extLst>
                </a:gridCol>
                <a:gridCol w="1211675">
                  <a:extLst>
                    <a:ext uri="{9D8B030D-6E8A-4147-A177-3AD203B41FA5}">
                      <a16:colId xmlns:a16="http://schemas.microsoft.com/office/drawing/2014/main" val="20003"/>
                    </a:ext>
                  </a:extLst>
                </a:gridCol>
              </a:tblGrid>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solidFill>
                            <a:schemeClr val="dk1"/>
                          </a:solidFill>
                        </a:rPr>
                        <a:t>No</a:t>
                      </a:r>
                      <a:endParaRPr sz="1400" u="none" strike="noStrike" cap="none">
                        <a:solidFill>
                          <a:schemeClr val="dk1"/>
                        </a:solidFill>
                      </a:endParaRPr>
                    </a:p>
                  </a:txBody>
                  <a:tcPr marL="68600" marR="68600" marT="34300" marB="34300" anchor="ctr">
                    <a:solidFill>
                      <a:srgbClr val="FFD966"/>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solidFill>
                            <a:schemeClr val="dk1"/>
                          </a:solidFill>
                        </a:rPr>
                        <a:t>Wilayah</a:t>
                      </a:r>
                      <a:endParaRPr sz="1100" u="none" strike="noStrike" cap="none"/>
                    </a:p>
                    <a:p>
                      <a:pPr marL="0" marR="0" lvl="0" indent="0" algn="ctr" rtl="0">
                        <a:lnSpc>
                          <a:spcPct val="100000"/>
                        </a:lnSpc>
                        <a:spcBef>
                          <a:spcPts val="0"/>
                        </a:spcBef>
                        <a:spcAft>
                          <a:spcPts val="0"/>
                        </a:spcAft>
                        <a:buClr>
                          <a:srgbClr val="000000"/>
                        </a:buClr>
                        <a:buSzPts val="1400"/>
                        <a:buFont typeface="Arial"/>
                        <a:buNone/>
                      </a:pPr>
                      <a:r>
                        <a:rPr lang="en" sz="1400" u="none" strike="noStrike" cap="none">
                          <a:solidFill>
                            <a:schemeClr val="dk1"/>
                          </a:solidFill>
                        </a:rPr>
                        <a:t>Provinsi</a:t>
                      </a:r>
                      <a:endParaRPr sz="1400" u="none" strike="noStrike" cap="none">
                        <a:solidFill>
                          <a:schemeClr val="dk1"/>
                        </a:solidFill>
                      </a:endParaRPr>
                    </a:p>
                  </a:txBody>
                  <a:tcPr marL="68600" marR="68600" marT="34300" marB="34300" anchor="ctr">
                    <a:solidFill>
                      <a:srgbClr val="FFD966"/>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solidFill>
                            <a:schemeClr val="dk1"/>
                          </a:solidFill>
                        </a:rPr>
                        <a:t>Jumlah Penduduk</a:t>
                      </a:r>
                      <a:endParaRPr sz="1400" u="none" strike="noStrike" cap="none">
                        <a:solidFill>
                          <a:schemeClr val="dk1"/>
                        </a:solidFill>
                      </a:endParaRPr>
                    </a:p>
                  </a:txBody>
                  <a:tcPr marL="68600" marR="68600" marT="34300" marB="34300" anchor="ctr">
                    <a:solidFill>
                      <a:srgbClr val="FFD966"/>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solidFill>
                            <a:schemeClr val="dk1"/>
                          </a:solidFill>
                        </a:rPr>
                        <a:t>APBD</a:t>
                      </a:r>
                      <a:endParaRPr sz="1400" u="none" strike="noStrike" cap="none">
                        <a:solidFill>
                          <a:schemeClr val="dk1"/>
                        </a:solidFill>
                      </a:endParaRPr>
                    </a:p>
                  </a:txBody>
                  <a:tcPr marL="68600" marR="68600" marT="34300" marB="34300" anchor="ctr">
                    <a:solidFill>
                      <a:srgbClr val="FFD966"/>
                    </a:solidFill>
                  </a:tcPr>
                </a:tc>
                <a:extLst>
                  <a:ext uri="{0D108BD9-81ED-4DB2-BD59-A6C34878D82A}">
                    <a16:rowId xmlns:a16="http://schemas.microsoft.com/office/drawing/2014/main" val="10000"/>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1</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Papua Barat</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588.491</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4.458,72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1"/>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2</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Papua Selatan</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588.837</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993,43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2"/>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3</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Papua Barat Daya</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632.788</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1.080,26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3"/>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4</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Kalimantan Utara</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786.228</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2.476,96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4"/>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5</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000000"/>
                          </a:solidFill>
                        </a:rPr>
                        <a:t>Papua</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000000"/>
                          </a:solidFill>
                        </a:rPr>
                        <a:t>1.122.097</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i="0" u="none" strike="noStrike" cap="none">
                          <a:solidFill>
                            <a:srgbClr val="000000"/>
                          </a:solidFill>
                        </a:rPr>
                        <a:t>2.271,79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5"/>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6</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Gorontalo</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1.263.405</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1.621,31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6"/>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7</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Papua Tengah</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1.384.227</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2.902,32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7"/>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8</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Maluku Utara</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1.426.571</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2.819,50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8"/>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9</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Papua Pegunungan</a:t>
                      </a:r>
                      <a:endParaRPr sz="1200" b="0" i="0" u="none" strike="noStrike" cap="none">
                        <a:solidFill>
                          <a:srgbClr val="000000"/>
                        </a:solidFill>
                        <a:latin typeface="Calibri"/>
                        <a:ea typeface="Calibri"/>
                        <a:cs typeface="Calibri"/>
                        <a:sym typeface="Calibri"/>
                      </a:endParaRPr>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1.481.059</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1.295,31 M</a:t>
                      </a:r>
                      <a:endParaRPr sz="1100" u="none" strike="noStrike" cap="none"/>
                    </a:p>
                  </a:txBody>
                  <a:tcPr marL="7150" marR="7150" marT="7150" marB="0" anchor="ctr">
                    <a:solidFill>
                      <a:srgbClr val="FFF2CC"/>
                    </a:solidFill>
                  </a:tcPr>
                </a:tc>
                <a:extLst>
                  <a:ext uri="{0D108BD9-81ED-4DB2-BD59-A6C34878D82A}">
                    <a16:rowId xmlns:a16="http://schemas.microsoft.com/office/drawing/2014/main" val="10009"/>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u="none" strike="noStrike" cap="none"/>
                        <a:t>10</a:t>
                      </a:r>
                      <a:endParaRPr sz="1400" u="none" strike="noStrike" cap="none"/>
                    </a:p>
                  </a:txBody>
                  <a:tcPr marL="68600" marR="68600" marT="34300" marB="34300">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Sulawesi Barat</a:t>
                      </a:r>
                      <a:endParaRPr sz="1100" u="none" strike="noStrike" cap="none"/>
                    </a:p>
                  </a:txBody>
                  <a:tcPr marL="7150" marR="7150" marT="7150" marB="0" anchor="ctr">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1.484.768</a:t>
                      </a:r>
                      <a:endParaRPr sz="1100" u="none" strike="noStrike" cap="none"/>
                    </a:p>
                  </a:txBody>
                  <a:tcPr marL="7150" marR="7150" marT="7150" marB="0" anchor="ctr">
                    <a:lnB w="12700" cap="flat" cmpd="sng">
                      <a:solidFill>
                        <a:srgbClr val="FFFFFF"/>
                      </a:solidFill>
                      <a:prstDash val="solid"/>
                      <a:round/>
                      <a:headEnd type="none" w="sm" len="sm"/>
                      <a:tailEnd type="none" w="sm" len="sm"/>
                    </a:lnB>
                    <a:solidFill>
                      <a:srgbClr val="FFF2CC"/>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1.830,57 M</a:t>
                      </a:r>
                      <a:endParaRPr sz="1100" u="none" strike="noStrike" cap="none"/>
                    </a:p>
                  </a:txBody>
                  <a:tcPr marL="7150" marR="7150" marT="7150" marB="0" anchor="ctr">
                    <a:lnB w="12700" cap="flat" cmpd="sng">
                      <a:solidFill>
                        <a:srgbClr val="FFFFFF"/>
                      </a:solidFill>
                      <a:prstDash val="solid"/>
                      <a:round/>
                      <a:headEnd type="none" w="sm" len="sm"/>
                      <a:tailEnd type="none" w="sm" len="sm"/>
                    </a:lnB>
                    <a:solidFill>
                      <a:srgbClr val="FFF2CC"/>
                    </a:solidFill>
                  </a:tcPr>
                </a:tc>
                <a:extLst>
                  <a:ext uri="{0D108BD9-81ED-4DB2-BD59-A6C34878D82A}">
                    <a16:rowId xmlns:a16="http://schemas.microsoft.com/office/drawing/2014/main" val="10010"/>
                  </a:ext>
                </a:extLst>
              </a:tr>
              <a:tr h="278125">
                <a:tc>
                  <a:txBody>
                    <a:bodyPr/>
                    <a:lstStyle/>
                    <a:p>
                      <a:pPr marL="0" marR="0" lvl="0" indent="0" algn="ctr" rtl="0">
                        <a:lnSpc>
                          <a:spcPct val="100000"/>
                        </a:lnSpc>
                        <a:spcBef>
                          <a:spcPts val="0"/>
                        </a:spcBef>
                        <a:spcAft>
                          <a:spcPts val="0"/>
                        </a:spcAft>
                        <a:buClr>
                          <a:srgbClr val="000000"/>
                        </a:buClr>
                        <a:buSzPts val="1400"/>
                        <a:buFont typeface="Arial"/>
                        <a:buNone/>
                      </a:pPr>
                      <a:r>
                        <a:rPr lang="en" sz="1400" b="1" u="none" strike="noStrike" cap="none">
                          <a:highlight>
                            <a:srgbClr val="FFFF00"/>
                          </a:highlight>
                        </a:rPr>
                        <a:t>…</a:t>
                      </a:r>
                      <a:endParaRPr sz="1400" b="1" u="none" strike="noStrike" cap="none">
                        <a:highlight>
                          <a:srgbClr val="FFFF00"/>
                        </a:highlight>
                      </a:endParaRPr>
                    </a:p>
                  </a:txBody>
                  <a:tcPr marL="68600" marR="68600" marT="34300" marB="34300">
                    <a:solidFill>
                      <a:srgbClr val="FFF2CC"/>
                    </a:solidFill>
                  </a:tcPr>
                </a:tc>
                <a:tc>
                  <a:txBody>
                    <a:bodyPr/>
                    <a:lstStyle/>
                    <a:p>
                      <a:pPr marL="0" lvl="0" indent="0" algn="ctr" rtl="0">
                        <a:spcBef>
                          <a:spcPts val="0"/>
                        </a:spcBef>
                        <a:spcAft>
                          <a:spcPts val="0"/>
                        </a:spcAft>
                        <a:buNone/>
                      </a:pPr>
                      <a:r>
                        <a:rPr lang="en" b="1">
                          <a:highlight>
                            <a:srgbClr val="FFFF00"/>
                          </a:highlight>
                        </a:rPr>
                        <a:t>D.I.Yogyakarta</a:t>
                      </a:r>
                      <a:endParaRPr b="1">
                        <a:highlight>
                          <a:srgbClr val="FFFF00"/>
                        </a:highlight>
                      </a:endParaRPr>
                    </a:p>
                  </a:txBody>
                  <a:tcPr marL="7150" marR="7150" marT="7150" marB="0" anchor="ctr">
                    <a:lnR w="12700" cap="flat" cmpd="sng">
                      <a:solidFill>
                        <a:srgbClr val="FFFFFF"/>
                      </a:solidFill>
                      <a:prstDash val="solid"/>
                      <a:round/>
                      <a:headEnd type="none" w="sm" len="sm"/>
                      <a:tailEnd type="none" w="sm" len="sm"/>
                    </a:lnR>
                    <a:solidFill>
                      <a:srgbClr val="FFF2CC"/>
                    </a:solidFill>
                  </a:tcPr>
                </a:tc>
                <a:tc>
                  <a:txBody>
                    <a:bodyPr/>
                    <a:lstStyle/>
                    <a:p>
                      <a:pPr marL="0" marR="0" lvl="0" indent="0" algn="ctr" rtl="0">
                        <a:spcBef>
                          <a:spcPts val="0"/>
                        </a:spcBef>
                        <a:spcAft>
                          <a:spcPts val="0"/>
                        </a:spcAft>
                        <a:buNone/>
                      </a:pPr>
                      <a:r>
                        <a:rPr lang="en" b="1">
                          <a:solidFill>
                            <a:srgbClr val="000000"/>
                          </a:solidFill>
                          <a:highlight>
                            <a:srgbClr val="FFFF00"/>
                          </a:highlight>
                        </a:rPr>
                        <a:t>3.802.720</a:t>
                      </a:r>
                      <a:endParaRPr b="1" i="0" u="none" strike="noStrike" cap="none">
                        <a:solidFill>
                          <a:srgbClr val="000000"/>
                        </a:solidFill>
                        <a:highlight>
                          <a:srgbClr val="FFFF00"/>
                        </a:highlight>
                      </a:endParaRPr>
                    </a:p>
                  </a:txBody>
                  <a:tcPr marL="7150" marR="7150" marT="71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FF2CC"/>
                    </a:solidFill>
                  </a:tcPr>
                </a:tc>
                <a:tc>
                  <a:txBody>
                    <a:bodyPr/>
                    <a:lstStyle/>
                    <a:p>
                      <a:pPr marL="0" marR="0" lvl="0" indent="0" algn="ctr" rtl="0">
                        <a:spcBef>
                          <a:spcPts val="0"/>
                        </a:spcBef>
                        <a:spcAft>
                          <a:spcPts val="0"/>
                        </a:spcAft>
                        <a:buNone/>
                      </a:pPr>
                      <a:r>
                        <a:rPr lang="en" b="1">
                          <a:solidFill>
                            <a:srgbClr val="000000"/>
                          </a:solidFill>
                          <a:highlight>
                            <a:srgbClr val="FFFF00"/>
                          </a:highlight>
                        </a:rPr>
                        <a:t>5.416,33 M</a:t>
                      </a:r>
                      <a:endParaRPr b="1" i="0" u="none" strike="noStrike" cap="none">
                        <a:solidFill>
                          <a:srgbClr val="000000"/>
                        </a:solidFill>
                        <a:highlight>
                          <a:srgbClr val="FFFF00"/>
                        </a:highlight>
                      </a:endParaRPr>
                    </a:p>
                  </a:txBody>
                  <a:tcPr marL="7150" marR="7150" marT="71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FF2CC"/>
                    </a:solidFill>
                  </a:tcPr>
                </a:tc>
                <a:extLst>
                  <a:ext uri="{0D108BD9-81ED-4DB2-BD59-A6C34878D82A}">
                    <a16:rowId xmlns:a16="http://schemas.microsoft.com/office/drawing/2014/main" val="10011"/>
                  </a:ext>
                </a:extLst>
              </a:tr>
            </a:tbl>
          </a:graphicData>
        </a:graphic>
      </p:graphicFrame>
      <p:graphicFrame>
        <p:nvGraphicFramePr>
          <p:cNvPr id="168" name="Google Shape;168;p24"/>
          <p:cNvGraphicFramePr/>
          <p:nvPr/>
        </p:nvGraphicFramePr>
        <p:xfrm>
          <a:off x="4572000" y="1258815"/>
          <a:ext cx="4404300" cy="3553595"/>
        </p:xfrm>
        <a:graphic>
          <a:graphicData uri="http://schemas.openxmlformats.org/drawingml/2006/table">
            <a:tbl>
              <a:tblPr firstRow="1" bandRow="1">
                <a:noFill/>
                <a:tableStyleId>{C444A5F9-B8CC-41F3-B90B-C2471A7B42B3}</a:tableStyleId>
              </a:tblPr>
              <a:tblGrid>
                <a:gridCol w="360600">
                  <a:extLst>
                    <a:ext uri="{9D8B030D-6E8A-4147-A177-3AD203B41FA5}">
                      <a16:colId xmlns:a16="http://schemas.microsoft.com/office/drawing/2014/main" val="20000"/>
                    </a:ext>
                  </a:extLst>
                </a:gridCol>
                <a:gridCol w="1501600">
                  <a:extLst>
                    <a:ext uri="{9D8B030D-6E8A-4147-A177-3AD203B41FA5}">
                      <a16:colId xmlns:a16="http://schemas.microsoft.com/office/drawing/2014/main" val="20001"/>
                    </a:ext>
                  </a:extLst>
                </a:gridCol>
                <a:gridCol w="1271050">
                  <a:extLst>
                    <a:ext uri="{9D8B030D-6E8A-4147-A177-3AD203B41FA5}">
                      <a16:colId xmlns:a16="http://schemas.microsoft.com/office/drawing/2014/main" val="20002"/>
                    </a:ext>
                  </a:extLst>
                </a:gridCol>
                <a:gridCol w="1271050">
                  <a:extLst>
                    <a:ext uri="{9D8B030D-6E8A-4147-A177-3AD203B41FA5}">
                      <a16:colId xmlns:a16="http://schemas.microsoft.com/office/drawing/2014/main" val="20003"/>
                    </a:ext>
                  </a:extLst>
                </a:gridCol>
              </a:tblGrid>
              <a:tr h="36757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solidFill>
                            <a:schemeClr val="dk1"/>
                          </a:solidFill>
                        </a:rPr>
                        <a:t>No</a:t>
                      </a:r>
                      <a:endParaRPr sz="1300" u="none" strike="noStrike" cap="none">
                        <a:solidFill>
                          <a:schemeClr val="dk1"/>
                        </a:solidFill>
                      </a:endParaRPr>
                    </a:p>
                  </a:txBody>
                  <a:tcPr marL="68600" marR="68600" marT="34300" marB="34300" anchor="ctr">
                    <a:solidFill>
                      <a:srgbClr val="A8D08C"/>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solidFill>
                            <a:schemeClr val="dk1"/>
                          </a:solidFill>
                        </a:rPr>
                        <a:t>Wilayah</a:t>
                      </a:r>
                      <a:endParaRPr sz="1000" u="none" strike="noStrike" cap="none"/>
                    </a:p>
                    <a:p>
                      <a:pPr marL="0" marR="0" lvl="0" indent="0" algn="ctr" rtl="0">
                        <a:lnSpc>
                          <a:spcPct val="100000"/>
                        </a:lnSpc>
                        <a:spcBef>
                          <a:spcPts val="0"/>
                        </a:spcBef>
                        <a:spcAft>
                          <a:spcPts val="0"/>
                        </a:spcAft>
                        <a:buClr>
                          <a:srgbClr val="000000"/>
                        </a:buClr>
                        <a:buSzPts val="1300"/>
                        <a:buFont typeface="Arial"/>
                        <a:buNone/>
                      </a:pPr>
                      <a:r>
                        <a:rPr lang="en" sz="1300" u="none" strike="noStrike" cap="none">
                          <a:solidFill>
                            <a:schemeClr val="dk1"/>
                          </a:solidFill>
                        </a:rPr>
                        <a:t>Kabupaten/Kota</a:t>
                      </a:r>
                      <a:endParaRPr sz="1300" u="none" strike="noStrike" cap="none">
                        <a:solidFill>
                          <a:schemeClr val="dk1"/>
                        </a:solidFill>
                      </a:endParaRPr>
                    </a:p>
                  </a:txBody>
                  <a:tcPr marL="68600" marR="68600" marT="34300" marB="34300" anchor="ctr">
                    <a:solidFill>
                      <a:srgbClr val="A8D08C"/>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solidFill>
                            <a:schemeClr val="dk1"/>
                          </a:solidFill>
                        </a:rPr>
                        <a:t>Jumlah Penduduk</a:t>
                      </a:r>
                      <a:endParaRPr sz="1300" u="none" strike="noStrike" cap="none">
                        <a:solidFill>
                          <a:schemeClr val="dk1"/>
                        </a:solidFill>
                      </a:endParaRPr>
                    </a:p>
                  </a:txBody>
                  <a:tcPr marL="68600" marR="68600" marT="34300" marB="34300" anchor="ctr">
                    <a:solidFill>
                      <a:srgbClr val="A8D08C"/>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solidFill>
                            <a:schemeClr val="dk1"/>
                          </a:solidFill>
                        </a:rPr>
                        <a:t>APBD</a:t>
                      </a:r>
                      <a:endParaRPr sz="1300" u="none" strike="noStrike" cap="none">
                        <a:solidFill>
                          <a:schemeClr val="dk1"/>
                        </a:solidFill>
                      </a:endParaRPr>
                    </a:p>
                  </a:txBody>
                  <a:tcPr marL="68600" marR="68600" marT="34300" marB="34300" anchor="ctr">
                    <a:solidFill>
                      <a:srgbClr val="A8D08C"/>
                    </a:solidFill>
                  </a:tcPr>
                </a:tc>
                <a:extLst>
                  <a:ext uri="{0D108BD9-81ED-4DB2-BD59-A6C34878D82A}">
                    <a16:rowId xmlns:a16="http://schemas.microsoft.com/office/drawing/2014/main" val="10000"/>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1</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Bogor</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5.948.925</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11.655,34 M</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extLst>
                  <a:ext uri="{0D108BD9-81ED-4DB2-BD59-A6C34878D82A}">
                    <a16:rowId xmlns:a16="http://schemas.microsoft.com/office/drawing/2014/main" val="10001"/>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2</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Bandung</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3.904.670</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6.375,65 M</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extLst>
                  <a:ext uri="{0D108BD9-81ED-4DB2-BD59-A6C34878D82A}">
                    <a16:rowId xmlns:a16="http://schemas.microsoft.com/office/drawing/2014/main" val="10002"/>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3</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Tangerang</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3.567.531</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8.745,56 M</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extLst>
                  <a:ext uri="{0D108BD9-81ED-4DB2-BD59-A6C34878D82A}">
                    <a16:rowId xmlns:a16="http://schemas.microsoft.com/office/drawing/2014/main" val="10003"/>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4</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Bekasi</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3.469.242</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7.703,74 M</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extLst>
                  <a:ext uri="{0D108BD9-81ED-4DB2-BD59-A6C34878D82A}">
                    <a16:rowId xmlns:a16="http://schemas.microsoft.com/office/drawing/2014/main" val="10004"/>
                  </a:ext>
                </a:extLst>
              </a:tr>
              <a:tr h="31577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5</a:t>
                      </a:r>
                      <a:endParaRPr sz="1300" u="none" strike="noStrike" cap="none"/>
                    </a:p>
                  </a:txBody>
                  <a:tcPr marL="68600" marR="68600" marT="34300" marB="3430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Kota Jakarta Timur</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3.188.091</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74.285,30 M </a:t>
                      </a:r>
                      <a:endParaRPr sz="1200" u="none" strike="noStrike" cap="none"/>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Calibri"/>
                          <a:ea typeface="Calibri"/>
                          <a:cs typeface="Calibri"/>
                          <a:sym typeface="Calibri"/>
                        </a:rPr>
                        <a:t>(Terpusat Prov. Jakarta)</a:t>
                      </a:r>
                      <a:endParaRPr sz="1200" u="none" strike="noStrike" cap="none"/>
                    </a:p>
                  </a:txBody>
                  <a:tcPr marL="7150" marR="7150" marT="7150" marB="0" anchor="ctr">
                    <a:solidFill>
                      <a:srgbClr val="E1EFD8"/>
                    </a:solidFill>
                  </a:tcPr>
                </a:tc>
                <a:extLst>
                  <a:ext uri="{0D108BD9-81ED-4DB2-BD59-A6C34878D82A}">
                    <a16:rowId xmlns:a16="http://schemas.microsoft.com/office/drawing/2014/main" val="10005"/>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6</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Kota Surabaya</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3.003.860</a:t>
                      </a:r>
                      <a:endParaRPr sz="1200" u="none" strike="noStrike" cap="none"/>
                    </a:p>
                  </a:txBody>
                  <a:tcPr marL="7150" marR="7150" marT="7150" marB="0" anchor="b">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12.731,83 M</a:t>
                      </a:r>
                      <a:endParaRPr sz="1300" b="0" i="0" u="none" strike="noStrike" cap="none">
                        <a:solidFill>
                          <a:srgbClr val="000000"/>
                        </a:solidFill>
                        <a:latin typeface="Calibri"/>
                        <a:ea typeface="Calibri"/>
                        <a:cs typeface="Calibri"/>
                        <a:sym typeface="Calibri"/>
                      </a:endParaRPr>
                    </a:p>
                  </a:txBody>
                  <a:tcPr marL="7150" marR="7150" marT="7150" marB="0" anchor="b">
                    <a:solidFill>
                      <a:srgbClr val="E1EFD8"/>
                    </a:solidFill>
                  </a:tcPr>
                </a:tc>
                <a:extLst>
                  <a:ext uri="{0D108BD9-81ED-4DB2-BD59-A6C34878D82A}">
                    <a16:rowId xmlns:a16="http://schemas.microsoft.com/office/drawing/2014/main" val="10006"/>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7</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Sukabumi</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2.928.533</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4.061,61 M</a:t>
                      </a:r>
                      <a:endParaRPr sz="1200" u="none" strike="noStrike" cap="none"/>
                    </a:p>
                  </a:txBody>
                  <a:tcPr marL="7150" marR="7150" marT="7150" marB="0" anchor="ctr">
                    <a:solidFill>
                      <a:srgbClr val="E1EFD8"/>
                    </a:solidFill>
                  </a:tcPr>
                </a:tc>
                <a:extLst>
                  <a:ext uri="{0D108BD9-81ED-4DB2-BD59-A6C34878D82A}">
                    <a16:rowId xmlns:a16="http://schemas.microsoft.com/office/drawing/2014/main" val="10007"/>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8</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Garut</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2.921.690</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4.695,44 M</a:t>
                      </a:r>
                      <a:endParaRPr sz="1200" u="none" strike="noStrike" cap="none"/>
                    </a:p>
                  </a:txBody>
                  <a:tcPr marL="7150" marR="7150" marT="7150" marB="0" anchor="ctr">
                    <a:solidFill>
                      <a:srgbClr val="E1EFD8"/>
                    </a:solidFill>
                  </a:tcPr>
                </a:tc>
                <a:extLst>
                  <a:ext uri="{0D108BD9-81ED-4DB2-BD59-A6C34878D82A}">
                    <a16:rowId xmlns:a16="http://schemas.microsoft.com/office/drawing/2014/main" val="10008"/>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9</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Malang</a:t>
                      </a:r>
                      <a:endParaRPr sz="1200" u="none" strike="noStrike" cap="none"/>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2.778.932</a:t>
                      </a:r>
                      <a:endParaRPr sz="1200" u="none" strike="noStrike" cap="none"/>
                    </a:p>
                  </a:txBody>
                  <a:tcPr marL="7150" marR="7150" marT="7150" marB="0" anchor="b">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4.474,44 M</a:t>
                      </a:r>
                      <a:endParaRPr sz="1200" u="none" strike="noStrike" cap="none"/>
                    </a:p>
                  </a:txBody>
                  <a:tcPr marL="7150" marR="7150" marT="7150" marB="0" anchor="b">
                    <a:solidFill>
                      <a:srgbClr val="E1EFD8"/>
                    </a:solidFill>
                  </a:tcPr>
                </a:tc>
                <a:extLst>
                  <a:ext uri="{0D108BD9-81ED-4DB2-BD59-A6C34878D82A}">
                    <a16:rowId xmlns:a16="http://schemas.microsoft.com/office/drawing/2014/main" val="10009"/>
                  </a:ext>
                </a:extLst>
              </a:tr>
              <a:tr h="272125">
                <a:tc>
                  <a:txBody>
                    <a:bodyPr/>
                    <a:lstStyle/>
                    <a:p>
                      <a:pPr marL="0" marR="0" lvl="0" indent="0" algn="ctr" rtl="0">
                        <a:lnSpc>
                          <a:spcPct val="100000"/>
                        </a:lnSpc>
                        <a:spcBef>
                          <a:spcPts val="0"/>
                        </a:spcBef>
                        <a:spcAft>
                          <a:spcPts val="0"/>
                        </a:spcAft>
                        <a:buClr>
                          <a:srgbClr val="000000"/>
                        </a:buClr>
                        <a:buSzPts val="1300"/>
                        <a:buFont typeface="Arial"/>
                        <a:buNone/>
                      </a:pPr>
                      <a:r>
                        <a:rPr lang="en" sz="1300" u="none" strike="noStrike" cap="none"/>
                        <a:t>10</a:t>
                      </a:r>
                      <a:endParaRPr sz="1300" u="none" strike="noStrike" cap="none"/>
                    </a:p>
                  </a:txBody>
                  <a:tcPr marL="68600" marR="68600" marT="34300" marB="34300">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Kab. Cianjur</a:t>
                      </a:r>
                      <a:endParaRPr sz="1300" b="0" i="0" u="none" strike="noStrike" cap="none">
                        <a:solidFill>
                          <a:srgbClr val="000000"/>
                        </a:solidFill>
                        <a:latin typeface="Calibri"/>
                        <a:ea typeface="Calibri"/>
                        <a:cs typeface="Calibri"/>
                        <a:sym typeface="Calibri"/>
                      </a:endParaRPr>
                    </a:p>
                  </a:txBody>
                  <a:tcPr marL="7150" marR="7150" marT="7150" marB="0" anchor="ctr">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2.714.760</a:t>
                      </a:r>
                      <a:endParaRPr sz="1200" u="none" strike="noStrike" cap="none"/>
                    </a:p>
                  </a:txBody>
                  <a:tcPr marL="7150" marR="7150" marT="7150" marB="0" anchor="ctr">
                    <a:lnB w="12700" cap="flat" cmpd="sng">
                      <a:solidFill>
                        <a:srgbClr val="FFFFFF"/>
                      </a:solidFill>
                      <a:prstDash val="solid"/>
                      <a:round/>
                      <a:headEnd type="none" w="sm" len="sm"/>
                      <a:tailEnd type="none" w="sm" len="sm"/>
                    </a:lnB>
                    <a:solidFill>
                      <a:srgbClr val="E1EFD8"/>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rgbClr val="000000"/>
                          </a:solidFill>
                          <a:latin typeface="Calibri"/>
                          <a:ea typeface="Calibri"/>
                          <a:cs typeface="Calibri"/>
                          <a:sym typeface="Calibri"/>
                        </a:rPr>
                        <a:t>4.670,69 M</a:t>
                      </a:r>
                      <a:endParaRPr sz="1200" u="none" strike="noStrike" cap="none"/>
                    </a:p>
                  </a:txBody>
                  <a:tcPr marL="7150" marR="7150" marT="7150" marB="0" anchor="ctr">
                    <a:lnB w="12700" cap="flat" cmpd="sng">
                      <a:solidFill>
                        <a:srgbClr val="FFFFFF"/>
                      </a:solidFill>
                      <a:prstDash val="solid"/>
                      <a:round/>
                      <a:headEnd type="none" w="sm" len="sm"/>
                      <a:tailEnd type="none" w="sm" len="sm"/>
                    </a:lnB>
                    <a:solidFill>
                      <a:srgbClr val="E1EFD8"/>
                    </a:solidFill>
                  </a:tcPr>
                </a:tc>
                <a:extLst>
                  <a:ext uri="{0D108BD9-81ED-4DB2-BD59-A6C34878D82A}">
                    <a16:rowId xmlns:a16="http://schemas.microsoft.com/office/drawing/2014/main" val="10010"/>
                  </a:ext>
                </a:extLst>
              </a:tr>
              <a:tr h="272125">
                <a:tc>
                  <a:txBody>
                    <a:bodyPr/>
                    <a:lstStyle/>
                    <a:p>
                      <a:pPr marL="0" marR="0" lvl="0" indent="0" algn="ctr" rtl="0">
                        <a:lnSpc>
                          <a:spcPct val="100000"/>
                        </a:lnSpc>
                        <a:spcBef>
                          <a:spcPts val="0"/>
                        </a:spcBef>
                        <a:spcAft>
                          <a:spcPts val="0"/>
                        </a:spcAft>
                        <a:buClr>
                          <a:schemeClr val="dk1"/>
                        </a:buClr>
                        <a:buSzPts val="1100"/>
                        <a:buFont typeface="Arial"/>
                        <a:buNone/>
                      </a:pPr>
                      <a:r>
                        <a:rPr lang="en" sz="1400" b="1" u="none" strike="noStrike" cap="none">
                          <a:highlight>
                            <a:srgbClr val="FFFF00"/>
                          </a:highlight>
                        </a:rPr>
                        <a:t>…</a:t>
                      </a:r>
                      <a:endParaRPr sz="1300" b="1" u="none" strike="noStrike" cap="none">
                        <a:highlight>
                          <a:srgbClr val="FFFF00"/>
                        </a:highlight>
                      </a:endParaRPr>
                    </a:p>
                  </a:txBody>
                  <a:tcPr marL="68600" marR="68600" marT="34300" marB="34300">
                    <a:solidFill>
                      <a:srgbClr val="E1EFD8"/>
                    </a:solidFill>
                  </a:tcPr>
                </a:tc>
                <a:tc>
                  <a:txBody>
                    <a:bodyPr/>
                    <a:lstStyle/>
                    <a:p>
                      <a:pPr marL="0" lvl="0" indent="0" algn="ctr" rtl="0">
                        <a:spcBef>
                          <a:spcPts val="0"/>
                        </a:spcBef>
                        <a:spcAft>
                          <a:spcPts val="0"/>
                        </a:spcAft>
                        <a:buNone/>
                      </a:pPr>
                      <a:r>
                        <a:rPr lang="en" b="1">
                          <a:highlight>
                            <a:srgbClr val="FFFF00"/>
                          </a:highlight>
                        </a:rPr>
                        <a:t>Kab. Sleman</a:t>
                      </a:r>
                      <a:endParaRPr b="1">
                        <a:highlight>
                          <a:srgbClr val="FFFF00"/>
                        </a:highlight>
                      </a:endParaRPr>
                    </a:p>
                  </a:txBody>
                  <a:tcPr marL="7150" marR="7150" marT="7150" marB="0" anchor="ctr">
                    <a:lnR w="12700" cap="flat" cmpd="sng">
                      <a:solidFill>
                        <a:srgbClr val="FFFFFF"/>
                      </a:solidFill>
                      <a:prstDash val="solid"/>
                      <a:round/>
                      <a:headEnd type="none" w="sm" len="sm"/>
                      <a:tailEnd type="none" w="sm" len="sm"/>
                    </a:lnR>
                    <a:solidFill>
                      <a:srgbClr val="E1EFD8"/>
                    </a:solidFill>
                  </a:tcPr>
                </a:tc>
                <a:tc>
                  <a:txBody>
                    <a:bodyPr/>
                    <a:lstStyle/>
                    <a:p>
                      <a:pPr marL="0" marR="0" lvl="0" indent="0" algn="ctr" rtl="0">
                        <a:spcBef>
                          <a:spcPts val="0"/>
                        </a:spcBef>
                        <a:spcAft>
                          <a:spcPts val="0"/>
                        </a:spcAft>
                        <a:buNone/>
                      </a:pPr>
                      <a:r>
                        <a:rPr lang="en" b="1">
                          <a:solidFill>
                            <a:srgbClr val="000000"/>
                          </a:solidFill>
                          <a:highlight>
                            <a:srgbClr val="FFFF00"/>
                          </a:highlight>
                        </a:rPr>
                        <a:t>1.135.496 </a:t>
                      </a:r>
                      <a:endParaRPr b="1" i="0" u="none" strike="noStrike" cap="none">
                        <a:solidFill>
                          <a:srgbClr val="000000"/>
                        </a:solidFill>
                        <a:highlight>
                          <a:srgbClr val="FFFF00"/>
                        </a:highlight>
                      </a:endParaRPr>
                    </a:p>
                  </a:txBody>
                  <a:tcPr marL="7150" marR="7150" marT="71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1EFD8"/>
                    </a:solidFill>
                  </a:tcPr>
                </a:tc>
                <a:tc>
                  <a:txBody>
                    <a:bodyPr/>
                    <a:lstStyle/>
                    <a:p>
                      <a:pPr marL="0" marR="0" lvl="0" indent="0" algn="ctr" rtl="0">
                        <a:spcBef>
                          <a:spcPts val="0"/>
                        </a:spcBef>
                        <a:spcAft>
                          <a:spcPts val="0"/>
                        </a:spcAft>
                        <a:buNone/>
                      </a:pPr>
                      <a:r>
                        <a:rPr lang="en" b="1">
                          <a:solidFill>
                            <a:srgbClr val="000000"/>
                          </a:solidFill>
                          <a:highlight>
                            <a:srgbClr val="FFFF00"/>
                          </a:highlight>
                        </a:rPr>
                        <a:t>3.361,07 M</a:t>
                      </a:r>
                      <a:endParaRPr b="1" i="0" u="none" strike="noStrike" cap="none">
                        <a:solidFill>
                          <a:srgbClr val="000000"/>
                        </a:solidFill>
                        <a:highlight>
                          <a:srgbClr val="FFFF00"/>
                        </a:highlight>
                      </a:endParaRPr>
                    </a:p>
                  </a:txBody>
                  <a:tcPr marL="7150" marR="7150" marT="7150" marB="0" anchor="ctr">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1EFD8"/>
                    </a:solidFill>
                  </a:tcPr>
                </a:tc>
                <a:extLst>
                  <a:ext uri="{0D108BD9-81ED-4DB2-BD59-A6C34878D82A}">
                    <a16:rowId xmlns:a16="http://schemas.microsoft.com/office/drawing/2014/main" val="10011"/>
                  </a:ext>
                </a:extLst>
              </a:tr>
            </a:tbl>
          </a:graphicData>
        </a:graphic>
      </p:graphicFrame>
      <p:sp>
        <p:nvSpPr>
          <p:cNvPr id="169" name="Google Shape;169;p24"/>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6</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5"/>
          <p:cNvPicPr preferRelativeResize="0"/>
          <p:nvPr/>
        </p:nvPicPr>
        <p:blipFill rotWithShape="1">
          <a:blip r:embed="rId3">
            <a:alphaModFix/>
          </a:blip>
          <a:srcRect/>
          <a:stretch/>
        </p:blipFill>
        <p:spPr>
          <a:xfrm>
            <a:off x="0" y="0"/>
            <a:ext cx="9144001" cy="5141413"/>
          </a:xfrm>
          <a:prstGeom prst="rect">
            <a:avLst/>
          </a:prstGeom>
          <a:noFill/>
          <a:ln>
            <a:noFill/>
          </a:ln>
        </p:spPr>
      </p:pic>
      <p:sp>
        <p:nvSpPr>
          <p:cNvPr id="175" name="Google Shape;175;p25"/>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7</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p26"/>
          <p:cNvPicPr preferRelativeResize="0"/>
          <p:nvPr/>
        </p:nvPicPr>
        <p:blipFill rotWithShape="1">
          <a:blip r:embed="rId3">
            <a:alphaModFix/>
          </a:blip>
          <a:srcRect/>
          <a:stretch/>
        </p:blipFill>
        <p:spPr>
          <a:xfrm>
            <a:off x="0" y="0"/>
            <a:ext cx="9142318" cy="5143500"/>
          </a:xfrm>
          <a:prstGeom prst="rect">
            <a:avLst/>
          </a:prstGeom>
          <a:noFill/>
          <a:ln>
            <a:noFill/>
          </a:ln>
        </p:spPr>
      </p:pic>
      <p:sp>
        <p:nvSpPr>
          <p:cNvPr id="181" name="Google Shape;181;p26"/>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8</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7"/>
          <p:cNvSpPr/>
          <p:nvPr/>
        </p:nvSpPr>
        <p:spPr>
          <a:xfrm>
            <a:off x="-42214" y="-64297"/>
            <a:ext cx="9201180" cy="5272101"/>
          </a:xfrm>
          <a:custGeom>
            <a:avLst/>
            <a:gdLst/>
            <a:ahLst/>
            <a:cxnLst/>
            <a:rect l="l" t="t" r="r" b="b"/>
            <a:pathLst>
              <a:path w="18402359" h="10544202" extrusionOk="0">
                <a:moveTo>
                  <a:pt x="0" y="0"/>
                </a:moveTo>
                <a:lnTo>
                  <a:pt x="18402359" y="0"/>
                </a:lnTo>
                <a:lnTo>
                  <a:pt x="18402359" y="10544202"/>
                </a:lnTo>
                <a:lnTo>
                  <a:pt x="0" y="10544202"/>
                </a:lnTo>
                <a:lnTo>
                  <a:pt x="0" y="0"/>
                </a:lnTo>
                <a:close/>
              </a:path>
            </a:pathLst>
          </a:custGeom>
          <a:blipFill rotWithShape="1">
            <a:blip r:embed="rId3">
              <a:alphaModFix/>
            </a:blip>
            <a:stretch>
              <a:fillRect t="-37051" b="-37469"/>
            </a:stretch>
          </a:blipFill>
          <a:ln>
            <a:noFill/>
          </a:ln>
        </p:spPr>
      </p:sp>
      <p:sp>
        <p:nvSpPr>
          <p:cNvPr id="187" name="Google Shape;187;p27"/>
          <p:cNvSpPr/>
          <p:nvPr/>
        </p:nvSpPr>
        <p:spPr>
          <a:xfrm>
            <a:off x="104675" y="-1006825"/>
            <a:ext cx="911400" cy="1908000"/>
          </a:xfrm>
          <a:prstGeom prst="roundRect">
            <a:avLst>
              <a:gd name="adj" fmla="val 39950"/>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88" name="Google Shape;188;p27"/>
          <p:cNvSpPr/>
          <p:nvPr/>
        </p:nvSpPr>
        <p:spPr>
          <a:xfrm>
            <a:off x="331118" y="95111"/>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4">
              <a:alphaModFix/>
            </a:blip>
            <a:stretch>
              <a:fillRect/>
            </a:stretch>
          </a:blipFill>
          <a:ln>
            <a:noFill/>
          </a:ln>
        </p:spPr>
      </p:sp>
      <p:sp>
        <p:nvSpPr>
          <p:cNvPr id="189" name="Google Shape;189;p27"/>
          <p:cNvSpPr/>
          <p:nvPr/>
        </p:nvSpPr>
        <p:spPr>
          <a:xfrm>
            <a:off x="202529" y="4863689"/>
            <a:ext cx="4490702" cy="195958"/>
          </a:xfrm>
          <a:custGeom>
            <a:avLst/>
            <a:gdLst/>
            <a:ahLst/>
            <a:cxnLst/>
            <a:rect l="l" t="t" r="r" b="b"/>
            <a:pathLst>
              <a:path w="8981403" h="391916" extrusionOk="0">
                <a:moveTo>
                  <a:pt x="0" y="0"/>
                </a:moveTo>
                <a:lnTo>
                  <a:pt x="8981403" y="0"/>
                </a:lnTo>
                <a:lnTo>
                  <a:pt x="8981403" y="391916"/>
                </a:lnTo>
                <a:lnTo>
                  <a:pt x="0" y="391916"/>
                </a:lnTo>
                <a:lnTo>
                  <a:pt x="0" y="0"/>
                </a:lnTo>
                <a:close/>
              </a:path>
            </a:pathLst>
          </a:custGeom>
          <a:blipFill rotWithShape="1">
            <a:blip r:embed="rId5">
              <a:alphaModFix/>
            </a:blip>
            <a:stretch>
              <a:fillRect/>
            </a:stretch>
          </a:blipFill>
          <a:ln>
            <a:noFill/>
          </a:ln>
        </p:spPr>
      </p:sp>
      <p:sp>
        <p:nvSpPr>
          <p:cNvPr id="190" name="Google Shape;190;p27"/>
          <p:cNvSpPr txBox="1"/>
          <p:nvPr/>
        </p:nvSpPr>
        <p:spPr>
          <a:xfrm>
            <a:off x="-28650" y="1648206"/>
            <a:ext cx="9201300" cy="11082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2400" b="1" i="0" u="none" strike="noStrike" cap="none">
                <a:solidFill>
                  <a:srgbClr val="000000"/>
                </a:solidFill>
                <a:latin typeface="Montserrat Black"/>
                <a:ea typeface="Montserrat Black"/>
                <a:cs typeface="Montserrat Black"/>
                <a:sym typeface="Montserrat Black"/>
              </a:rPr>
              <a:t>VISI MISI &amp; POTENSI DAERAH</a:t>
            </a:r>
            <a:endParaRPr sz="2400" b="1" i="0" u="none" strike="noStrike" cap="none">
              <a:solidFill>
                <a:srgbClr val="000000"/>
              </a:solidFill>
              <a:latin typeface="Montserrat Black"/>
              <a:ea typeface="Montserrat Black"/>
              <a:cs typeface="Montserrat Black"/>
              <a:sym typeface="Montserrat Black"/>
            </a:endParaRPr>
          </a:p>
          <a:p>
            <a:pPr marL="457200" marR="0" lvl="0" indent="-381000" algn="ctr" rtl="0">
              <a:lnSpc>
                <a:spcPct val="100000"/>
              </a:lnSpc>
              <a:spcBef>
                <a:spcPts val="0"/>
              </a:spcBef>
              <a:spcAft>
                <a:spcPts val="0"/>
              </a:spcAft>
              <a:buClr>
                <a:srgbClr val="000000"/>
              </a:buClr>
              <a:buSzPts val="2400"/>
              <a:buFont typeface="Montserrat Black"/>
              <a:buChar char="●"/>
            </a:pPr>
            <a:r>
              <a:rPr lang="en" sz="2400" b="1" i="0" u="none" strike="noStrike" cap="none">
                <a:solidFill>
                  <a:srgbClr val="000000"/>
                </a:solidFill>
                <a:latin typeface="Montserrat Black"/>
                <a:ea typeface="Montserrat Black"/>
                <a:cs typeface="Montserrat Black"/>
                <a:sym typeface="Montserrat Black"/>
              </a:rPr>
              <a:t>Provinsi </a:t>
            </a:r>
            <a:r>
              <a:rPr lang="en" sz="2400" b="1">
                <a:latin typeface="Montserrat Black"/>
                <a:ea typeface="Montserrat Black"/>
                <a:cs typeface="Montserrat Black"/>
                <a:sym typeface="Montserrat Black"/>
              </a:rPr>
              <a:t>Yogyakarta</a:t>
            </a:r>
            <a:endParaRPr sz="2400" b="1" i="0" u="none" strike="noStrike" cap="none">
              <a:solidFill>
                <a:srgbClr val="000000"/>
              </a:solidFill>
              <a:latin typeface="Montserrat Black"/>
              <a:ea typeface="Montserrat Black"/>
              <a:cs typeface="Montserrat Black"/>
              <a:sym typeface="Montserrat Black"/>
            </a:endParaRPr>
          </a:p>
          <a:p>
            <a:pPr marL="457200" marR="0" lvl="0" indent="-381000" algn="ctr" rtl="0">
              <a:lnSpc>
                <a:spcPct val="100000"/>
              </a:lnSpc>
              <a:spcBef>
                <a:spcPts val="0"/>
              </a:spcBef>
              <a:spcAft>
                <a:spcPts val="0"/>
              </a:spcAft>
              <a:buClr>
                <a:srgbClr val="000000"/>
              </a:buClr>
              <a:buSzPts val="2400"/>
              <a:buFont typeface="Montserrat Black"/>
              <a:buChar char="●"/>
            </a:pPr>
            <a:r>
              <a:rPr lang="en" sz="2400" b="1" i="0" u="none" strike="noStrike" cap="none">
                <a:solidFill>
                  <a:srgbClr val="000000"/>
                </a:solidFill>
                <a:latin typeface="Montserrat Black"/>
                <a:ea typeface="Montserrat Black"/>
                <a:cs typeface="Montserrat Black"/>
                <a:sym typeface="Montserrat Black"/>
              </a:rPr>
              <a:t>Kabupaten </a:t>
            </a:r>
            <a:r>
              <a:rPr lang="en" sz="2400" b="1">
                <a:latin typeface="Montserrat Black"/>
                <a:ea typeface="Montserrat Black"/>
                <a:cs typeface="Montserrat Black"/>
                <a:sym typeface="Montserrat Black"/>
              </a:rPr>
              <a:t>Sleman</a:t>
            </a:r>
            <a:endParaRPr sz="2400" b="1" i="0" u="none" strike="noStrike" cap="none">
              <a:solidFill>
                <a:srgbClr val="000000"/>
              </a:solidFill>
              <a:latin typeface="Montserrat Black"/>
              <a:ea typeface="Montserrat Black"/>
              <a:cs typeface="Montserrat Black"/>
              <a:sym typeface="Montserrat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8"/>
          <p:cNvSpPr/>
          <p:nvPr/>
        </p:nvSpPr>
        <p:spPr>
          <a:xfrm>
            <a:off x="237600" y="2244750"/>
            <a:ext cx="8646600" cy="2507700"/>
          </a:xfrm>
          <a:prstGeom prst="roundRect">
            <a:avLst>
              <a:gd name="adj" fmla="val 7217"/>
            </a:avLst>
          </a:prstGeom>
          <a:solidFill>
            <a:srgbClr val="EEEEEE"/>
          </a:solidFill>
          <a:ln>
            <a:noFill/>
          </a:ln>
          <a:effectLst>
            <a:outerShdw blurRad="57150" dist="19050" dir="5400000" algn="bl" rotWithShape="0">
              <a:srgbClr val="000000">
                <a:alpha val="49410"/>
              </a:srgbClr>
            </a:outerShdw>
          </a:effectLst>
        </p:spPr>
        <p:txBody>
          <a:bodyPr spcFirstLastPara="1" wrap="square" lIns="91425" tIns="91425" rIns="91425" bIns="91425" anchor="t" anchorCtr="0">
            <a:noAutofit/>
          </a:bodyPr>
          <a:lstStyle/>
          <a:p>
            <a:pPr marL="457200" lvl="0" indent="-317500" algn="just" rtl="0">
              <a:lnSpc>
                <a:spcPct val="115000"/>
              </a:lnSpc>
              <a:spcBef>
                <a:spcPts val="0"/>
              </a:spcBef>
              <a:spcAft>
                <a:spcPts val="0"/>
              </a:spcAft>
              <a:buClr>
                <a:schemeClr val="dk1"/>
              </a:buClr>
              <a:buSzPts val="1400"/>
              <a:buAutoNum type="arabicPeriod"/>
            </a:pPr>
            <a:r>
              <a:rPr lang="en">
                <a:solidFill>
                  <a:schemeClr val="dk1"/>
                </a:solidFill>
                <a:latin typeface="Montserrat"/>
                <a:ea typeface="Montserrat"/>
                <a:cs typeface="Montserrat"/>
                <a:sym typeface="Montserrat"/>
              </a:rPr>
              <a:t>Mereformasi Kalurahan untuk lebih berperan dalam meningkatkan : kualitas hidup-kehidupan-penghidupan warga, pembangunan yang inklusif, serta pengembangan kebudayaan.</a:t>
            </a:r>
            <a:endParaRPr>
              <a:solidFill>
                <a:schemeClr val="dk1"/>
              </a:solidFill>
              <a:latin typeface="Montserrat"/>
              <a:ea typeface="Montserrat"/>
              <a:cs typeface="Montserrat"/>
              <a:sym typeface="Montserrat"/>
            </a:endParaRPr>
          </a:p>
          <a:p>
            <a:pPr marL="457200" lvl="0" indent="-317500" algn="just" rtl="0">
              <a:lnSpc>
                <a:spcPct val="115000"/>
              </a:lnSpc>
              <a:spcBef>
                <a:spcPts val="0"/>
              </a:spcBef>
              <a:spcAft>
                <a:spcPts val="0"/>
              </a:spcAft>
              <a:buClr>
                <a:schemeClr val="dk1"/>
              </a:buClr>
              <a:buSzPts val="1400"/>
              <a:buAutoNum type="arabicPeriod"/>
            </a:pPr>
            <a:r>
              <a:rPr lang="en">
                <a:solidFill>
                  <a:schemeClr val="dk1"/>
                </a:solidFill>
                <a:latin typeface="Montserrat"/>
                <a:ea typeface="Montserrat"/>
                <a:cs typeface="Montserrat"/>
                <a:sym typeface="Montserrat"/>
              </a:rPr>
              <a:t>Memberdayakan Kawasan Selatan dengan mengoptimalkan : dukungan infrastruktur, peningkatan kapasitas SDM, dan perlindungan/pengelolaan sumber daya setempat.</a:t>
            </a:r>
            <a:endParaRPr>
              <a:solidFill>
                <a:schemeClr val="dk1"/>
              </a:solidFill>
              <a:latin typeface="Montserrat"/>
              <a:ea typeface="Montserrat"/>
              <a:cs typeface="Montserrat"/>
              <a:sym typeface="Montserrat"/>
            </a:endParaRPr>
          </a:p>
          <a:p>
            <a:pPr marL="457200" lvl="0" indent="-317500" algn="just" rtl="0">
              <a:lnSpc>
                <a:spcPct val="115000"/>
              </a:lnSpc>
              <a:spcBef>
                <a:spcPts val="0"/>
              </a:spcBef>
              <a:spcAft>
                <a:spcPts val="0"/>
              </a:spcAft>
              <a:buClr>
                <a:schemeClr val="dk1"/>
              </a:buClr>
              <a:buSzPts val="1400"/>
              <a:buAutoNum type="arabicPeriod"/>
            </a:pPr>
            <a:r>
              <a:rPr lang="en">
                <a:solidFill>
                  <a:schemeClr val="dk1"/>
                </a:solidFill>
                <a:latin typeface="Montserrat"/>
                <a:ea typeface="Montserrat"/>
                <a:cs typeface="Montserrat"/>
                <a:sym typeface="Montserrat"/>
              </a:rPr>
              <a:t>Meningkatkan budaya inovasi dan mengoptimalkan kemanfaatan kemajuan Teknologi Informasi.</a:t>
            </a:r>
            <a:endParaRPr>
              <a:solidFill>
                <a:schemeClr val="dk1"/>
              </a:solidFill>
              <a:latin typeface="Montserrat"/>
              <a:ea typeface="Montserrat"/>
              <a:cs typeface="Montserrat"/>
              <a:sym typeface="Montserrat"/>
            </a:endParaRPr>
          </a:p>
          <a:p>
            <a:pPr marL="457200" lvl="0" indent="-317500" algn="just" rtl="0">
              <a:lnSpc>
                <a:spcPct val="115000"/>
              </a:lnSpc>
              <a:spcBef>
                <a:spcPts val="0"/>
              </a:spcBef>
              <a:spcAft>
                <a:spcPts val="0"/>
              </a:spcAft>
              <a:buClr>
                <a:schemeClr val="dk1"/>
              </a:buClr>
              <a:buSzPts val="1400"/>
              <a:buAutoNum type="arabicPeriod"/>
            </a:pPr>
            <a:r>
              <a:rPr lang="en">
                <a:solidFill>
                  <a:schemeClr val="dk1"/>
                </a:solidFill>
                <a:latin typeface="Montserrat"/>
                <a:ea typeface="Montserrat"/>
                <a:cs typeface="Montserrat"/>
                <a:sym typeface="Montserrat"/>
              </a:rPr>
              <a:t>Melestarikan lingkungan dan warisan budaya melalui penataan ruang dan pertanahan yang lebih baik.</a:t>
            </a:r>
            <a:endParaRPr>
              <a:solidFill>
                <a:schemeClr val="dk1"/>
              </a:solidFill>
              <a:latin typeface="Montserrat"/>
              <a:ea typeface="Montserrat"/>
              <a:cs typeface="Montserrat"/>
              <a:sym typeface="Montserrat"/>
            </a:endParaRPr>
          </a:p>
        </p:txBody>
      </p:sp>
      <p:sp>
        <p:nvSpPr>
          <p:cNvPr id="196" name="Google Shape;196;p28"/>
          <p:cNvSpPr/>
          <p:nvPr/>
        </p:nvSpPr>
        <p:spPr>
          <a:xfrm>
            <a:off x="237600" y="862201"/>
            <a:ext cx="2496600" cy="284100"/>
          </a:xfrm>
          <a:prstGeom prst="roundRect">
            <a:avLst>
              <a:gd name="adj" fmla="val 16667"/>
            </a:avLst>
          </a:prstGeom>
          <a:solidFill>
            <a:srgbClr val="259CD7"/>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rgbClr val="000000"/>
                </a:solidFill>
                <a:latin typeface="Montserrat"/>
                <a:ea typeface="Montserrat"/>
                <a:cs typeface="Montserrat"/>
                <a:sym typeface="Montserrat"/>
              </a:rPr>
              <a:t>VISI</a:t>
            </a:r>
            <a:endParaRPr sz="1700" b="1" i="0" u="none" strike="noStrike" cap="none">
              <a:solidFill>
                <a:srgbClr val="000000"/>
              </a:solidFill>
              <a:latin typeface="Montserrat"/>
              <a:ea typeface="Montserrat"/>
              <a:cs typeface="Montserrat"/>
              <a:sym typeface="Montserrat"/>
            </a:endParaRPr>
          </a:p>
        </p:txBody>
      </p:sp>
      <p:sp>
        <p:nvSpPr>
          <p:cNvPr id="197" name="Google Shape;197;p28"/>
          <p:cNvSpPr/>
          <p:nvPr/>
        </p:nvSpPr>
        <p:spPr>
          <a:xfrm>
            <a:off x="215275" y="1116475"/>
            <a:ext cx="8668800" cy="646500"/>
          </a:xfrm>
          <a:prstGeom prst="roundRect">
            <a:avLst>
              <a:gd name="adj" fmla="val 12931"/>
            </a:avLst>
          </a:prstGeom>
          <a:solidFill>
            <a:srgbClr val="EEEEEE"/>
          </a:solidFill>
          <a:ln>
            <a:noFill/>
          </a:ln>
          <a:effectLst>
            <a:outerShdw blurRad="57150" dist="19050" dir="5400000" algn="bl" rotWithShape="0">
              <a:srgbClr val="000000">
                <a:alpha val="49410"/>
              </a:srgbClr>
            </a:outerShdw>
          </a:effectLst>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sz="1500" b="1">
                <a:solidFill>
                  <a:srgbClr val="252F4A"/>
                </a:solidFill>
              </a:rPr>
              <a:t>Mewujudkan Pancamulia Masyarakat Jogja melalui Reformasi Kalurahan, Pemberdayaan Kawasan Selatan, serta Pembangunan Budaya Inovasi dan Pemanfaatan Teknologi</a:t>
            </a:r>
            <a:endParaRPr sz="1500" b="1">
              <a:solidFill>
                <a:srgbClr val="252F4A"/>
              </a:solidFill>
            </a:endParaRPr>
          </a:p>
        </p:txBody>
      </p:sp>
      <p:sp>
        <p:nvSpPr>
          <p:cNvPr id="198" name="Google Shape;198;p28"/>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005CA7"/>
                </a:solidFill>
                <a:latin typeface="Montserrat ExtraBold"/>
                <a:ea typeface="Montserrat ExtraBold"/>
                <a:cs typeface="Montserrat ExtraBold"/>
                <a:sym typeface="Montserrat ExtraBold"/>
              </a:rPr>
              <a:t>Visi dan Misi</a:t>
            </a:r>
            <a:endParaRPr sz="2100" b="0" i="0" u="none" strike="noStrike" cap="none">
              <a:solidFill>
                <a:srgbClr val="005CA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Pemerintah Provinsi </a:t>
            </a:r>
            <a:r>
              <a:rPr lang="en" sz="2100">
                <a:solidFill>
                  <a:srgbClr val="E31A5E"/>
                </a:solidFill>
                <a:latin typeface="Montserrat ExtraBold"/>
                <a:ea typeface="Montserrat ExtraBold"/>
                <a:cs typeface="Montserrat ExtraBold"/>
                <a:sym typeface="Montserrat ExtraBold"/>
              </a:rPr>
              <a:t>Yogyakarta</a:t>
            </a:r>
            <a:endParaRPr sz="2100" b="0" i="0" u="none" strike="noStrike" cap="none">
              <a:solidFill>
                <a:srgbClr val="E71D62"/>
              </a:solidFill>
              <a:latin typeface="Montserrat ExtraBold"/>
              <a:ea typeface="Montserrat ExtraBold"/>
              <a:cs typeface="Montserrat ExtraBold"/>
              <a:sym typeface="Montserrat ExtraBold"/>
            </a:endParaRPr>
          </a:p>
        </p:txBody>
      </p:sp>
      <p:sp>
        <p:nvSpPr>
          <p:cNvPr id="199" name="Google Shape;199;p28"/>
          <p:cNvSpPr/>
          <p:nvPr/>
        </p:nvSpPr>
        <p:spPr>
          <a:xfrm>
            <a:off x="259925" y="1960651"/>
            <a:ext cx="2496600" cy="284100"/>
          </a:xfrm>
          <a:prstGeom prst="roundRect">
            <a:avLst>
              <a:gd name="adj" fmla="val 16667"/>
            </a:avLst>
          </a:prstGeom>
          <a:solidFill>
            <a:srgbClr val="519CD7"/>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rgbClr val="000000"/>
                </a:solidFill>
                <a:latin typeface="Montserrat"/>
                <a:ea typeface="Montserrat"/>
                <a:cs typeface="Montserrat"/>
                <a:sym typeface="Montserrat"/>
              </a:rPr>
              <a:t>MISI</a:t>
            </a:r>
            <a:endParaRPr sz="1700" b="1" i="0" u="none" strike="noStrike" cap="none">
              <a:solidFill>
                <a:srgbClr val="000000"/>
              </a:solidFill>
              <a:latin typeface="Montserrat"/>
              <a:ea typeface="Montserrat"/>
              <a:cs typeface="Montserrat"/>
              <a:sym typeface="Montserrat"/>
            </a:endParaRPr>
          </a:p>
        </p:txBody>
      </p:sp>
      <p:sp>
        <p:nvSpPr>
          <p:cNvPr id="200" name="Google Shape;200;p28"/>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10</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29"/>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11</a:t>
            </a:fld>
            <a:endParaRPr sz="1300" b="1" i="0" u="none" strike="noStrike" cap="none">
              <a:solidFill>
                <a:srgbClr val="000000"/>
              </a:solidFill>
              <a:latin typeface="Calibri"/>
              <a:ea typeface="Calibri"/>
              <a:cs typeface="Calibri"/>
              <a:sym typeface="Calibri"/>
            </a:endParaRPr>
          </a:p>
        </p:txBody>
      </p:sp>
      <p:pic>
        <p:nvPicPr>
          <p:cNvPr id="206" name="Google Shape;206;p29" title="Statistik-ASN-A5EB03E23BA0F6A0E040640A040252AD-2026-09-01.png"/>
          <p:cNvPicPr preferRelativeResize="0"/>
          <p:nvPr/>
        </p:nvPicPr>
        <p:blipFill rotWithShape="1">
          <a:blip r:embed="rId3">
            <a:alphaModFix/>
          </a:blip>
          <a:srcRect b="3707"/>
          <a:stretch/>
        </p:blipFill>
        <p:spPr>
          <a:xfrm>
            <a:off x="0" y="0"/>
            <a:ext cx="9144003" cy="5143501"/>
          </a:xfrm>
          <a:prstGeom prst="rect">
            <a:avLst/>
          </a:prstGeom>
          <a:noFill/>
          <a:ln>
            <a:noFill/>
          </a:ln>
        </p:spPr>
      </p:pic>
      <p:sp>
        <p:nvSpPr>
          <p:cNvPr id="2" name="Google Shape;139;p20">
            <a:extLst>
              <a:ext uri="{FF2B5EF4-FFF2-40B4-BE49-F238E27FC236}">
                <a16:creationId xmlns:a16="http://schemas.microsoft.com/office/drawing/2014/main" id="{18BEDA1A-BE71-A695-3202-D18B8BF8693D}"/>
              </a:ext>
            </a:extLst>
          </p:cNvPr>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11</a:t>
            </a:fld>
            <a:endParaRPr sz="13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0"/>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259CD7"/>
                </a:solidFill>
                <a:latin typeface="Montserrat ExtraBold"/>
                <a:ea typeface="Montserrat ExtraBold"/>
                <a:cs typeface="Montserrat ExtraBold"/>
                <a:sym typeface="Montserrat ExtraBold"/>
              </a:rPr>
              <a:t>Data-Data</a:t>
            </a:r>
            <a:endParaRPr sz="2100" b="0" i="0" u="none" strike="noStrike" cap="none">
              <a:solidFill>
                <a:srgbClr val="259CD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chemeClr val="dk1"/>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Pemerintah Provinsi </a:t>
            </a:r>
            <a:r>
              <a:rPr lang="en" sz="2100">
                <a:solidFill>
                  <a:srgbClr val="E31A5E"/>
                </a:solidFill>
                <a:latin typeface="Montserrat ExtraBold"/>
                <a:ea typeface="Montserrat ExtraBold"/>
                <a:cs typeface="Montserrat ExtraBold"/>
                <a:sym typeface="Montserrat ExtraBold"/>
              </a:rPr>
              <a:t>Yogyakarta </a:t>
            </a:r>
            <a:endParaRPr sz="2100">
              <a:solidFill>
                <a:srgbClr val="E31A5E"/>
              </a:solidFill>
              <a:latin typeface="Montserrat ExtraBold"/>
              <a:ea typeface="Montserrat ExtraBold"/>
              <a:cs typeface="Montserrat ExtraBold"/>
              <a:sym typeface="Montserrat ExtraBold"/>
            </a:endParaRPr>
          </a:p>
        </p:txBody>
      </p:sp>
      <p:sp>
        <p:nvSpPr>
          <p:cNvPr id="212" name="Google Shape;212;p30"/>
          <p:cNvSpPr/>
          <p:nvPr/>
        </p:nvSpPr>
        <p:spPr>
          <a:xfrm>
            <a:off x="254000" y="1631374"/>
            <a:ext cx="2688600" cy="7128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5,72</a:t>
            </a:r>
            <a:r>
              <a:rPr lang="en" sz="2800" b="1" i="0" u="none" strike="noStrike" cap="none">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213" name="Google Shape;213;p30"/>
          <p:cNvSpPr/>
          <p:nvPr/>
        </p:nvSpPr>
        <p:spPr>
          <a:xfrm>
            <a:off x="253999" y="1066800"/>
            <a:ext cx="2688600" cy="5646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Pengangguran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2025 (%)</a:t>
            </a:r>
            <a:endParaRPr sz="1600" b="0" i="0" u="none" strike="noStrike" cap="none">
              <a:solidFill>
                <a:schemeClr val="lt1"/>
              </a:solidFill>
              <a:latin typeface="Calibri"/>
              <a:ea typeface="Calibri"/>
              <a:cs typeface="Calibri"/>
              <a:sym typeface="Calibri"/>
            </a:endParaRPr>
          </a:p>
        </p:txBody>
      </p:sp>
      <p:sp>
        <p:nvSpPr>
          <p:cNvPr id="214" name="Google Shape;214;p30"/>
          <p:cNvSpPr/>
          <p:nvPr/>
        </p:nvSpPr>
        <p:spPr>
          <a:xfrm>
            <a:off x="3258450" y="1631374"/>
            <a:ext cx="2688600" cy="7128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17,4</a:t>
            </a:r>
            <a:r>
              <a:rPr lang="en" sz="2800" b="1" i="0" u="none" strike="noStrike" cap="none">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215" name="Google Shape;215;p30"/>
          <p:cNvSpPr/>
          <p:nvPr/>
        </p:nvSpPr>
        <p:spPr>
          <a:xfrm>
            <a:off x="3258457" y="1066800"/>
            <a:ext cx="2688600" cy="5646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Stunting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a:t>
            </a:r>
            <a:r>
              <a:rPr lang="en" sz="1600">
                <a:solidFill>
                  <a:schemeClr val="lt1"/>
                </a:solidFill>
                <a:latin typeface="Calibri"/>
                <a:ea typeface="Calibri"/>
                <a:cs typeface="Calibri"/>
                <a:sym typeface="Calibri"/>
              </a:rPr>
              <a:t>4</a:t>
            </a:r>
            <a:r>
              <a:rPr lang="en" sz="1600" b="0" i="0" u="none" strike="noStrike" cap="none">
                <a:solidFill>
                  <a:schemeClr val="lt1"/>
                </a:solidFill>
                <a:latin typeface="Calibri"/>
                <a:ea typeface="Calibri"/>
                <a:cs typeface="Calibri"/>
                <a:sym typeface="Calibri"/>
              </a:rPr>
              <a:t> (%)</a:t>
            </a:r>
            <a:endParaRPr sz="1600" b="0" i="0" u="none" strike="noStrike" cap="none">
              <a:solidFill>
                <a:schemeClr val="lt1"/>
              </a:solidFill>
              <a:latin typeface="Calibri"/>
              <a:ea typeface="Calibri"/>
              <a:cs typeface="Calibri"/>
              <a:sym typeface="Calibri"/>
            </a:endParaRPr>
          </a:p>
        </p:txBody>
      </p:sp>
      <p:sp>
        <p:nvSpPr>
          <p:cNvPr id="216" name="Google Shape;216;p30"/>
          <p:cNvSpPr/>
          <p:nvPr/>
        </p:nvSpPr>
        <p:spPr>
          <a:xfrm>
            <a:off x="6262913" y="1631290"/>
            <a:ext cx="2688600" cy="7128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457200" marR="0" lvl="0" indent="0" algn="ctr" rtl="0">
              <a:lnSpc>
                <a:spcPct val="100000"/>
              </a:lnSpc>
              <a:spcBef>
                <a:spcPts val="0"/>
              </a:spcBef>
              <a:spcAft>
                <a:spcPts val="0"/>
              </a:spcAft>
              <a:buNone/>
            </a:pPr>
            <a:r>
              <a:rPr lang="en" sz="2300" b="1" u="sng">
                <a:solidFill>
                  <a:schemeClr val="dk1"/>
                </a:solidFill>
                <a:latin typeface="Calibri"/>
                <a:ea typeface="Calibri"/>
                <a:cs typeface="Calibri"/>
                <a:sym typeface="Calibri"/>
              </a:rPr>
              <a:t>+</a:t>
            </a:r>
            <a:r>
              <a:rPr lang="en" sz="2300" b="1">
                <a:solidFill>
                  <a:schemeClr val="dk1"/>
                </a:solidFill>
                <a:latin typeface="Calibri"/>
                <a:ea typeface="Calibri"/>
                <a:cs typeface="Calibri"/>
                <a:sym typeface="Calibri"/>
              </a:rPr>
              <a:t>15.125 Anak</a:t>
            </a:r>
            <a:endParaRPr sz="2300" b="0" i="0" u="none" strike="noStrike" cap="none">
              <a:solidFill>
                <a:srgbClr val="000000"/>
              </a:solidFill>
              <a:latin typeface="Arial"/>
              <a:ea typeface="Arial"/>
              <a:cs typeface="Arial"/>
              <a:sym typeface="Arial"/>
            </a:endParaRPr>
          </a:p>
        </p:txBody>
      </p:sp>
      <p:sp>
        <p:nvSpPr>
          <p:cNvPr id="217" name="Google Shape;217;p30"/>
          <p:cNvSpPr/>
          <p:nvPr/>
        </p:nvSpPr>
        <p:spPr>
          <a:xfrm>
            <a:off x="6262913" y="1066800"/>
            <a:ext cx="2688600" cy="5646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Anak Tidak Sekolah</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2025 </a:t>
            </a:r>
            <a:endParaRPr sz="1600" b="0" i="0" u="none" strike="noStrike" cap="none">
              <a:solidFill>
                <a:schemeClr val="lt1"/>
              </a:solidFill>
              <a:latin typeface="Calibri"/>
              <a:ea typeface="Calibri"/>
              <a:cs typeface="Calibri"/>
              <a:sym typeface="Calibri"/>
            </a:endParaRPr>
          </a:p>
        </p:txBody>
      </p:sp>
      <p:sp>
        <p:nvSpPr>
          <p:cNvPr id="218" name="Google Shape;218;p30"/>
          <p:cNvSpPr/>
          <p:nvPr/>
        </p:nvSpPr>
        <p:spPr>
          <a:xfrm>
            <a:off x="254000" y="3335625"/>
            <a:ext cx="2688600" cy="7410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3,07</a:t>
            </a:r>
            <a:r>
              <a:rPr lang="en" sz="2800" b="1" i="0" u="none" strike="noStrike" cap="none">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219" name="Google Shape;219;p30"/>
          <p:cNvSpPr/>
          <p:nvPr/>
        </p:nvSpPr>
        <p:spPr>
          <a:xfrm>
            <a:off x="253998" y="2799445"/>
            <a:ext cx="2688600" cy="5364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Inflasi</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2026 (%)</a:t>
            </a:r>
            <a:endParaRPr sz="1600" b="0" i="0" u="none" strike="noStrike" cap="none">
              <a:solidFill>
                <a:schemeClr val="lt1"/>
              </a:solidFill>
              <a:latin typeface="Calibri"/>
              <a:ea typeface="Calibri"/>
              <a:cs typeface="Calibri"/>
              <a:sym typeface="Calibri"/>
            </a:endParaRPr>
          </a:p>
        </p:txBody>
      </p:sp>
      <p:sp>
        <p:nvSpPr>
          <p:cNvPr id="220" name="Google Shape;220;p30"/>
          <p:cNvSpPr/>
          <p:nvPr/>
        </p:nvSpPr>
        <p:spPr>
          <a:xfrm>
            <a:off x="3258457" y="3335731"/>
            <a:ext cx="2688600" cy="7410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a:solidFill>
                  <a:schemeClr val="dk1"/>
                </a:solidFill>
                <a:latin typeface="Calibri"/>
                <a:ea typeface="Calibri"/>
                <a:cs typeface="Calibri"/>
                <a:sym typeface="Calibri"/>
              </a:rPr>
              <a:t>10,08</a:t>
            </a:r>
            <a:r>
              <a:rPr lang="en" sz="3000" b="1" i="0" u="none" strike="noStrike" cap="none">
                <a:solidFill>
                  <a:schemeClr val="dk1"/>
                </a:solidFill>
                <a:latin typeface="Calibri"/>
                <a:ea typeface="Calibri"/>
                <a:cs typeface="Calibri"/>
                <a:sym typeface="Calibri"/>
              </a:rPr>
              <a:t>%</a:t>
            </a:r>
            <a:endParaRPr sz="3000" b="0" i="0" u="none" strike="noStrike" cap="none">
              <a:solidFill>
                <a:srgbClr val="000000"/>
              </a:solidFill>
              <a:latin typeface="Arial"/>
              <a:ea typeface="Arial"/>
              <a:cs typeface="Arial"/>
              <a:sym typeface="Arial"/>
            </a:endParaRPr>
          </a:p>
        </p:txBody>
      </p:sp>
      <p:sp>
        <p:nvSpPr>
          <p:cNvPr id="221" name="Google Shape;221;p30"/>
          <p:cNvSpPr/>
          <p:nvPr/>
        </p:nvSpPr>
        <p:spPr>
          <a:xfrm>
            <a:off x="3258456" y="2799445"/>
            <a:ext cx="2688600" cy="5364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Kemiskinan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2025 (%)</a:t>
            </a:r>
            <a:endParaRPr sz="1600" b="0" i="0" u="none" strike="noStrike" cap="none">
              <a:solidFill>
                <a:schemeClr val="lt1"/>
              </a:solidFill>
              <a:latin typeface="Calibri"/>
              <a:ea typeface="Calibri"/>
              <a:cs typeface="Calibri"/>
              <a:sym typeface="Calibri"/>
            </a:endParaRPr>
          </a:p>
        </p:txBody>
      </p:sp>
      <p:sp>
        <p:nvSpPr>
          <p:cNvPr id="222" name="Google Shape;222;p30"/>
          <p:cNvSpPr/>
          <p:nvPr/>
        </p:nvSpPr>
        <p:spPr>
          <a:xfrm>
            <a:off x="6262912" y="3335731"/>
            <a:ext cx="2688600" cy="7410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a:solidFill>
                  <a:schemeClr val="dk1"/>
                </a:solidFill>
                <a:latin typeface="Calibri"/>
                <a:ea typeface="Calibri"/>
                <a:cs typeface="Calibri"/>
                <a:sym typeface="Calibri"/>
              </a:rPr>
              <a:t>0,27</a:t>
            </a:r>
            <a:r>
              <a:rPr lang="en" sz="3000" b="1" i="0" u="none" strike="noStrike" cap="none">
                <a:solidFill>
                  <a:schemeClr val="dk1"/>
                </a:solidFill>
                <a:latin typeface="Calibri"/>
                <a:ea typeface="Calibri"/>
                <a:cs typeface="Calibri"/>
                <a:sym typeface="Calibri"/>
              </a:rPr>
              <a:t>%</a:t>
            </a:r>
            <a:endParaRPr sz="3000" b="0" i="0" u="none" strike="noStrike" cap="none">
              <a:solidFill>
                <a:srgbClr val="000000"/>
              </a:solidFill>
              <a:latin typeface="Arial"/>
              <a:ea typeface="Arial"/>
              <a:cs typeface="Arial"/>
              <a:sym typeface="Arial"/>
            </a:endParaRPr>
          </a:p>
        </p:txBody>
      </p:sp>
      <p:sp>
        <p:nvSpPr>
          <p:cNvPr id="223" name="Google Shape;223;p30"/>
          <p:cNvSpPr/>
          <p:nvPr/>
        </p:nvSpPr>
        <p:spPr>
          <a:xfrm>
            <a:off x="6262912" y="2799445"/>
            <a:ext cx="2688600" cy="5364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Kemiskinan Ekstrem</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2026 (%)</a:t>
            </a:r>
            <a:endParaRPr sz="1600" b="0" i="0" u="none" strike="noStrike" cap="none">
              <a:solidFill>
                <a:schemeClr val="lt1"/>
              </a:solidFill>
              <a:latin typeface="Calibri"/>
              <a:ea typeface="Calibri"/>
              <a:cs typeface="Calibri"/>
              <a:sym typeface="Calibri"/>
            </a:endParaRPr>
          </a:p>
        </p:txBody>
      </p:sp>
      <p:sp>
        <p:nvSpPr>
          <p:cNvPr id="224" name="Google Shape;224;p30"/>
          <p:cNvSpPr txBox="1"/>
          <p:nvPr/>
        </p:nvSpPr>
        <p:spPr>
          <a:xfrm>
            <a:off x="188636" y="4392209"/>
            <a:ext cx="91440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Sumber: Badan Pusat Statistik, Kementerian Kesehatan, Kemendikdasmen, Kementerian Sekretariat Negara &amp; Kementerian Koordinasi PMK</a:t>
            </a:r>
            <a:endParaRPr sz="1100" b="0" i="0" u="none" strike="noStrike" cap="none">
              <a:solidFill>
                <a:srgbClr val="000000"/>
              </a:solidFill>
              <a:latin typeface="Arial"/>
              <a:ea typeface="Arial"/>
              <a:cs typeface="Arial"/>
              <a:sym typeface="Arial"/>
            </a:endParaRPr>
          </a:p>
        </p:txBody>
      </p:sp>
      <p:pic>
        <p:nvPicPr>
          <p:cNvPr id="225" name="Google Shape;225;p30"/>
          <p:cNvPicPr preferRelativeResize="0"/>
          <p:nvPr/>
        </p:nvPicPr>
        <p:blipFill rotWithShape="1">
          <a:blip r:embed="rId3">
            <a:alphaModFix/>
          </a:blip>
          <a:srcRect l="2551" t="9522" r="72989" b="54425"/>
          <a:stretch/>
        </p:blipFill>
        <p:spPr>
          <a:xfrm>
            <a:off x="-89819" y="1398591"/>
            <a:ext cx="1261530" cy="1050989"/>
          </a:xfrm>
          <a:prstGeom prst="rect">
            <a:avLst/>
          </a:prstGeom>
          <a:noFill/>
          <a:ln>
            <a:noFill/>
          </a:ln>
        </p:spPr>
      </p:pic>
      <p:pic>
        <p:nvPicPr>
          <p:cNvPr id="226" name="Google Shape;226;p30"/>
          <p:cNvPicPr preferRelativeResize="0"/>
          <p:nvPr/>
        </p:nvPicPr>
        <p:blipFill rotWithShape="1">
          <a:blip r:embed="rId3">
            <a:alphaModFix/>
          </a:blip>
          <a:srcRect l="38955" t="10145" r="36585" b="53802"/>
          <a:stretch/>
        </p:blipFill>
        <p:spPr>
          <a:xfrm>
            <a:off x="2811853" y="1404656"/>
            <a:ext cx="1261530" cy="1050989"/>
          </a:xfrm>
          <a:prstGeom prst="rect">
            <a:avLst/>
          </a:prstGeom>
          <a:noFill/>
          <a:ln>
            <a:noFill/>
          </a:ln>
        </p:spPr>
      </p:pic>
      <p:pic>
        <p:nvPicPr>
          <p:cNvPr id="227" name="Google Shape;227;p30"/>
          <p:cNvPicPr preferRelativeResize="0"/>
          <p:nvPr/>
        </p:nvPicPr>
        <p:blipFill rotWithShape="1">
          <a:blip r:embed="rId3">
            <a:alphaModFix/>
          </a:blip>
          <a:srcRect l="76858" t="11465" r="-1318" b="52482"/>
          <a:stretch/>
        </p:blipFill>
        <p:spPr>
          <a:xfrm>
            <a:off x="5742687" y="1337495"/>
            <a:ext cx="1408991" cy="1173840"/>
          </a:xfrm>
          <a:prstGeom prst="rect">
            <a:avLst/>
          </a:prstGeom>
          <a:noFill/>
          <a:ln>
            <a:noFill/>
          </a:ln>
        </p:spPr>
      </p:pic>
      <p:pic>
        <p:nvPicPr>
          <p:cNvPr id="228" name="Google Shape;228;p30"/>
          <p:cNvPicPr preferRelativeResize="0"/>
          <p:nvPr/>
        </p:nvPicPr>
        <p:blipFill rotWithShape="1">
          <a:blip r:embed="rId3">
            <a:alphaModFix/>
          </a:blip>
          <a:srcRect l="2754" t="50820" r="72786" b="13127"/>
          <a:stretch/>
        </p:blipFill>
        <p:spPr>
          <a:xfrm>
            <a:off x="-42473" y="3236757"/>
            <a:ext cx="1062740" cy="885375"/>
          </a:xfrm>
          <a:prstGeom prst="rect">
            <a:avLst/>
          </a:prstGeom>
          <a:noFill/>
          <a:ln>
            <a:noFill/>
          </a:ln>
        </p:spPr>
      </p:pic>
      <p:pic>
        <p:nvPicPr>
          <p:cNvPr id="229" name="Google Shape;229;p30"/>
          <p:cNvPicPr preferRelativeResize="0"/>
          <p:nvPr/>
        </p:nvPicPr>
        <p:blipFill rotWithShape="1">
          <a:blip r:embed="rId3">
            <a:alphaModFix/>
          </a:blip>
          <a:srcRect l="40753" t="50730" r="34787" b="13217"/>
          <a:stretch/>
        </p:blipFill>
        <p:spPr>
          <a:xfrm>
            <a:off x="2845356" y="3237810"/>
            <a:ext cx="1093851" cy="911294"/>
          </a:xfrm>
          <a:prstGeom prst="rect">
            <a:avLst/>
          </a:prstGeom>
          <a:noFill/>
          <a:ln>
            <a:noFill/>
          </a:ln>
        </p:spPr>
      </p:pic>
      <p:pic>
        <p:nvPicPr>
          <p:cNvPr id="230" name="Google Shape;230;p30"/>
          <p:cNvPicPr preferRelativeResize="0"/>
          <p:nvPr/>
        </p:nvPicPr>
        <p:blipFill rotWithShape="1">
          <a:blip r:embed="rId3">
            <a:alphaModFix/>
          </a:blip>
          <a:srcRect l="76597" t="53481" r="-1057" b="10466"/>
          <a:stretch/>
        </p:blipFill>
        <p:spPr>
          <a:xfrm>
            <a:off x="5946918" y="3292663"/>
            <a:ext cx="1093851" cy="911294"/>
          </a:xfrm>
          <a:prstGeom prst="rect">
            <a:avLst/>
          </a:prstGeom>
          <a:noFill/>
          <a:ln>
            <a:noFill/>
          </a:ln>
        </p:spPr>
      </p:pic>
      <p:sp>
        <p:nvSpPr>
          <p:cNvPr id="231" name="Google Shape;231;p30"/>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12</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31"/>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259CD7"/>
                </a:solidFill>
                <a:latin typeface="Montserrat ExtraBold"/>
                <a:ea typeface="Montserrat ExtraBold"/>
                <a:cs typeface="Montserrat ExtraBold"/>
                <a:sym typeface="Montserrat ExtraBold"/>
              </a:rPr>
              <a:t>Produk Khas</a:t>
            </a:r>
            <a:endParaRPr sz="2100" b="0" i="0" u="none" strike="noStrike" cap="none">
              <a:solidFill>
                <a:srgbClr val="259CD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chemeClr val="dk1"/>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Provinsi </a:t>
            </a:r>
            <a:r>
              <a:rPr lang="en" sz="2100">
                <a:solidFill>
                  <a:srgbClr val="E31A5E"/>
                </a:solidFill>
                <a:latin typeface="Montserrat ExtraBold"/>
                <a:ea typeface="Montserrat ExtraBold"/>
                <a:cs typeface="Montserrat ExtraBold"/>
                <a:sym typeface="Montserrat ExtraBold"/>
              </a:rPr>
              <a:t>Yogyakarta</a:t>
            </a:r>
            <a:endParaRPr sz="2100" b="0" i="0" u="none" strike="noStrike" cap="none">
              <a:solidFill>
                <a:srgbClr val="E31A5E"/>
              </a:solidFill>
              <a:latin typeface="Montserrat ExtraBold"/>
              <a:ea typeface="Montserrat ExtraBold"/>
              <a:cs typeface="Montserrat ExtraBold"/>
              <a:sym typeface="Montserrat ExtraBold"/>
            </a:endParaRPr>
          </a:p>
        </p:txBody>
      </p:sp>
      <p:sp>
        <p:nvSpPr>
          <p:cNvPr id="237" name="Google Shape;237;p31"/>
          <p:cNvSpPr/>
          <p:nvPr/>
        </p:nvSpPr>
        <p:spPr>
          <a:xfrm>
            <a:off x="253900" y="1713300"/>
            <a:ext cx="2736000" cy="29511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Gudeg</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Sate Klatak</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Bakmi Jawa</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Mangut Lele</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Bakpia</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Ayam Goreng Kalasan</a:t>
            </a:r>
            <a:endParaRPr sz="1600">
              <a:solidFill>
                <a:schemeClr val="dk1"/>
              </a:solidFill>
              <a:latin typeface="Calibri"/>
              <a:ea typeface="Calibri"/>
              <a:cs typeface="Calibri"/>
              <a:sym typeface="Calibri"/>
            </a:endParaRPr>
          </a:p>
        </p:txBody>
      </p:sp>
      <p:sp>
        <p:nvSpPr>
          <p:cNvPr id="238" name="Google Shape;238;p31"/>
          <p:cNvSpPr/>
          <p:nvPr/>
        </p:nvSpPr>
        <p:spPr>
          <a:xfrm>
            <a:off x="3204025" y="1713300"/>
            <a:ext cx="2736000" cy="29511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457200" marR="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Pertanian: Salak Pondoh, Kopi dan Kakao</a:t>
            </a:r>
            <a:endParaRPr sz="1600">
              <a:solidFill>
                <a:schemeClr val="dk1"/>
              </a:solidFill>
              <a:latin typeface="Calibri"/>
              <a:ea typeface="Calibri"/>
              <a:cs typeface="Calibri"/>
              <a:sym typeface="Calibri"/>
            </a:endParaRPr>
          </a:p>
          <a:p>
            <a:pPr marL="457200" marR="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Pariwisata</a:t>
            </a:r>
            <a:endParaRPr sz="1600">
              <a:solidFill>
                <a:schemeClr val="dk1"/>
              </a:solidFill>
              <a:latin typeface="Calibri"/>
              <a:ea typeface="Calibri"/>
              <a:cs typeface="Calibri"/>
              <a:sym typeface="Calibri"/>
            </a:endParaRPr>
          </a:p>
          <a:p>
            <a:pPr marL="457200" marR="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Pendidikan</a:t>
            </a:r>
            <a:endParaRPr sz="1600">
              <a:solidFill>
                <a:schemeClr val="dk1"/>
              </a:solidFill>
              <a:latin typeface="Calibri"/>
              <a:ea typeface="Calibri"/>
              <a:cs typeface="Calibri"/>
              <a:sym typeface="Calibri"/>
            </a:endParaRPr>
          </a:p>
          <a:p>
            <a:pPr marL="457200" marR="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Tekstil/Pakaian</a:t>
            </a:r>
            <a:endParaRPr sz="1600">
              <a:solidFill>
                <a:schemeClr val="dk1"/>
              </a:solidFill>
              <a:latin typeface="Calibri"/>
              <a:ea typeface="Calibri"/>
              <a:cs typeface="Calibri"/>
              <a:sym typeface="Calibri"/>
            </a:endParaRPr>
          </a:p>
        </p:txBody>
      </p:sp>
      <p:sp>
        <p:nvSpPr>
          <p:cNvPr id="239" name="Google Shape;239;p31"/>
          <p:cNvSpPr/>
          <p:nvPr/>
        </p:nvSpPr>
        <p:spPr>
          <a:xfrm>
            <a:off x="6154050" y="1713300"/>
            <a:ext cx="2736000" cy="2951100"/>
          </a:xfrm>
          <a:prstGeom prst="roundRect">
            <a:avLst>
              <a:gd name="adj" fmla="val 4731"/>
            </a:avLst>
          </a:prstGeom>
          <a:solidFill>
            <a:srgbClr val="D8E2F3"/>
          </a:solidFill>
          <a:ln>
            <a:noFill/>
          </a:ln>
        </p:spPr>
        <p:txBody>
          <a:bodyPr spcFirstLastPara="1" wrap="square" lIns="68575" tIns="34275" rIns="68575" bIns="34275" anchor="ctr" anchorCtr="0">
            <a:noAutofit/>
          </a:bodyPr>
          <a:lstStyle/>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Kerajinan Perak</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Gerabah Kasongan</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Batik dan Kain Tradisional</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Kulit Manding</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Serat Alam &amp; Anyaman</a:t>
            </a:r>
            <a:endParaRPr sz="1600">
              <a:solidFill>
                <a:schemeClr val="dk1"/>
              </a:solidFill>
              <a:latin typeface="Calibri"/>
              <a:ea typeface="Calibri"/>
              <a:cs typeface="Calibri"/>
              <a:sym typeface="Calibri"/>
            </a:endParaRPr>
          </a:p>
          <a:p>
            <a:pPr marL="457200" lvl="0" indent="-330200" algn="l" rtl="0">
              <a:lnSpc>
                <a:spcPct val="150000"/>
              </a:lnSpc>
              <a:spcBef>
                <a:spcPts val="0"/>
              </a:spcBef>
              <a:spcAft>
                <a:spcPts val="0"/>
              </a:spcAft>
              <a:buClr>
                <a:schemeClr val="dk1"/>
              </a:buClr>
              <a:buSzPts val="1600"/>
              <a:buFont typeface="Calibri"/>
              <a:buAutoNum type="arabicPeriod"/>
            </a:pPr>
            <a:r>
              <a:rPr lang="en" sz="1600">
                <a:solidFill>
                  <a:schemeClr val="dk1"/>
                </a:solidFill>
                <a:latin typeface="Calibri"/>
                <a:ea typeface="Calibri"/>
                <a:cs typeface="Calibri"/>
                <a:sym typeface="Calibri"/>
              </a:rPr>
              <a:t>Topeng dan Wayang Kayu</a:t>
            </a:r>
            <a:endParaRPr sz="1600">
              <a:solidFill>
                <a:schemeClr val="dk1"/>
              </a:solidFill>
              <a:latin typeface="Calibri"/>
              <a:ea typeface="Calibri"/>
              <a:cs typeface="Calibri"/>
              <a:sym typeface="Calibri"/>
            </a:endParaRPr>
          </a:p>
        </p:txBody>
      </p:sp>
      <p:sp>
        <p:nvSpPr>
          <p:cNvPr id="240" name="Google Shape;240;p31"/>
          <p:cNvSpPr/>
          <p:nvPr/>
        </p:nvSpPr>
        <p:spPr>
          <a:xfrm>
            <a:off x="253999" y="1066800"/>
            <a:ext cx="2736000" cy="6465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Makanan</a:t>
            </a:r>
            <a:endParaRPr sz="1600" b="0" i="0" u="none" strike="noStrike" cap="none">
              <a:solidFill>
                <a:schemeClr val="lt1"/>
              </a:solidFill>
              <a:latin typeface="Calibri"/>
              <a:ea typeface="Calibri"/>
              <a:cs typeface="Calibri"/>
              <a:sym typeface="Calibri"/>
            </a:endParaRPr>
          </a:p>
        </p:txBody>
      </p:sp>
      <p:sp>
        <p:nvSpPr>
          <p:cNvPr id="241" name="Google Shape;241;p31"/>
          <p:cNvSpPr/>
          <p:nvPr/>
        </p:nvSpPr>
        <p:spPr>
          <a:xfrm>
            <a:off x="3203978" y="1066800"/>
            <a:ext cx="2736000" cy="6465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Komoditas &amp; Potensi</a:t>
            </a:r>
            <a:endParaRPr sz="1600" b="0" i="0" u="none" strike="noStrike" cap="none">
              <a:solidFill>
                <a:schemeClr val="lt1"/>
              </a:solidFill>
              <a:latin typeface="Calibri"/>
              <a:ea typeface="Calibri"/>
              <a:cs typeface="Calibri"/>
              <a:sym typeface="Calibri"/>
            </a:endParaRPr>
          </a:p>
        </p:txBody>
      </p:sp>
      <p:sp>
        <p:nvSpPr>
          <p:cNvPr id="242" name="Google Shape;242;p31"/>
          <p:cNvSpPr/>
          <p:nvPr/>
        </p:nvSpPr>
        <p:spPr>
          <a:xfrm>
            <a:off x="6154058" y="1066800"/>
            <a:ext cx="2736000" cy="646500"/>
          </a:xfrm>
          <a:prstGeom prst="roundRect">
            <a:avLst>
              <a:gd name="adj" fmla="val 15956"/>
            </a:avLst>
          </a:prstGeom>
          <a:solidFill>
            <a:srgbClr val="269DD8"/>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Kerajinan</a:t>
            </a:r>
            <a:endParaRPr sz="1600" b="0" i="0" u="none" strike="noStrike" cap="none">
              <a:solidFill>
                <a:schemeClr val="lt1"/>
              </a:solidFill>
              <a:latin typeface="Calibri"/>
              <a:ea typeface="Calibri"/>
              <a:cs typeface="Calibri"/>
              <a:sym typeface="Calibri"/>
            </a:endParaRPr>
          </a:p>
        </p:txBody>
      </p:sp>
      <p:pic>
        <p:nvPicPr>
          <p:cNvPr id="243" name="Google Shape;243;p31"/>
          <p:cNvPicPr preferRelativeResize="0"/>
          <p:nvPr/>
        </p:nvPicPr>
        <p:blipFill rotWithShape="1">
          <a:blip r:embed="rId3">
            <a:alphaModFix/>
          </a:blip>
          <a:srcRect r="70735" b="55273"/>
          <a:stretch/>
        </p:blipFill>
        <p:spPr>
          <a:xfrm>
            <a:off x="39861" y="983651"/>
            <a:ext cx="940928" cy="812800"/>
          </a:xfrm>
          <a:prstGeom prst="rect">
            <a:avLst/>
          </a:prstGeom>
          <a:noFill/>
          <a:ln>
            <a:noFill/>
          </a:ln>
        </p:spPr>
      </p:pic>
      <p:pic>
        <p:nvPicPr>
          <p:cNvPr id="244" name="Google Shape;244;p31"/>
          <p:cNvPicPr preferRelativeResize="0"/>
          <p:nvPr/>
        </p:nvPicPr>
        <p:blipFill rotWithShape="1">
          <a:blip r:embed="rId3">
            <a:alphaModFix/>
          </a:blip>
          <a:srcRect l="67102" t="5273" r="3635" b="50000"/>
          <a:stretch/>
        </p:blipFill>
        <p:spPr>
          <a:xfrm>
            <a:off x="2934870" y="954623"/>
            <a:ext cx="940928" cy="812800"/>
          </a:xfrm>
          <a:prstGeom prst="rect">
            <a:avLst/>
          </a:prstGeom>
          <a:noFill/>
          <a:ln>
            <a:noFill/>
          </a:ln>
        </p:spPr>
      </p:pic>
      <p:pic>
        <p:nvPicPr>
          <p:cNvPr id="245" name="Google Shape;245;p31"/>
          <p:cNvPicPr preferRelativeResize="0"/>
          <p:nvPr/>
        </p:nvPicPr>
        <p:blipFill rotWithShape="1">
          <a:blip r:embed="rId3">
            <a:alphaModFix/>
          </a:blip>
          <a:srcRect l="32103" t="53811" r="38632" b="1463"/>
          <a:stretch/>
        </p:blipFill>
        <p:spPr>
          <a:xfrm>
            <a:off x="6056032" y="958557"/>
            <a:ext cx="940928" cy="812800"/>
          </a:xfrm>
          <a:prstGeom prst="rect">
            <a:avLst/>
          </a:prstGeom>
          <a:noFill/>
          <a:ln>
            <a:noFill/>
          </a:ln>
        </p:spPr>
      </p:pic>
      <p:sp>
        <p:nvSpPr>
          <p:cNvPr id="246" name="Google Shape;246;p31"/>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13</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33"/>
          <p:cNvSpPr/>
          <p:nvPr/>
        </p:nvSpPr>
        <p:spPr>
          <a:xfrm>
            <a:off x="237600" y="862201"/>
            <a:ext cx="2496600" cy="284100"/>
          </a:xfrm>
          <a:prstGeom prst="roundRect">
            <a:avLst>
              <a:gd name="adj" fmla="val 16667"/>
            </a:avLst>
          </a:prstGeom>
          <a:solidFill>
            <a:srgbClr val="E31A5E"/>
          </a:solidFill>
          <a:ln>
            <a:noFill/>
          </a:ln>
          <a:effectLst>
            <a:reflection endPos="30000" dist="38100" dir="5400000" fadeDir="5400012" sy="-100000" algn="bl" rotWithShape="0"/>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chemeClr val="lt1"/>
                </a:solidFill>
                <a:latin typeface="Montserrat"/>
                <a:ea typeface="Montserrat"/>
                <a:cs typeface="Montserrat"/>
                <a:sym typeface="Montserrat"/>
              </a:rPr>
              <a:t>VISI</a:t>
            </a:r>
            <a:endParaRPr sz="1700" b="1" i="0" u="none" strike="noStrike" cap="none">
              <a:solidFill>
                <a:schemeClr val="lt1"/>
              </a:solidFill>
              <a:latin typeface="Montserrat"/>
              <a:ea typeface="Montserrat"/>
              <a:cs typeface="Montserrat"/>
              <a:sym typeface="Montserrat"/>
            </a:endParaRPr>
          </a:p>
        </p:txBody>
      </p:sp>
      <p:sp>
        <p:nvSpPr>
          <p:cNvPr id="256" name="Google Shape;256;p33"/>
          <p:cNvSpPr/>
          <p:nvPr/>
        </p:nvSpPr>
        <p:spPr>
          <a:xfrm>
            <a:off x="215275" y="1116475"/>
            <a:ext cx="8668800" cy="646500"/>
          </a:xfrm>
          <a:prstGeom prst="roundRect">
            <a:avLst>
              <a:gd name="adj" fmla="val 12931"/>
            </a:avLst>
          </a:prstGeom>
          <a:solidFill>
            <a:srgbClr val="EEEEEE"/>
          </a:solidFill>
          <a:ln>
            <a:noFill/>
          </a:ln>
          <a:effectLst>
            <a:outerShdw blurRad="57150" dist="19050" dir="5400000" algn="bl" rotWithShape="0">
              <a:srgbClr val="000000">
                <a:alpha val="49410"/>
              </a:srgbClr>
            </a:outerShdw>
          </a:effectLst>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1500" b="1">
                <a:solidFill>
                  <a:schemeClr val="dk1"/>
                </a:solidFill>
                <a:latin typeface="Montserrat"/>
                <a:ea typeface="Montserrat"/>
                <a:cs typeface="Montserrat"/>
                <a:sym typeface="Montserrat"/>
              </a:rPr>
              <a:t>Terwujudnya Masyarakat Kabupaten Sleman yang Maju, Adil, Makmur, Lestari dan Berkeadaban</a:t>
            </a:r>
            <a:endParaRPr sz="1500" b="1">
              <a:solidFill>
                <a:schemeClr val="dk1"/>
              </a:solidFill>
              <a:latin typeface="Montserrat"/>
              <a:ea typeface="Montserrat"/>
              <a:cs typeface="Montserrat"/>
              <a:sym typeface="Montserrat"/>
            </a:endParaRPr>
          </a:p>
        </p:txBody>
      </p:sp>
      <p:sp>
        <p:nvSpPr>
          <p:cNvPr id="257" name="Google Shape;257;p33"/>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259CD7"/>
                </a:solidFill>
                <a:latin typeface="Montserrat ExtraBold"/>
                <a:ea typeface="Montserrat ExtraBold"/>
                <a:cs typeface="Montserrat ExtraBold"/>
                <a:sym typeface="Montserrat ExtraBold"/>
              </a:rPr>
              <a:t>Visi dan Misi</a:t>
            </a:r>
            <a:endParaRPr sz="2100" b="0" i="0" u="none" strike="noStrike" cap="none">
              <a:solidFill>
                <a:srgbClr val="259CD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Pemerintah </a:t>
            </a:r>
            <a:r>
              <a:rPr lang="en" sz="2100">
                <a:solidFill>
                  <a:srgbClr val="E31A5E"/>
                </a:solidFill>
                <a:latin typeface="Montserrat ExtraBold"/>
                <a:ea typeface="Montserrat ExtraBold"/>
                <a:cs typeface="Montserrat ExtraBold"/>
                <a:sym typeface="Montserrat ExtraBold"/>
              </a:rPr>
              <a:t>Kabupaten Sleman</a:t>
            </a:r>
            <a:endParaRPr sz="2100" b="0" i="0" u="none" strike="noStrike" cap="none">
              <a:solidFill>
                <a:srgbClr val="E71D62"/>
              </a:solidFill>
              <a:latin typeface="Montserrat ExtraBold"/>
              <a:ea typeface="Montserrat ExtraBold"/>
              <a:cs typeface="Montserrat ExtraBold"/>
              <a:sym typeface="Montserrat ExtraBold"/>
            </a:endParaRPr>
          </a:p>
        </p:txBody>
      </p:sp>
      <p:sp>
        <p:nvSpPr>
          <p:cNvPr id="258" name="Google Shape;258;p33"/>
          <p:cNvSpPr/>
          <p:nvPr/>
        </p:nvSpPr>
        <p:spPr>
          <a:xfrm>
            <a:off x="237600" y="2214925"/>
            <a:ext cx="8797800" cy="2928600"/>
          </a:xfrm>
          <a:prstGeom prst="roundRect">
            <a:avLst>
              <a:gd name="adj" fmla="val 7217"/>
            </a:avLst>
          </a:prstGeom>
          <a:solidFill>
            <a:srgbClr val="EEEEEE"/>
          </a:solidFill>
          <a:ln>
            <a:noFill/>
          </a:ln>
          <a:effectLst>
            <a:outerShdw blurRad="57150" dist="19050" dir="5400000" algn="bl" rotWithShape="0">
              <a:srgbClr val="000000">
                <a:alpha val="49410"/>
              </a:srgbClr>
            </a:outerShdw>
          </a:effectLst>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Meningkatkan pembangunan manusia yang produktif, berkualitas dan berkepribadian melalui sektor pendidikan dan pelatihan.</a:t>
            </a:r>
            <a:endParaRPr sz="1300">
              <a:solidFill>
                <a:schemeClr val="dk1"/>
              </a:solidFill>
              <a:latin typeface="Montserrat Medium"/>
              <a:ea typeface="Montserrat Medium"/>
              <a:cs typeface="Montserrat Medium"/>
              <a:sym typeface="Montserrat Medium"/>
            </a:endParaRPr>
          </a:p>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Meningkatkan kualitas sarana dan prasarana, guna menjamin pembangunan berkelanjutan dan berkeadilan.</a:t>
            </a:r>
            <a:endParaRPr sz="1300">
              <a:solidFill>
                <a:schemeClr val="dk1"/>
              </a:solidFill>
              <a:latin typeface="Montserrat Medium"/>
              <a:ea typeface="Montserrat Medium"/>
              <a:cs typeface="Montserrat Medium"/>
              <a:sym typeface="Montserrat Medium"/>
            </a:endParaRPr>
          </a:p>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Menjamin akses kesehatan yang adil dan pelestarian lingkungan hidup yang berkelanjutan.</a:t>
            </a:r>
            <a:endParaRPr sz="1300">
              <a:solidFill>
                <a:schemeClr val="dk1"/>
              </a:solidFill>
              <a:latin typeface="Montserrat Medium"/>
              <a:ea typeface="Montserrat Medium"/>
              <a:cs typeface="Montserrat Medium"/>
              <a:sym typeface="Montserrat Medium"/>
            </a:endParaRPr>
          </a:p>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Mewujudkan keadilan sosial ekonomi melalui sektor pertanian, UMKM, pariwisata, serta sektor ekonomi inklusif dan kreatif.</a:t>
            </a:r>
            <a:endParaRPr sz="1300">
              <a:solidFill>
                <a:schemeClr val="dk1"/>
              </a:solidFill>
              <a:latin typeface="Montserrat Medium"/>
              <a:ea typeface="Montserrat Medium"/>
              <a:cs typeface="Montserrat Medium"/>
              <a:sym typeface="Montserrat Medium"/>
            </a:endParaRPr>
          </a:p>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Mewujudkan reformasi birokrasi bebas korupsi, kolusi, dan nepotisme, serta menjunjung tinggi tegaknya hukum demi menjamin hak-hak rakyat.</a:t>
            </a:r>
            <a:endParaRPr sz="1300">
              <a:solidFill>
                <a:schemeClr val="dk1"/>
              </a:solidFill>
              <a:latin typeface="Montserrat Medium"/>
              <a:ea typeface="Montserrat Medium"/>
              <a:cs typeface="Montserrat Medium"/>
              <a:sym typeface="Montserrat Medium"/>
            </a:endParaRPr>
          </a:p>
          <a:p>
            <a:pPr marL="457200" lvl="0" indent="-292100" algn="l" rtl="0">
              <a:lnSpc>
                <a:spcPct val="115000"/>
              </a:lnSpc>
              <a:spcBef>
                <a:spcPts val="0"/>
              </a:spcBef>
              <a:spcAft>
                <a:spcPts val="0"/>
              </a:spcAft>
              <a:buClr>
                <a:schemeClr val="dk1"/>
              </a:buClr>
              <a:buSzPts val="1000"/>
              <a:buFont typeface="Montserrat Medium"/>
              <a:buAutoNum type="arabicPeriod"/>
            </a:pPr>
            <a:r>
              <a:rPr lang="en" sz="1300">
                <a:solidFill>
                  <a:schemeClr val="dk1"/>
                </a:solidFill>
                <a:latin typeface="Montserrat Medium"/>
                <a:ea typeface="Montserrat Medium"/>
                <a:cs typeface="Montserrat Medium"/>
                <a:sym typeface="Montserrat Medium"/>
              </a:rPr>
              <a:t>Pemajuan kebudayaan dalam semangat kebhinekaan, toleransi, dan keistimewaan Daerah Istimewa Yogyakarta.</a:t>
            </a:r>
            <a:endParaRPr sz="1300">
              <a:solidFill>
                <a:schemeClr val="dk1"/>
              </a:solidFill>
              <a:latin typeface="Montserrat Medium"/>
              <a:ea typeface="Montserrat Medium"/>
              <a:cs typeface="Montserrat Medium"/>
              <a:sym typeface="Montserrat Medium"/>
            </a:endParaRPr>
          </a:p>
        </p:txBody>
      </p:sp>
      <p:sp>
        <p:nvSpPr>
          <p:cNvPr id="259" name="Google Shape;259;p33"/>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14</a:t>
            </a:fld>
            <a:endParaRPr sz="1300" b="1" i="0" u="none" strike="noStrike" cap="none">
              <a:solidFill>
                <a:srgbClr val="000000"/>
              </a:solidFill>
              <a:latin typeface="Calibri"/>
              <a:ea typeface="Calibri"/>
              <a:cs typeface="Calibri"/>
              <a:sym typeface="Calibri"/>
            </a:endParaRPr>
          </a:p>
        </p:txBody>
      </p:sp>
      <p:sp>
        <p:nvSpPr>
          <p:cNvPr id="260" name="Google Shape;260;p33"/>
          <p:cNvSpPr/>
          <p:nvPr/>
        </p:nvSpPr>
        <p:spPr>
          <a:xfrm>
            <a:off x="259925" y="1960651"/>
            <a:ext cx="2496600" cy="284100"/>
          </a:xfrm>
          <a:prstGeom prst="roundRect">
            <a:avLst>
              <a:gd name="adj" fmla="val 16667"/>
            </a:avLst>
          </a:prstGeom>
          <a:solidFill>
            <a:srgbClr val="E31A5E"/>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1" i="0" u="none" strike="noStrike" cap="none">
                <a:solidFill>
                  <a:schemeClr val="lt1"/>
                </a:solidFill>
                <a:latin typeface="Montserrat"/>
                <a:ea typeface="Montserrat"/>
                <a:cs typeface="Montserrat"/>
                <a:sym typeface="Montserrat"/>
              </a:rPr>
              <a:t>MISI</a:t>
            </a:r>
            <a:endParaRPr sz="1700" b="1" i="0" u="none" strike="noStrike" cap="none">
              <a:solidFill>
                <a:schemeClr val="lt1"/>
              </a:solidFill>
              <a:latin typeface="Montserrat"/>
              <a:ea typeface="Montserrat"/>
              <a:cs typeface="Montserrat"/>
              <a:sym typeface="Montserr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4"/>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15</a:t>
            </a:fld>
            <a:endParaRPr sz="1300" b="1" i="0" u="none" strike="noStrike" cap="none">
              <a:solidFill>
                <a:srgbClr val="000000"/>
              </a:solidFill>
              <a:latin typeface="Calibri"/>
              <a:ea typeface="Calibri"/>
              <a:cs typeface="Calibri"/>
              <a:sym typeface="Calibri"/>
            </a:endParaRPr>
          </a:p>
        </p:txBody>
      </p:sp>
      <p:pic>
        <p:nvPicPr>
          <p:cNvPr id="266" name="Google Shape;266;p34" title="Statistik-ASN-A5EB03E23BA1F6A0E040640A040252AD-2026-09-01.png"/>
          <p:cNvPicPr preferRelativeResize="0"/>
          <p:nvPr/>
        </p:nvPicPr>
        <p:blipFill rotWithShape="1">
          <a:blip r:embed="rId3">
            <a:alphaModFix/>
          </a:blip>
          <a:srcRect b="3837"/>
          <a:stretch/>
        </p:blipFill>
        <p:spPr>
          <a:xfrm>
            <a:off x="0" y="0"/>
            <a:ext cx="9144023" cy="5143501"/>
          </a:xfrm>
          <a:prstGeom prst="rect">
            <a:avLst/>
          </a:prstGeom>
          <a:noFill/>
          <a:ln>
            <a:noFill/>
          </a:ln>
        </p:spPr>
      </p:pic>
      <p:sp>
        <p:nvSpPr>
          <p:cNvPr id="2" name="Google Shape;139;p20">
            <a:extLst>
              <a:ext uri="{FF2B5EF4-FFF2-40B4-BE49-F238E27FC236}">
                <a16:creationId xmlns:a16="http://schemas.microsoft.com/office/drawing/2014/main" id="{CD77282D-2706-0977-D16C-FC532FDCBF22}"/>
              </a:ext>
            </a:extLst>
          </p:cNvPr>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15</a:t>
            </a:fld>
            <a:endParaRPr sz="1300" b="1" i="0" u="none" strike="noStrike" cap="none" dirty="0">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35"/>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259CD7"/>
                </a:solidFill>
                <a:latin typeface="Montserrat ExtraBold"/>
                <a:ea typeface="Montserrat ExtraBold"/>
                <a:cs typeface="Montserrat ExtraBold"/>
                <a:sym typeface="Montserrat ExtraBold"/>
              </a:rPr>
              <a:t>Data-Data</a:t>
            </a:r>
            <a:endParaRPr sz="2100" b="0" i="0" u="none" strike="noStrike" cap="none">
              <a:solidFill>
                <a:srgbClr val="259CD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chemeClr val="dk1"/>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Pemerintah </a:t>
            </a:r>
            <a:r>
              <a:rPr lang="en" sz="2100">
                <a:solidFill>
                  <a:srgbClr val="E31A5E"/>
                </a:solidFill>
                <a:latin typeface="Montserrat ExtraBold"/>
                <a:ea typeface="Montserrat ExtraBold"/>
                <a:cs typeface="Montserrat ExtraBold"/>
                <a:sym typeface="Montserrat ExtraBold"/>
              </a:rPr>
              <a:t>Kabupaten Sleman</a:t>
            </a:r>
            <a:endParaRPr sz="2100" b="0" i="0" u="none" strike="noStrike" cap="none">
              <a:solidFill>
                <a:srgbClr val="E31A5E"/>
              </a:solidFill>
              <a:latin typeface="Montserrat ExtraBold"/>
              <a:ea typeface="Montserrat ExtraBold"/>
              <a:cs typeface="Montserrat ExtraBold"/>
              <a:sym typeface="Montserrat ExtraBold"/>
            </a:endParaRPr>
          </a:p>
        </p:txBody>
      </p:sp>
      <p:sp>
        <p:nvSpPr>
          <p:cNvPr id="272" name="Google Shape;272;p35"/>
          <p:cNvSpPr/>
          <p:nvPr/>
        </p:nvSpPr>
        <p:spPr>
          <a:xfrm>
            <a:off x="253999" y="1440871"/>
            <a:ext cx="2688600" cy="9033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4,07</a:t>
            </a:r>
            <a:r>
              <a:rPr lang="en" sz="2800" b="1" i="0" u="none" strike="noStrike" cap="none">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273" name="Google Shape;273;p35"/>
          <p:cNvSpPr/>
          <p:nvPr/>
        </p:nvSpPr>
        <p:spPr>
          <a:xfrm>
            <a:off x="253999" y="1066800"/>
            <a:ext cx="2688600" cy="5646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Pengangguran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2025 (%)</a:t>
            </a:r>
            <a:endParaRPr sz="1600" b="0" i="0" u="none" strike="noStrike" cap="none">
              <a:solidFill>
                <a:schemeClr val="lt1"/>
              </a:solidFill>
              <a:latin typeface="Calibri"/>
              <a:ea typeface="Calibri"/>
              <a:cs typeface="Calibri"/>
              <a:sym typeface="Calibri"/>
            </a:endParaRPr>
          </a:p>
        </p:txBody>
      </p:sp>
      <p:sp>
        <p:nvSpPr>
          <p:cNvPr id="274" name="Google Shape;274;p35"/>
          <p:cNvSpPr/>
          <p:nvPr/>
        </p:nvSpPr>
        <p:spPr>
          <a:xfrm>
            <a:off x="3258450" y="1631374"/>
            <a:ext cx="2688600" cy="7128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0" marR="0" lvl="0" indent="0" algn="ctr" rtl="0">
              <a:lnSpc>
                <a:spcPct val="15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17,3</a:t>
            </a:r>
            <a:r>
              <a:rPr lang="en" sz="2800" b="1" i="0" u="none" strike="noStrike" cap="none">
                <a:solidFill>
                  <a:schemeClr val="dk1"/>
                </a:solidFill>
                <a:latin typeface="Calibri"/>
                <a:ea typeface="Calibri"/>
                <a:cs typeface="Calibri"/>
                <a:sym typeface="Calibri"/>
              </a:rPr>
              <a:t>%</a:t>
            </a:r>
            <a:endParaRPr sz="1100" b="0" i="0" u="none" strike="noStrike" cap="none">
              <a:solidFill>
                <a:srgbClr val="000000"/>
              </a:solidFill>
              <a:latin typeface="Arial"/>
              <a:ea typeface="Arial"/>
              <a:cs typeface="Arial"/>
              <a:sym typeface="Arial"/>
            </a:endParaRPr>
          </a:p>
        </p:txBody>
      </p:sp>
      <p:sp>
        <p:nvSpPr>
          <p:cNvPr id="275" name="Google Shape;275;p35"/>
          <p:cNvSpPr/>
          <p:nvPr/>
        </p:nvSpPr>
        <p:spPr>
          <a:xfrm>
            <a:off x="3258457" y="1066800"/>
            <a:ext cx="2688600" cy="5646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Stunting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a:t>
            </a:r>
            <a:r>
              <a:rPr lang="en" sz="1600">
                <a:solidFill>
                  <a:schemeClr val="lt1"/>
                </a:solidFill>
                <a:latin typeface="Calibri"/>
                <a:ea typeface="Calibri"/>
                <a:cs typeface="Calibri"/>
                <a:sym typeface="Calibri"/>
              </a:rPr>
              <a:t>4</a:t>
            </a:r>
            <a:r>
              <a:rPr lang="en" sz="1600" b="0" i="0" u="none" strike="noStrike" cap="none">
                <a:solidFill>
                  <a:schemeClr val="lt1"/>
                </a:solidFill>
                <a:latin typeface="Calibri"/>
                <a:ea typeface="Calibri"/>
                <a:cs typeface="Calibri"/>
                <a:sym typeface="Calibri"/>
              </a:rPr>
              <a:t> (%)</a:t>
            </a:r>
            <a:endParaRPr sz="1600" b="0" i="0" u="none" strike="noStrike" cap="none">
              <a:solidFill>
                <a:schemeClr val="lt1"/>
              </a:solidFill>
              <a:latin typeface="Calibri"/>
              <a:ea typeface="Calibri"/>
              <a:cs typeface="Calibri"/>
              <a:sym typeface="Calibri"/>
            </a:endParaRPr>
          </a:p>
        </p:txBody>
      </p:sp>
      <p:sp>
        <p:nvSpPr>
          <p:cNvPr id="276" name="Google Shape;276;p35"/>
          <p:cNvSpPr/>
          <p:nvPr/>
        </p:nvSpPr>
        <p:spPr>
          <a:xfrm>
            <a:off x="6262913" y="1631290"/>
            <a:ext cx="2688600" cy="7128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114300" marR="0" lvl="0" indent="0" algn="ctr" rtl="0">
              <a:lnSpc>
                <a:spcPct val="150000"/>
              </a:lnSpc>
              <a:spcBef>
                <a:spcPts val="0"/>
              </a:spcBef>
              <a:spcAft>
                <a:spcPts val="0"/>
              </a:spcAft>
              <a:buClr>
                <a:schemeClr val="dk1"/>
              </a:buClr>
              <a:buSzPts val="2500"/>
              <a:buFont typeface="Arial"/>
              <a:buNone/>
            </a:pPr>
            <a:r>
              <a:rPr lang="en" sz="2200" b="1" u="sng">
                <a:solidFill>
                  <a:schemeClr val="dk1"/>
                </a:solidFill>
                <a:latin typeface="Calibri"/>
                <a:ea typeface="Calibri"/>
                <a:cs typeface="Calibri"/>
                <a:sym typeface="Calibri"/>
              </a:rPr>
              <a:t>+</a:t>
            </a:r>
            <a:r>
              <a:rPr lang="en" sz="2200" b="1">
                <a:solidFill>
                  <a:schemeClr val="dk1"/>
                </a:solidFill>
                <a:latin typeface="Calibri"/>
                <a:ea typeface="Calibri"/>
                <a:cs typeface="Calibri"/>
                <a:sym typeface="Calibri"/>
              </a:rPr>
              <a:t>4.147 Anak</a:t>
            </a:r>
            <a:r>
              <a:rPr lang="en" sz="2200" b="1" i="0" u="none" strike="noStrike" cap="none">
                <a:solidFill>
                  <a:schemeClr val="dk1"/>
                </a:solidFill>
                <a:latin typeface="Calibri"/>
                <a:ea typeface="Calibri"/>
                <a:cs typeface="Calibri"/>
                <a:sym typeface="Calibri"/>
              </a:rPr>
              <a:t> </a:t>
            </a:r>
            <a:endParaRPr sz="500" b="0" i="0" u="none" strike="noStrike" cap="none">
              <a:solidFill>
                <a:srgbClr val="000000"/>
              </a:solidFill>
              <a:latin typeface="Arial"/>
              <a:ea typeface="Arial"/>
              <a:cs typeface="Arial"/>
              <a:sym typeface="Arial"/>
            </a:endParaRPr>
          </a:p>
        </p:txBody>
      </p:sp>
      <p:sp>
        <p:nvSpPr>
          <p:cNvPr id="277" name="Google Shape;277;p35"/>
          <p:cNvSpPr/>
          <p:nvPr/>
        </p:nvSpPr>
        <p:spPr>
          <a:xfrm>
            <a:off x="6262913" y="1066800"/>
            <a:ext cx="2688600" cy="5646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Anak Tidak Sekolah</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a:t>
            </a:r>
            <a:r>
              <a:rPr lang="en" sz="1600">
                <a:solidFill>
                  <a:schemeClr val="lt1"/>
                </a:solidFill>
                <a:latin typeface="Calibri"/>
                <a:ea typeface="Calibri"/>
                <a:cs typeface="Calibri"/>
                <a:sym typeface="Calibri"/>
              </a:rPr>
              <a:t>5</a:t>
            </a:r>
            <a:r>
              <a:rPr lang="en" sz="1600" b="0" i="0" u="none" strike="noStrike" cap="none">
                <a:solidFill>
                  <a:schemeClr val="lt1"/>
                </a:solidFill>
                <a:latin typeface="Calibri"/>
                <a:ea typeface="Calibri"/>
                <a:cs typeface="Calibri"/>
                <a:sym typeface="Calibri"/>
              </a:rPr>
              <a:t> </a:t>
            </a:r>
            <a:endParaRPr sz="1600" b="0" i="0" u="none" strike="noStrike" cap="none">
              <a:solidFill>
                <a:schemeClr val="lt1"/>
              </a:solidFill>
              <a:latin typeface="Calibri"/>
              <a:ea typeface="Calibri"/>
              <a:cs typeface="Calibri"/>
              <a:sym typeface="Calibri"/>
            </a:endParaRPr>
          </a:p>
        </p:txBody>
      </p:sp>
      <p:sp>
        <p:nvSpPr>
          <p:cNvPr id="278" name="Google Shape;278;p35"/>
          <p:cNvSpPr/>
          <p:nvPr/>
        </p:nvSpPr>
        <p:spPr>
          <a:xfrm>
            <a:off x="254000" y="3335625"/>
            <a:ext cx="2688600" cy="7410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2800"/>
              <a:buFont typeface="Arial"/>
              <a:buNone/>
            </a:pPr>
            <a:r>
              <a:rPr lang="en" sz="2800" b="1">
                <a:solidFill>
                  <a:schemeClr val="dk1"/>
                </a:solidFill>
                <a:latin typeface="Calibri"/>
                <a:ea typeface="Calibri"/>
                <a:cs typeface="Calibri"/>
                <a:sym typeface="Calibri"/>
              </a:rPr>
              <a:t>3,07%</a:t>
            </a:r>
            <a:endParaRPr sz="1100">
              <a:solidFill>
                <a:schemeClr val="dk1"/>
              </a:solidFill>
            </a:endParaRPr>
          </a:p>
          <a:p>
            <a:pPr marL="0" marR="0" lvl="0" indent="0" algn="ctr" rtl="0">
              <a:lnSpc>
                <a:spcPct val="100000"/>
              </a:lnSpc>
              <a:spcBef>
                <a:spcPts val="0"/>
              </a:spcBef>
              <a:spcAft>
                <a:spcPts val="0"/>
              </a:spcAft>
              <a:buClr>
                <a:schemeClr val="dk1"/>
              </a:buClr>
              <a:buSzPts val="2800"/>
              <a:buFont typeface="Arial"/>
              <a:buNone/>
            </a:pPr>
            <a:r>
              <a:rPr lang="en" sz="1000">
                <a:solidFill>
                  <a:schemeClr val="dk1"/>
                </a:solidFill>
                <a:latin typeface="Calibri"/>
                <a:ea typeface="Calibri"/>
                <a:cs typeface="Calibri"/>
                <a:sym typeface="Calibri"/>
              </a:rPr>
              <a:t>Rata-Rara Prov. DIY</a:t>
            </a:r>
            <a:endParaRPr sz="1000">
              <a:solidFill>
                <a:schemeClr val="dk1"/>
              </a:solidFill>
              <a:latin typeface="Calibri"/>
              <a:ea typeface="Calibri"/>
              <a:cs typeface="Calibri"/>
              <a:sym typeface="Calibri"/>
            </a:endParaRPr>
          </a:p>
        </p:txBody>
      </p:sp>
      <p:sp>
        <p:nvSpPr>
          <p:cNvPr id="279" name="Google Shape;279;p35"/>
          <p:cNvSpPr/>
          <p:nvPr/>
        </p:nvSpPr>
        <p:spPr>
          <a:xfrm>
            <a:off x="253998" y="2799445"/>
            <a:ext cx="2688600" cy="5364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Inflasi</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2026 (%)</a:t>
            </a:r>
            <a:endParaRPr sz="1600" b="0" i="0" u="none" strike="noStrike" cap="none">
              <a:solidFill>
                <a:schemeClr val="lt1"/>
              </a:solidFill>
              <a:latin typeface="Calibri"/>
              <a:ea typeface="Calibri"/>
              <a:cs typeface="Calibri"/>
              <a:sym typeface="Calibri"/>
            </a:endParaRPr>
          </a:p>
        </p:txBody>
      </p:sp>
      <p:sp>
        <p:nvSpPr>
          <p:cNvPr id="280" name="Google Shape;280;p35"/>
          <p:cNvSpPr/>
          <p:nvPr/>
        </p:nvSpPr>
        <p:spPr>
          <a:xfrm>
            <a:off x="3258457" y="3335731"/>
            <a:ext cx="2688600" cy="7410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 sz="2800" b="1">
                <a:solidFill>
                  <a:schemeClr val="dk1"/>
                </a:solidFill>
                <a:latin typeface="Calibri"/>
                <a:ea typeface="Calibri"/>
                <a:cs typeface="Calibri"/>
                <a:sym typeface="Calibri"/>
              </a:rPr>
              <a:t>6,71</a:t>
            </a:r>
            <a:r>
              <a:rPr lang="en" sz="2800" b="1" i="0" u="none" strike="noStrike" cap="none">
                <a:solidFill>
                  <a:schemeClr val="dk1"/>
                </a:solidFill>
                <a:latin typeface="Calibri"/>
                <a:ea typeface="Calibri"/>
                <a:cs typeface="Calibri"/>
                <a:sym typeface="Calibri"/>
              </a:rPr>
              <a:t>%</a:t>
            </a:r>
            <a:endParaRPr sz="1900" b="0" i="0" u="none" strike="noStrike" cap="none">
              <a:solidFill>
                <a:srgbClr val="000000"/>
              </a:solidFill>
              <a:latin typeface="Arial"/>
              <a:ea typeface="Arial"/>
              <a:cs typeface="Arial"/>
              <a:sym typeface="Arial"/>
            </a:endParaRPr>
          </a:p>
        </p:txBody>
      </p:sp>
      <p:sp>
        <p:nvSpPr>
          <p:cNvPr id="281" name="Google Shape;281;p35"/>
          <p:cNvSpPr/>
          <p:nvPr/>
        </p:nvSpPr>
        <p:spPr>
          <a:xfrm>
            <a:off x="3258456" y="2799445"/>
            <a:ext cx="2688600" cy="5364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Kemiskinan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2025 (%)</a:t>
            </a:r>
            <a:endParaRPr sz="1600" b="0" i="0" u="none" strike="noStrike" cap="none">
              <a:solidFill>
                <a:schemeClr val="lt1"/>
              </a:solidFill>
              <a:latin typeface="Calibri"/>
              <a:ea typeface="Calibri"/>
              <a:cs typeface="Calibri"/>
              <a:sym typeface="Calibri"/>
            </a:endParaRPr>
          </a:p>
        </p:txBody>
      </p:sp>
      <p:sp>
        <p:nvSpPr>
          <p:cNvPr id="282" name="Google Shape;282;p35"/>
          <p:cNvSpPr/>
          <p:nvPr/>
        </p:nvSpPr>
        <p:spPr>
          <a:xfrm>
            <a:off x="6262912" y="3335731"/>
            <a:ext cx="2688600" cy="7410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3000" b="1">
                <a:solidFill>
                  <a:schemeClr val="dk1"/>
                </a:solidFill>
                <a:latin typeface="Calibri"/>
                <a:ea typeface="Calibri"/>
                <a:cs typeface="Calibri"/>
                <a:sym typeface="Calibri"/>
              </a:rPr>
              <a:t>0,24</a:t>
            </a:r>
            <a:r>
              <a:rPr lang="en" sz="3000" b="1" i="0" u="none" strike="noStrike" cap="none">
                <a:solidFill>
                  <a:schemeClr val="dk1"/>
                </a:solidFill>
                <a:latin typeface="Calibri"/>
                <a:ea typeface="Calibri"/>
                <a:cs typeface="Calibri"/>
                <a:sym typeface="Calibri"/>
              </a:rPr>
              <a:t>%</a:t>
            </a:r>
            <a:endParaRPr sz="3000" b="1" i="0" u="none" strike="noStrike" cap="none">
              <a:solidFill>
                <a:schemeClr val="dk1"/>
              </a:solidFill>
              <a:latin typeface="Calibri"/>
              <a:ea typeface="Calibri"/>
              <a:cs typeface="Calibri"/>
              <a:sym typeface="Calibri"/>
            </a:endParaRPr>
          </a:p>
        </p:txBody>
      </p:sp>
      <p:sp>
        <p:nvSpPr>
          <p:cNvPr id="283" name="Google Shape;283;p35"/>
          <p:cNvSpPr/>
          <p:nvPr/>
        </p:nvSpPr>
        <p:spPr>
          <a:xfrm>
            <a:off x="6262912" y="2799445"/>
            <a:ext cx="2688600" cy="5364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Kemiskinan Ekstrem</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Tahun 2026 (%)</a:t>
            </a:r>
            <a:endParaRPr sz="1600" b="0" i="0" u="none" strike="noStrike" cap="none">
              <a:solidFill>
                <a:schemeClr val="lt1"/>
              </a:solidFill>
              <a:latin typeface="Calibri"/>
              <a:ea typeface="Calibri"/>
              <a:cs typeface="Calibri"/>
              <a:sym typeface="Calibri"/>
            </a:endParaRPr>
          </a:p>
        </p:txBody>
      </p:sp>
      <p:pic>
        <p:nvPicPr>
          <p:cNvPr id="284" name="Google Shape;284;p35"/>
          <p:cNvPicPr preferRelativeResize="0"/>
          <p:nvPr/>
        </p:nvPicPr>
        <p:blipFill rotWithShape="1">
          <a:blip r:embed="rId3">
            <a:alphaModFix/>
          </a:blip>
          <a:srcRect l="2551" t="9522" r="72989" b="54425"/>
          <a:stretch/>
        </p:blipFill>
        <p:spPr>
          <a:xfrm>
            <a:off x="-89819" y="1398591"/>
            <a:ext cx="1261530" cy="1050989"/>
          </a:xfrm>
          <a:prstGeom prst="rect">
            <a:avLst/>
          </a:prstGeom>
          <a:noFill/>
          <a:ln>
            <a:noFill/>
          </a:ln>
        </p:spPr>
      </p:pic>
      <p:pic>
        <p:nvPicPr>
          <p:cNvPr id="285" name="Google Shape;285;p35"/>
          <p:cNvPicPr preferRelativeResize="0"/>
          <p:nvPr/>
        </p:nvPicPr>
        <p:blipFill rotWithShape="1">
          <a:blip r:embed="rId3">
            <a:alphaModFix/>
          </a:blip>
          <a:srcRect l="38955" t="10145" r="36585" b="53802"/>
          <a:stretch/>
        </p:blipFill>
        <p:spPr>
          <a:xfrm>
            <a:off x="2811853" y="1404656"/>
            <a:ext cx="1261530" cy="1050989"/>
          </a:xfrm>
          <a:prstGeom prst="rect">
            <a:avLst/>
          </a:prstGeom>
          <a:noFill/>
          <a:ln>
            <a:noFill/>
          </a:ln>
        </p:spPr>
      </p:pic>
      <p:pic>
        <p:nvPicPr>
          <p:cNvPr id="286" name="Google Shape;286;p35"/>
          <p:cNvPicPr preferRelativeResize="0"/>
          <p:nvPr/>
        </p:nvPicPr>
        <p:blipFill rotWithShape="1">
          <a:blip r:embed="rId3">
            <a:alphaModFix/>
          </a:blip>
          <a:srcRect l="76858" t="11465" r="-1318" b="52482"/>
          <a:stretch/>
        </p:blipFill>
        <p:spPr>
          <a:xfrm>
            <a:off x="5789360" y="1515170"/>
            <a:ext cx="1408991" cy="1173840"/>
          </a:xfrm>
          <a:prstGeom prst="rect">
            <a:avLst/>
          </a:prstGeom>
          <a:noFill/>
          <a:ln>
            <a:noFill/>
          </a:ln>
        </p:spPr>
      </p:pic>
      <p:pic>
        <p:nvPicPr>
          <p:cNvPr id="287" name="Google Shape;287;p35"/>
          <p:cNvPicPr preferRelativeResize="0"/>
          <p:nvPr/>
        </p:nvPicPr>
        <p:blipFill rotWithShape="1">
          <a:blip r:embed="rId3">
            <a:alphaModFix/>
          </a:blip>
          <a:srcRect l="2754" t="50820" r="72786" b="13127"/>
          <a:stretch/>
        </p:blipFill>
        <p:spPr>
          <a:xfrm>
            <a:off x="-42473" y="3236757"/>
            <a:ext cx="1062740" cy="885375"/>
          </a:xfrm>
          <a:prstGeom prst="rect">
            <a:avLst/>
          </a:prstGeom>
          <a:noFill/>
          <a:ln>
            <a:noFill/>
          </a:ln>
        </p:spPr>
      </p:pic>
      <p:pic>
        <p:nvPicPr>
          <p:cNvPr id="288" name="Google Shape;288;p35"/>
          <p:cNvPicPr preferRelativeResize="0"/>
          <p:nvPr/>
        </p:nvPicPr>
        <p:blipFill rotWithShape="1">
          <a:blip r:embed="rId3">
            <a:alphaModFix/>
          </a:blip>
          <a:srcRect l="40753" t="50730" r="34787" b="13217"/>
          <a:stretch/>
        </p:blipFill>
        <p:spPr>
          <a:xfrm>
            <a:off x="2845356" y="3237810"/>
            <a:ext cx="1093851" cy="911294"/>
          </a:xfrm>
          <a:prstGeom prst="rect">
            <a:avLst/>
          </a:prstGeom>
          <a:noFill/>
          <a:ln>
            <a:noFill/>
          </a:ln>
        </p:spPr>
      </p:pic>
      <p:pic>
        <p:nvPicPr>
          <p:cNvPr id="289" name="Google Shape;289;p35"/>
          <p:cNvPicPr preferRelativeResize="0"/>
          <p:nvPr/>
        </p:nvPicPr>
        <p:blipFill rotWithShape="1">
          <a:blip r:embed="rId3">
            <a:alphaModFix/>
          </a:blip>
          <a:srcRect l="76597" t="53481" r="-1057" b="10466"/>
          <a:stretch/>
        </p:blipFill>
        <p:spPr>
          <a:xfrm>
            <a:off x="5946918" y="3292663"/>
            <a:ext cx="1093851" cy="911294"/>
          </a:xfrm>
          <a:prstGeom prst="rect">
            <a:avLst/>
          </a:prstGeom>
          <a:noFill/>
          <a:ln>
            <a:noFill/>
          </a:ln>
        </p:spPr>
      </p:pic>
      <p:sp>
        <p:nvSpPr>
          <p:cNvPr id="290" name="Google Shape;290;p35"/>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16</a:t>
            </a:fld>
            <a:endParaRPr sz="1300" b="1" i="0" u="none" strike="noStrike" cap="none">
              <a:solidFill>
                <a:srgbClr val="000000"/>
              </a:solidFill>
              <a:latin typeface="Calibri"/>
              <a:ea typeface="Calibri"/>
              <a:cs typeface="Calibri"/>
              <a:sym typeface="Calibri"/>
            </a:endParaRPr>
          </a:p>
        </p:txBody>
      </p:sp>
      <p:sp>
        <p:nvSpPr>
          <p:cNvPr id="291" name="Google Shape;291;p35"/>
          <p:cNvSpPr txBox="1"/>
          <p:nvPr/>
        </p:nvSpPr>
        <p:spPr>
          <a:xfrm>
            <a:off x="188636" y="4392209"/>
            <a:ext cx="9144000" cy="2385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 sz="1100" b="0" i="0" u="none" strike="noStrike" cap="none">
                <a:solidFill>
                  <a:schemeClr val="dk1"/>
                </a:solidFill>
                <a:latin typeface="Calibri"/>
                <a:ea typeface="Calibri"/>
                <a:cs typeface="Calibri"/>
                <a:sym typeface="Calibri"/>
              </a:rPr>
              <a:t>Sumber: Badan Pusat Statistik, Kementerian Kesehatan, Kemendikdasmen, Kementerian Sekretariat Negara &amp; Kementerian Koordinasi PMK</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36"/>
          <p:cNvSpPr txBox="1"/>
          <p:nvPr/>
        </p:nvSpPr>
        <p:spPr>
          <a:xfrm>
            <a:off x="-50" y="99200"/>
            <a:ext cx="9144000" cy="6465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100"/>
              <a:buFont typeface="Arial"/>
              <a:buNone/>
            </a:pPr>
            <a:r>
              <a:rPr lang="en" sz="2100" b="0" i="0" u="none" strike="noStrike" cap="none">
                <a:solidFill>
                  <a:srgbClr val="259CD7"/>
                </a:solidFill>
                <a:latin typeface="Montserrat ExtraBold"/>
                <a:ea typeface="Montserrat ExtraBold"/>
                <a:cs typeface="Montserrat ExtraBold"/>
                <a:sym typeface="Montserrat ExtraBold"/>
              </a:rPr>
              <a:t>Produk Khas</a:t>
            </a:r>
            <a:endParaRPr sz="2100" b="0" i="0" u="none" strike="noStrike" cap="none">
              <a:solidFill>
                <a:srgbClr val="259CD7"/>
              </a:solidFill>
              <a:latin typeface="Montserrat ExtraBold"/>
              <a:ea typeface="Montserrat ExtraBold"/>
              <a:cs typeface="Montserrat ExtraBold"/>
              <a:sym typeface="Montserrat ExtraBold"/>
            </a:endParaRPr>
          </a:p>
          <a:p>
            <a:pPr marL="0" marR="0" lvl="0" indent="0" algn="ctr" rtl="0">
              <a:lnSpc>
                <a:spcPct val="100000"/>
              </a:lnSpc>
              <a:spcBef>
                <a:spcPts val="0"/>
              </a:spcBef>
              <a:spcAft>
                <a:spcPts val="0"/>
              </a:spcAft>
              <a:buClr>
                <a:schemeClr val="dk1"/>
              </a:buClr>
              <a:buSzPts val="2100"/>
              <a:buFont typeface="Arial"/>
              <a:buNone/>
            </a:pPr>
            <a:r>
              <a:rPr lang="en" sz="2100" b="0" i="0" u="none" strike="noStrike" cap="none">
                <a:solidFill>
                  <a:srgbClr val="E31A5E"/>
                </a:solidFill>
                <a:latin typeface="Montserrat ExtraBold"/>
                <a:ea typeface="Montserrat ExtraBold"/>
                <a:cs typeface="Montserrat ExtraBold"/>
                <a:sym typeface="Montserrat ExtraBold"/>
              </a:rPr>
              <a:t>Pemerintah </a:t>
            </a:r>
            <a:r>
              <a:rPr lang="en" sz="2100">
                <a:solidFill>
                  <a:srgbClr val="E31A5E"/>
                </a:solidFill>
                <a:latin typeface="Montserrat ExtraBold"/>
                <a:ea typeface="Montserrat ExtraBold"/>
                <a:cs typeface="Montserrat ExtraBold"/>
                <a:sym typeface="Montserrat ExtraBold"/>
              </a:rPr>
              <a:t>Kabupaten Sleman</a:t>
            </a:r>
            <a:endParaRPr sz="2100" b="0" i="0" u="none" strike="noStrike" cap="none">
              <a:solidFill>
                <a:srgbClr val="E31A5E"/>
              </a:solidFill>
              <a:latin typeface="Montserrat ExtraBold"/>
              <a:ea typeface="Montserrat ExtraBold"/>
              <a:cs typeface="Montserrat ExtraBold"/>
              <a:sym typeface="Montserrat ExtraBold"/>
            </a:endParaRPr>
          </a:p>
        </p:txBody>
      </p:sp>
      <p:sp>
        <p:nvSpPr>
          <p:cNvPr id="297" name="Google Shape;297;p36"/>
          <p:cNvSpPr/>
          <p:nvPr/>
        </p:nvSpPr>
        <p:spPr>
          <a:xfrm>
            <a:off x="254000" y="1713300"/>
            <a:ext cx="2736000" cy="27645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Jadah Tempe</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Ayam Goreng Kalasan</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Tengkleng Gajah</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Legondo</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Sate Jaran</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Entok Slenget</a:t>
            </a:r>
            <a:endParaRPr sz="1700">
              <a:solidFill>
                <a:schemeClr val="dk1"/>
              </a:solidFill>
              <a:latin typeface="Calibri"/>
              <a:ea typeface="Calibri"/>
              <a:cs typeface="Calibri"/>
              <a:sym typeface="Calibri"/>
            </a:endParaRPr>
          </a:p>
        </p:txBody>
      </p:sp>
      <p:sp>
        <p:nvSpPr>
          <p:cNvPr id="298" name="Google Shape;298;p36"/>
          <p:cNvSpPr/>
          <p:nvPr/>
        </p:nvSpPr>
        <p:spPr>
          <a:xfrm>
            <a:off x="3203975" y="1713300"/>
            <a:ext cx="2736000" cy="27645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Salak Pondoh</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Padi</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Cabai dan Telur Ayam</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Industri Pengolahan dan Kuliner</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Pariwisata </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Pendidikan</a:t>
            </a:r>
            <a:endParaRPr sz="1700">
              <a:solidFill>
                <a:schemeClr val="dk1"/>
              </a:solidFill>
              <a:latin typeface="Calibri"/>
              <a:ea typeface="Calibri"/>
              <a:cs typeface="Calibri"/>
              <a:sym typeface="Calibri"/>
            </a:endParaRPr>
          </a:p>
        </p:txBody>
      </p:sp>
      <p:sp>
        <p:nvSpPr>
          <p:cNvPr id="299" name="Google Shape;299;p36"/>
          <p:cNvSpPr/>
          <p:nvPr/>
        </p:nvSpPr>
        <p:spPr>
          <a:xfrm>
            <a:off x="6154050" y="1713300"/>
            <a:ext cx="2736000" cy="2764500"/>
          </a:xfrm>
          <a:prstGeom prst="roundRect">
            <a:avLst>
              <a:gd name="adj" fmla="val 4731"/>
            </a:avLst>
          </a:prstGeom>
          <a:solidFill>
            <a:srgbClr val="FFEDF3"/>
          </a:solidFill>
          <a:ln>
            <a:noFill/>
          </a:ln>
        </p:spPr>
        <p:txBody>
          <a:bodyPr spcFirstLastPara="1" wrap="square" lIns="68575" tIns="34275" rIns="68575" bIns="34275" anchor="ctr" anchorCtr="0">
            <a:noAutofit/>
          </a:bodyPr>
          <a:lstStyle/>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Anyaman dan Mebel Bambu</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Blangkon</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Batik dan Kain</a:t>
            </a:r>
            <a:endParaRPr sz="1700">
              <a:solidFill>
                <a:schemeClr val="dk1"/>
              </a:solidFill>
              <a:latin typeface="Calibri"/>
              <a:ea typeface="Calibri"/>
              <a:cs typeface="Calibri"/>
              <a:sym typeface="Calibri"/>
            </a:endParaRPr>
          </a:p>
          <a:p>
            <a:pPr marL="457200" lvl="0" indent="-336550" algn="l" rtl="0">
              <a:lnSpc>
                <a:spcPct val="150000"/>
              </a:lnSpc>
              <a:spcBef>
                <a:spcPts val="0"/>
              </a:spcBef>
              <a:spcAft>
                <a:spcPts val="0"/>
              </a:spcAft>
              <a:buClr>
                <a:schemeClr val="dk1"/>
              </a:buClr>
              <a:buSzPts val="1700"/>
              <a:buFont typeface="Calibri"/>
              <a:buAutoNum type="arabicPeriod"/>
            </a:pPr>
            <a:r>
              <a:rPr lang="en" sz="1700">
                <a:solidFill>
                  <a:schemeClr val="dk1"/>
                </a:solidFill>
                <a:latin typeface="Calibri"/>
                <a:ea typeface="Calibri"/>
                <a:cs typeface="Calibri"/>
                <a:sym typeface="Calibri"/>
              </a:rPr>
              <a:t>Kerajinan Logam (Kuningan)</a:t>
            </a:r>
            <a:endParaRPr sz="1700">
              <a:solidFill>
                <a:schemeClr val="dk1"/>
              </a:solidFill>
              <a:latin typeface="Calibri"/>
              <a:ea typeface="Calibri"/>
              <a:cs typeface="Calibri"/>
              <a:sym typeface="Calibri"/>
            </a:endParaRPr>
          </a:p>
        </p:txBody>
      </p:sp>
      <p:sp>
        <p:nvSpPr>
          <p:cNvPr id="300" name="Google Shape;300;p36"/>
          <p:cNvSpPr/>
          <p:nvPr/>
        </p:nvSpPr>
        <p:spPr>
          <a:xfrm>
            <a:off x="253999" y="1066800"/>
            <a:ext cx="2736000" cy="6465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Makanan</a:t>
            </a:r>
            <a:endParaRPr sz="1600" b="0" i="0" u="none" strike="noStrike" cap="none">
              <a:solidFill>
                <a:schemeClr val="lt1"/>
              </a:solidFill>
              <a:latin typeface="Calibri"/>
              <a:ea typeface="Calibri"/>
              <a:cs typeface="Calibri"/>
              <a:sym typeface="Calibri"/>
            </a:endParaRPr>
          </a:p>
        </p:txBody>
      </p:sp>
      <p:sp>
        <p:nvSpPr>
          <p:cNvPr id="301" name="Google Shape;301;p36"/>
          <p:cNvSpPr/>
          <p:nvPr/>
        </p:nvSpPr>
        <p:spPr>
          <a:xfrm>
            <a:off x="3203978" y="1066800"/>
            <a:ext cx="2736000" cy="6465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Komoditas &amp; Potensi</a:t>
            </a:r>
            <a:endParaRPr sz="1600" b="0" i="0" u="none" strike="noStrike" cap="none">
              <a:solidFill>
                <a:schemeClr val="lt1"/>
              </a:solidFill>
              <a:latin typeface="Calibri"/>
              <a:ea typeface="Calibri"/>
              <a:cs typeface="Calibri"/>
              <a:sym typeface="Calibri"/>
            </a:endParaRPr>
          </a:p>
        </p:txBody>
      </p:sp>
      <p:sp>
        <p:nvSpPr>
          <p:cNvPr id="302" name="Google Shape;302;p36"/>
          <p:cNvSpPr/>
          <p:nvPr/>
        </p:nvSpPr>
        <p:spPr>
          <a:xfrm>
            <a:off x="6154058" y="1066800"/>
            <a:ext cx="2736000" cy="646500"/>
          </a:xfrm>
          <a:prstGeom prst="roundRect">
            <a:avLst>
              <a:gd name="adj" fmla="val 15956"/>
            </a:avLst>
          </a:prstGeom>
          <a:solidFill>
            <a:srgbClr val="E31A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chemeClr val="lt1"/>
                </a:solidFill>
                <a:latin typeface="Calibri"/>
                <a:ea typeface="Calibri"/>
                <a:cs typeface="Calibri"/>
                <a:sym typeface="Calibri"/>
              </a:rPr>
              <a:t>Kerajinan</a:t>
            </a:r>
            <a:endParaRPr sz="1600" b="0" i="0" u="none" strike="noStrike" cap="none">
              <a:solidFill>
                <a:schemeClr val="lt1"/>
              </a:solidFill>
              <a:latin typeface="Calibri"/>
              <a:ea typeface="Calibri"/>
              <a:cs typeface="Calibri"/>
              <a:sym typeface="Calibri"/>
            </a:endParaRPr>
          </a:p>
        </p:txBody>
      </p:sp>
      <p:pic>
        <p:nvPicPr>
          <p:cNvPr id="303" name="Google Shape;303;p36"/>
          <p:cNvPicPr preferRelativeResize="0"/>
          <p:nvPr/>
        </p:nvPicPr>
        <p:blipFill rotWithShape="1">
          <a:blip r:embed="rId3">
            <a:alphaModFix/>
          </a:blip>
          <a:srcRect r="70735" b="55273"/>
          <a:stretch/>
        </p:blipFill>
        <p:spPr>
          <a:xfrm>
            <a:off x="39861" y="983651"/>
            <a:ext cx="940928" cy="812800"/>
          </a:xfrm>
          <a:prstGeom prst="rect">
            <a:avLst/>
          </a:prstGeom>
          <a:noFill/>
          <a:ln>
            <a:noFill/>
          </a:ln>
        </p:spPr>
      </p:pic>
      <p:pic>
        <p:nvPicPr>
          <p:cNvPr id="304" name="Google Shape;304;p36"/>
          <p:cNvPicPr preferRelativeResize="0"/>
          <p:nvPr/>
        </p:nvPicPr>
        <p:blipFill rotWithShape="1">
          <a:blip r:embed="rId3">
            <a:alphaModFix/>
          </a:blip>
          <a:srcRect l="67102" t="5273" r="3635" b="50000"/>
          <a:stretch/>
        </p:blipFill>
        <p:spPr>
          <a:xfrm>
            <a:off x="2934870" y="954623"/>
            <a:ext cx="940928" cy="812800"/>
          </a:xfrm>
          <a:prstGeom prst="rect">
            <a:avLst/>
          </a:prstGeom>
          <a:noFill/>
          <a:ln>
            <a:noFill/>
          </a:ln>
        </p:spPr>
      </p:pic>
      <p:pic>
        <p:nvPicPr>
          <p:cNvPr id="305" name="Google Shape;305;p36"/>
          <p:cNvPicPr preferRelativeResize="0"/>
          <p:nvPr/>
        </p:nvPicPr>
        <p:blipFill rotWithShape="1">
          <a:blip r:embed="rId3">
            <a:alphaModFix/>
          </a:blip>
          <a:srcRect l="32103" t="53811" r="38632" b="1463"/>
          <a:stretch/>
        </p:blipFill>
        <p:spPr>
          <a:xfrm>
            <a:off x="6056032" y="958557"/>
            <a:ext cx="940928" cy="812800"/>
          </a:xfrm>
          <a:prstGeom prst="rect">
            <a:avLst/>
          </a:prstGeom>
          <a:noFill/>
          <a:ln>
            <a:noFill/>
          </a:ln>
        </p:spPr>
      </p:pic>
      <p:sp>
        <p:nvSpPr>
          <p:cNvPr id="306" name="Google Shape;306;p36"/>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17</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BF8"/>
        </a:solidFill>
        <a:effectLst/>
      </p:bgPr>
    </p:bg>
    <p:spTree>
      <p:nvGrpSpPr>
        <p:cNvPr id="1" name="Shape 314"/>
        <p:cNvGrpSpPr/>
        <p:nvPr/>
      </p:nvGrpSpPr>
      <p:grpSpPr>
        <a:xfrm>
          <a:off x="0" y="0"/>
          <a:ext cx="0" cy="0"/>
          <a:chOff x="0" y="0"/>
          <a:chExt cx="0" cy="0"/>
        </a:xfrm>
      </p:grpSpPr>
      <p:sp>
        <p:nvSpPr>
          <p:cNvPr id="315" name="Google Shape;315;p38"/>
          <p:cNvSpPr/>
          <p:nvPr/>
        </p:nvSpPr>
        <p:spPr>
          <a:xfrm>
            <a:off x="-57179" y="-75647"/>
            <a:ext cx="9201180" cy="5272101"/>
          </a:xfrm>
          <a:custGeom>
            <a:avLst/>
            <a:gdLst/>
            <a:ahLst/>
            <a:cxnLst/>
            <a:rect l="l" t="t" r="r" b="b"/>
            <a:pathLst>
              <a:path w="18402359" h="10544202" extrusionOk="0">
                <a:moveTo>
                  <a:pt x="0" y="0"/>
                </a:moveTo>
                <a:lnTo>
                  <a:pt x="18402359" y="0"/>
                </a:lnTo>
                <a:lnTo>
                  <a:pt x="18402359" y="10544202"/>
                </a:lnTo>
                <a:lnTo>
                  <a:pt x="0" y="10544202"/>
                </a:lnTo>
                <a:lnTo>
                  <a:pt x="0" y="0"/>
                </a:lnTo>
                <a:close/>
              </a:path>
            </a:pathLst>
          </a:custGeom>
          <a:blipFill rotWithShape="1">
            <a:blip r:embed="rId3">
              <a:alphaModFix/>
            </a:blip>
            <a:stretch>
              <a:fillRect t="-37051" b="-37469"/>
            </a:stretch>
          </a:blipFill>
          <a:ln>
            <a:noFill/>
          </a:ln>
        </p:spPr>
      </p:sp>
      <p:sp>
        <p:nvSpPr>
          <p:cNvPr id="316" name="Google Shape;316;p38"/>
          <p:cNvSpPr/>
          <p:nvPr/>
        </p:nvSpPr>
        <p:spPr>
          <a:xfrm>
            <a:off x="104675" y="-1006825"/>
            <a:ext cx="911400" cy="1908000"/>
          </a:xfrm>
          <a:prstGeom prst="roundRect">
            <a:avLst>
              <a:gd name="adj" fmla="val 39950"/>
            </a:avLst>
          </a:prstGeom>
          <a:solidFill>
            <a:srgbClr val="DAE7F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17" name="Google Shape;317;p38"/>
          <p:cNvSpPr/>
          <p:nvPr/>
        </p:nvSpPr>
        <p:spPr>
          <a:xfrm>
            <a:off x="331118" y="95111"/>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4">
              <a:alphaModFix/>
            </a:blip>
            <a:stretch>
              <a:fillRect/>
            </a:stretch>
          </a:blipFill>
          <a:ln>
            <a:noFill/>
          </a:ln>
        </p:spPr>
      </p:sp>
      <p:sp>
        <p:nvSpPr>
          <p:cNvPr id="318" name="Google Shape;318;p38"/>
          <p:cNvSpPr/>
          <p:nvPr/>
        </p:nvSpPr>
        <p:spPr>
          <a:xfrm>
            <a:off x="-203350" y="4734900"/>
            <a:ext cx="4932000" cy="566100"/>
          </a:xfrm>
          <a:prstGeom prst="roundRect">
            <a:avLst>
              <a:gd name="adj" fmla="val 16667"/>
            </a:avLst>
          </a:prstGeom>
          <a:solidFill>
            <a:srgbClr val="DAE7F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319" name="Google Shape;319;p38"/>
          <p:cNvSpPr/>
          <p:nvPr/>
        </p:nvSpPr>
        <p:spPr>
          <a:xfrm>
            <a:off x="202529" y="4863689"/>
            <a:ext cx="4490702" cy="195958"/>
          </a:xfrm>
          <a:custGeom>
            <a:avLst/>
            <a:gdLst/>
            <a:ahLst/>
            <a:cxnLst/>
            <a:rect l="l" t="t" r="r" b="b"/>
            <a:pathLst>
              <a:path w="8981403" h="391916" extrusionOk="0">
                <a:moveTo>
                  <a:pt x="0" y="0"/>
                </a:moveTo>
                <a:lnTo>
                  <a:pt x="8981403" y="0"/>
                </a:lnTo>
                <a:lnTo>
                  <a:pt x="8981403" y="391916"/>
                </a:lnTo>
                <a:lnTo>
                  <a:pt x="0" y="391916"/>
                </a:lnTo>
                <a:lnTo>
                  <a:pt x="0" y="0"/>
                </a:lnTo>
                <a:close/>
              </a:path>
            </a:pathLst>
          </a:custGeom>
          <a:blipFill rotWithShape="1">
            <a:blip r:embed="rId5">
              <a:alphaModFix/>
            </a:blip>
            <a:stretch>
              <a:fillRect/>
            </a:stretch>
          </a:blipFill>
          <a:ln>
            <a:noFill/>
          </a:ln>
        </p:spPr>
      </p:sp>
      <p:sp>
        <p:nvSpPr>
          <p:cNvPr id="320" name="Google Shape;320;p38"/>
          <p:cNvSpPr txBox="1"/>
          <p:nvPr/>
        </p:nvSpPr>
        <p:spPr>
          <a:xfrm>
            <a:off x="252075" y="1919275"/>
            <a:ext cx="8639400" cy="477300"/>
          </a:xfrm>
          <a:prstGeom prst="rect">
            <a:avLst/>
          </a:prstGeom>
          <a:noFill/>
          <a:ln>
            <a:noFill/>
          </a:ln>
          <a:effectLst>
            <a:outerShdw blurRad="57150" dist="19050" dir="5400000" algn="bl" rotWithShape="0">
              <a:srgbClr val="000000">
                <a:alpha val="50000"/>
              </a:srgbClr>
            </a:outerShdw>
          </a:effectLst>
        </p:spPr>
        <p:txBody>
          <a:bodyPr spcFirstLastPara="1" wrap="square" lIns="0" tIns="0" rIns="0" bIns="0" anchor="t" anchorCtr="0">
            <a:spAutoFit/>
          </a:bodyPr>
          <a:lstStyle/>
          <a:p>
            <a:pPr marL="0" marR="0" lvl="0" indent="0" algn="ctr" rtl="0">
              <a:lnSpc>
                <a:spcPct val="110991"/>
              </a:lnSpc>
              <a:spcBef>
                <a:spcPts val="0"/>
              </a:spcBef>
              <a:spcAft>
                <a:spcPts val="0"/>
              </a:spcAft>
              <a:buNone/>
            </a:pPr>
            <a:r>
              <a:rPr lang="en" sz="3100" b="1">
                <a:solidFill>
                  <a:srgbClr val="020557"/>
                </a:solidFill>
                <a:latin typeface="Montserrat Black"/>
                <a:ea typeface="Montserrat Black"/>
                <a:cs typeface="Montserrat Black"/>
                <a:sym typeface="Montserrat Black"/>
              </a:rPr>
              <a:t>Manajemen ASN</a:t>
            </a:r>
            <a:endParaRPr sz="2400" b="1">
              <a:solidFill>
                <a:srgbClr val="020557"/>
              </a:solidFill>
              <a:latin typeface="Montserrat Black"/>
              <a:ea typeface="Montserrat Black"/>
              <a:cs typeface="Montserrat Black"/>
              <a:sym typeface="Montserrat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pic>
        <p:nvPicPr>
          <p:cNvPr id="325" name="Google Shape;325;p39"/>
          <p:cNvPicPr preferRelativeResize="0"/>
          <p:nvPr/>
        </p:nvPicPr>
        <p:blipFill>
          <a:blip r:embed="rId3">
            <a:alphaModFix/>
          </a:blip>
          <a:stretch>
            <a:fillRect/>
          </a:stretch>
        </p:blipFill>
        <p:spPr>
          <a:xfrm>
            <a:off x="5052050" y="51650"/>
            <a:ext cx="4004450" cy="5040200"/>
          </a:xfrm>
          <a:prstGeom prst="rect">
            <a:avLst/>
          </a:prstGeom>
          <a:noFill/>
          <a:ln>
            <a:noFill/>
          </a:ln>
          <a:effectLst>
            <a:outerShdw blurRad="57150" dist="19050" dir="5400000" algn="bl" rotWithShape="0">
              <a:srgbClr val="000000">
                <a:alpha val="50000"/>
              </a:srgbClr>
            </a:outerShdw>
          </a:effectLst>
        </p:spPr>
      </p:pic>
      <p:sp>
        <p:nvSpPr>
          <p:cNvPr id="326" name="Google Shape;326;p39"/>
          <p:cNvSpPr txBox="1"/>
          <p:nvPr/>
        </p:nvSpPr>
        <p:spPr>
          <a:xfrm>
            <a:off x="881773" y="57584"/>
            <a:ext cx="3939900" cy="708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300"/>
              <a:buFont typeface="Arial"/>
              <a:buNone/>
            </a:pPr>
            <a:r>
              <a:rPr lang="en" sz="2300" b="1">
                <a:solidFill>
                  <a:srgbClr val="004AAD"/>
                </a:solidFill>
                <a:latin typeface="Montserrat"/>
                <a:ea typeface="Montserrat"/>
                <a:cs typeface="Montserrat"/>
                <a:sym typeface="Montserrat"/>
              </a:rPr>
              <a:t>Pembinaan Manajemen ASN ke 643 Instansi</a:t>
            </a:r>
            <a:endParaRPr sz="700" b="0" i="0" u="none" strike="noStrike" cap="none">
              <a:solidFill>
                <a:srgbClr val="000000"/>
              </a:solidFill>
              <a:latin typeface="Arial"/>
              <a:ea typeface="Arial"/>
              <a:cs typeface="Arial"/>
              <a:sym typeface="Arial"/>
            </a:endParaRPr>
          </a:p>
        </p:txBody>
      </p:sp>
      <p:sp>
        <p:nvSpPr>
          <p:cNvPr id="327" name="Google Shape;327;p39"/>
          <p:cNvSpPr/>
          <p:nvPr/>
        </p:nvSpPr>
        <p:spPr>
          <a:xfrm>
            <a:off x="83025" y="2923450"/>
            <a:ext cx="4836600" cy="2168700"/>
          </a:xfrm>
          <a:prstGeom prst="roundRect">
            <a:avLst>
              <a:gd name="adj" fmla="val 5434"/>
            </a:avLst>
          </a:prstGeom>
          <a:solidFill>
            <a:srgbClr val="EEF8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28" name="Google Shape;328;p39"/>
          <p:cNvSpPr txBox="1"/>
          <p:nvPr/>
        </p:nvSpPr>
        <p:spPr>
          <a:xfrm>
            <a:off x="264250" y="3244450"/>
            <a:ext cx="4184100" cy="1727100"/>
          </a:xfrm>
          <a:prstGeom prst="rect">
            <a:avLst/>
          </a:prstGeom>
          <a:noFill/>
          <a:ln>
            <a:noFill/>
          </a:ln>
        </p:spPr>
        <p:txBody>
          <a:bodyPr spcFirstLastPara="1" wrap="square" lIns="0" tIns="0" rIns="0" bIns="0" anchor="t" anchorCtr="0">
            <a:spAutoFit/>
          </a:bodyPr>
          <a:lstStyle/>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Manajemen talenta dan pengembangan karier;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Pengelolaan kinerja ASN;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Pengembangan kompetensi ASN;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Budaya kerja ASN dan citra institusi;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Penghargaan dan pengakuan ASN;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Disiplin, pemberhentian, dan upaya administratif;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Digitalisasi Manajemen ASN;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Penerapan fleksibilitas kerja; dan </a:t>
            </a:r>
            <a:endParaRPr sz="1100">
              <a:solidFill>
                <a:schemeClr val="dk1"/>
              </a:solidFill>
              <a:latin typeface="Montserrat SemiBold"/>
              <a:ea typeface="Montserrat SemiBold"/>
              <a:cs typeface="Montserrat SemiBold"/>
              <a:sym typeface="Montserrat SemiBold"/>
            </a:endParaRPr>
          </a:p>
          <a:p>
            <a:pPr marL="342900" lvl="0" indent="-298450" algn="l" rtl="0">
              <a:lnSpc>
                <a:spcPct val="115000"/>
              </a:lnSpc>
              <a:spcBef>
                <a:spcPts val="0"/>
              </a:spcBef>
              <a:spcAft>
                <a:spcPts val="0"/>
              </a:spcAft>
              <a:buClr>
                <a:schemeClr val="dk1"/>
              </a:buClr>
              <a:buSzPts val="1100"/>
              <a:buFont typeface="Montserrat SemiBold"/>
              <a:buAutoNum type="arabicPeriod"/>
            </a:pPr>
            <a:r>
              <a:rPr lang="en" sz="1100">
                <a:solidFill>
                  <a:schemeClr val="dk1"/>
                </a:solidFill>
                <a:latin typeface="Montserrat SemiBold"/>
                <a:ea typeface="Montserrat SemiBold"/>
                <a:cs typeface="Montserrat SemiBold"/>
                <a:sym typeface="Montserrat SemiBold"/>
              </a:rPr>
              <a:t>Kebijakan BKN Pro ASN.</a:t>
            </a:r>
            <a:endParaRPr sz="1100">
              <a:solidFill>
                <a:schemeClr val="dk1"/>
              </a:solidFill>
              <a:latin typeface="Montserrat SemiBold"/>
              <a:ea typeface="Montserrat SemiBold"/>
              <a:cs typeface="Montserrat SemiBold"/>
              <a:sym typeface="Montserrat SemiBold"/>
            </a:endParaRPr>
          </a:p>
        </p:txBody>
      </p:sp>
      <p:sp>
        <p:nvSpPr>
          <p:cNvPr id="329" name="Google Shape;329;p39"/>
          <p:cNvSpPr txBox="1"/>
          <p:nvPr/>
        </p:nvSpPr>
        <p:spPr>
          <a:xfrm>
            <a:off x="83025" y="2973200"/>
            <a:ext cx="4836600" cy="1692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1100" b="1">
                <a:solidFill>
                  <a:schemeClr val="dk1"/>
                </a:solidFill>
                <a:highlight>
                  <a:srgbClr val="FFFF00"/>
                </a:highlight>
                <a:latin typeface="Montserrat"/>
                <a:ea typeface="Montserrat"/>
                <a:cs typeface="Montserrat"/>
                <a:sym typeface="Montserrat"/>
              </a:rPr>
              <a:t>9 Area Pembinaan Manajemen ASN</a:t>
            </a:r>
            <a:endParaRPr sz="1100" b="1">
              <a:solidFill>
                <a:schemeClr val="dk1"/>
              </a:solidFill>
              <a:highlight>
                <a:srgbClr val="FFFF00"/>
              </a:highlight>
              <a:latin typeface="Montserrat"/>
              <a:ea typeface="Montserrat"/>
              <a:cs typeface="Montserrat"/>
              <a:sym typeface="Montserrat"/>
            </a:endParaRPr>
          </a:p>
        </p:txBody>
      </p:sp>
      <p:sp>
        <p:nvSpPr>
          <p:cNvPr id="330" name="Google Shape;330;p39"/>
          <p:cNvSpPr/>
          <p:nvPr/>
        </p:nvSpPr>
        <p:spPr>
          <a:xfrm>
            <a:off x="83025" y="839850"/>
            <a:ext cx="4836600" cy="1979100"/>
          </a:xfrm>
          <a:prstGeom prst="roundRect">
            <a:avLst>
              <a:gd name="adj" fmla="val 5434"/>
            </a:avLst>
          </a:prstGeom>
          <a:solidFill>
            <a:srgbClr val="EEF8FF"/>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31" name="Google Shape;331;p39"/>
          <p:cNvSpPr txBox="1"/>
          <p:nvPr/>
        </p:nvSpPr>
        <p:spPr>
          <a:xfrm>
            <a:off x="83025" y="915300"/>
            <a:ext cx="4836600" cy="1692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None/>
            </a:pPr>
            <a:r>
              <a:rPr lang="en" sz="1100" b="1">
                <a:solidFill>
                  <a:schemeClr val="dk1"/>
                </a:solidFill>
                <a:highlight>
                  <a:srgbClr val="FFFF00"/>
                </a:highlight>
                <a:latin typeface="Montserrat"/>
                <a:ea typeface="Montserrat"/>
                <a:cs typeface="Montserrat"/>
                <a:sym typeface="Montserrat"/>
              </a:rPr>
              <a:t>Tujuan Pembinaan Manajemen ASN</a:t>
            </a:r>
            <a:endParaRPr sz="1100" b="1">
              <a:solidFill>
                <a:schemeClr val="dk1"/>
              </a:solidFill>
              <a:highlight>
                <a:srgbClr val="FFFF00"/>
              </a:highlight>
              <a:latin typeface="Montserrat"/>
              <a:ea typeface="Montserrat"/>
              <a:cs typeface="Montserrat"/>
              <a:sym typeface="Montserrat"/>
            </a:endParaRPr>
          </a:p>
        </p:txBody>
      </p:sp>
      <p:sp>
        <p:nvSpPr>
          <p:cNvPr id="332" name="Google Shape;332;p39"/>
          <p:cNvSpPr txBox="1"/>
          <p:nvPr/>
        </p:nvSpPr>
        <p:spPr>
          <a:xfrm>
            <a:off x="141975" y="1180713"/>
            <a:ext cx="4718700" cy="1569900"/>
          </a:xfrm>
          <a:prstGeom prst="rect">
            <a:avLst/>
          </a:prstGeom>
          <a:noFill/>
          <a:ln>
            <a:noFill/>
          </a:ln>
        </p:spPr>
        <p:txBody>
          <a:bodyPr spcFirstLastPara="1" wrap="square" lIns="0" tIns="0" rIns="0" bIns="0" anchor="t" anchorCtr="0">
            <a:spAutoFit/>
          </a:bodyPr>
          <a:lstStyle/>
          <a:p>
            <a:pPr marL="457200" lvl="0" indent="-292100" algn="l" rtl="0">
              <a:lnSpc>
                <a:spcPct val="115000"/>
              </a:lnSpc>
              <a:spcBef>
                <a:spcPts val="0"/>
              </a:spcBef>
              <a:spcAft>
                <a:spcPts val="0"/>
              </a:spcAft>
              <a:buClr>
                <a:schemeClr val="dk1"/>
              </a:buClr>
              <a:buSzPts val="1000"/>
              <a:buFont typeface="Montserrat SemiBold"/>
              <a:buChar char="●"/>
            </a:pPr>
            <a:r>
              <a:rPr lang="en" sz="1000">
                <a:solidFill>
                  <a:schemeClr val="dk1"/>
                </a:solidFill>
                <a:latin typeface="Montserrat SemiBold"/>
                <a:ea typeface="Montserrat SemiBold"/>
                <a:cs typeface="Montserrat SemiBold"/>
                <a:sym typeface="Montserrat SemiBold"/>
              </a:rPr>
              <a:t>Meningkatkan kepatuhan instansi pemerintah terhadap NSPK Manajemen ASN sesuai ketentuan peraturan perundang undangan; </a:t>
            </a:r>
            <a:endParaRPr sz="1000">
              <a:solidFill>
                <a:schemeClr val="dk1"/>
              </a:solidFill>
              <a:latin typeface="Montserrat SemiBold"/>
              <a:ea typeface="Montserrat SemiBold"/>
              <a:cs typeface="Montserrat SemiBold"/>
              <a:sym typeface="Montserrat SemiBold"/>
            </a:endParaRPr>
          </a:p>
          <a:p>
            <a:pPr marL="457200" lvl="0" indent="-292100" algn="l" rtl="0">
              <a:lnSpc>
                <a:spcPct val="115000"/>
              </a:lnSpc>
              <a:spcBef>
                <a:spcPts val="0"/>
              </a:spcBef>
              <a:spcAft>
                <a:spcPts val="0"/>
              </a:spcAft>
              <a:buClr>
                <a:schemeClr val="dk1"/>
              </a:buClr>
              <a:buSzPts val="1000"/>
              <a:buFont typeface="Montserrat SemiBold"/>
              <a:buChar char="●"/>
            </a:pPr>
            <a:r>
              <a:rPr lang="en" sz="1000">
                <a:solidFill>
                  <a:schemeClr val="dk1"/>
                </a:solidFill>
                <a:latin typeface="Montserrat SemiBold"/>
                <a:ea typeface="Montserrat SemiBold"/>
                <a:cs typeface="Montserrat SemiBold"/>
                <a:sym typeface="Montserrat SemiBold"/>
              </a:rPr>
              <a:t>Mengidentifikasi kondisi dan area Manajemen ASN yang  memerlukan perbaikan maupun penguatan; </a:t>
            </a:r>
            <a:endParaRPr sz="1000">
              <a:solidFill>
                <a:schemeClr val="dk1"/>
              </a:solidFill>
              <a:latin typeface="Montserrat SemiBold"/>
              <a:ea typeface="Montserrat SemiBold"/>
              <a:cs typeface="Montserrat SemiBold"/>
              <a:sym typeface="Montserrat SemiBold"/>
            </a:endParaRPr>
          </a:p>
          <a:p>
            <a:pPr marL="457200" lvl="0" indent="-292100" algn="l" rtl="0">
              <a:lnSpc>
                <a:spcPct val="115000"/>
              </a:lnSpc>
              <a:spcBef>
                <a:spcPts val="0"/>
              </a:spcBef>
              <a:spcAft>
                <a:spcPts val="0"/>
              </a:spcAft>
              <a:buClr>
                <a:schemeClr val="dk1"/>
              </a:buClr>
              <a:buSzPts val="1000"/>
              <a:buFont typeface="Montserrat SemiBold"/>
              <a:buChar char="●"/>
            </a:pPr>
            <a:r>
              <a:rPr lang="en" sz="1000">
                <a:solidFill>
                  <a:schemeClr val="dk1"/>
                </a:solidFill>
                <a:latin typeface="Montserrat SemiBold"/>
                <a:ea typeface="Montserrat SemiBold"/>
                <a:cs typeface="Montserrat SemiBold"/>
                <a:sym typeface="Montserrat SemiBold"/>
              </a:rPr>
              <a:t>Meningkatkan kualitas tata kelola Manajemen ASN dan  penerapan sistem merit; dan </a:t>
            </a:r>
            <a:endParaRPr sz="1000">
              <a:solidFill>
                <a:schemeClr val="dk1"/>
              </a:solidFill>
              <a:latin typeface="Montserrat SemiBold"/>
              <a:ea typeface="Montserrat SemiBold"/>
              <a:cs typeface="Montserrat SemiBold"/>
              <a:sym typeface="Montserrat SemiBold"/>
            </a:endParaRPr>
          </a:p>
          <a:p>
            <a:pPr marL="457200" lvl="0" indent="-292100" algn="l" rtl="0">
              <a:lnSpc>
                <a:spcPct val="115000"/>
              </a:lnSpc>
              <a:spcBef>
                <a:spcPts val="0"/>
              </a:spcBef>
              <a:spcAft>
                <a:spcPts val="0"/>
              </a:spcAft>
              <a:buClr>
                <a:schemeClr val="dk1"/>
              </a:buClr>
              <a:buSzPts val="1000"/>
              <a:buFont typeface="Montserrat SemiBold"/>
              <a:buChar char="●"/>
            </a:pPr>
            <a:r>
              <a:rPr lang="en" sz="1000">
                <a:solidFill>
                  <a:schemeClr val="dk1"/>
                </a:solidFill>
                <a:latin typeface="Montserrat SemiBold"/>
                <a:ea typeface="Montserrat SemiBold"/>
                <a:cs typeface="Montserrat SemiBold"/>
                <a:sym typeface="Montserrat SemiBold"/>
              </a:rPr>
              <a:t>Menyediakan mekanisme monitoring dan evaluasi pembinaan Manajemen ASN yang terintegrasi. </a:t>
            </a:r>
            <a:endParaRPr sz="1000">
              <a:solidFill>
                <a:schemeClr val="dk1"/>
              </a:solidFill>
              <a:latin typeface="Montserrat SemiBold"/>
              <a:ea typeface="Montserrat SemiBold"/>
              <a:cs typeface="Montserrat SemiBold"/>
              <a:sym typeface="Montserrat SemiBold"/>
            </a:endParaRPr>
          </a:p>
        </p:txBody>
      </p:sp>
      <p:sp>
        <p:nvSpPr>
          <p:cNvPr id="333" name="Google Shape;333;p39"/>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19</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40"/>
          <p:cNvSpPr txBox="1"/>
          <p:nvPr/>
        </p:nvSpPr>
        <p:spPr>
          <a:xfrm>
            <a:off x="1030375" y="101175"/>
            <a:ext cx="7092300" cy="51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000" b="1">
                <a:solidFill>
                  <a:srgbClr val="E31A5E"/>
                </a:solidFill>
                <a:latin typeface="Montserrat"/>
                <a:ea typeface="Montserrat"/>
                <a:cs typeface="Montserrat"/>
                <a:sym typeface="Montserrat"/>
              </a:rPr>
              <a:t>Manajemen Talenta</a:t>
            </a:r>
            <a:r>
              <a:rPr lang="en" sz="2000" b="1">
                <a:solidFill>
                  <a:srgbClr val="259CD7"/>
                </a:solidFill>
                <a:latin typeface="Montserrat"/>
                <a:ea typeface="Montserrat"/>
                <a:cs typeface="Montserrat"/>
                <a:sym typeface="Montserrat"/>
              </a:rPr>
              <a:t> Sebagai Percepatan Program Kerja di Daerah</a:t>
            </a:r>
            <a:endParaRPr sz="2000" b="1">
              <a:solidFill>
                <a:srgbClr val="259CD7"/>
              </a:solidFill>
              <a:latin typeface="Montserrat"/>
              <a:ea typeface="Montserrat"/>
              <a:cs typeface="Montserrat"/>
              <a:sym typeface="Montserrat"/>
            </a:endParaRPr>
          </a:p>
        </p:txBody>
      </p:sp>
      <p:grpSp>
        <p:nvGrpSpPr>
          <p:cNvPr id="339" name="Google Shape;339;p40"/>
          <p:cNvGrpSpPr/>
          <p:nvPr/>
        </p:nvGrpSpPr>
        <p:grpSpPr>
          <a:xfrm>
            <a:off x="350602" y="2790727"/>
            <a:ext cx="2347947" cy="1567834"/>
            <a:chOff x="0" y="-154276"/>
            <a:chExt cx="4174129" cy="2787261"/>
          </a:xfrm>
        </p:grpSpPr>
        <p:grpSp>
          <p:nvGrpSpPr>
            <p:cNvPr id="340" name="Google Shape;340;p40"/>
            <p:cNvGrpSpPr/>
            <p:nvPr/>
          </p:nvGrpSpPr>
          <p:grpSpPr>
            <a:xfrm>
              <a:off x="0" y="-154276"/>
              <a:ext cx="4174129" cy="2787261"/>
              <a:chOff x="0" y="-47625"/>
              <a:chExt cx="1288550" cy="860425"/>
            </a:xfrm>
          </p:grpSpPr>
          <p:sp>
            <p:nvSpPr>
              <p:cNvPr id="341" name="Google Shape;341;p40"/>
              <p:cNvSpPr/>
              <p:nvPr/>
            </p:nvSpPr>
            <p:spPr>
              <a:xfrm>
                <a:off x="0" y="0"/>
                <a:ext cx="1288550" cy="812800"/>
              </a:xfrm>
              <a:custGeom>
                <a:avLst/>
                <a:gdLst/>
                <a:ahLst/>
                <a:cxnLst/>
                <a:rect l="l" t="t" r="r" b="b"/>
                <a:pathLst>
                  <a:path w="1288550" h="812800" extrusionOk="0">
                    <a:moveTo>
                      <a:pt x="84082" y="0"/>
                    </a:moveTo>
                    <a:lnTo>
                      <a:pt x="1204469" y="0"/>
                    </a:lnTo>
                    <a:cubicBezTo>
                      <a:pt x="1250906" y="0"/>
                      <a:pt x="1288550" y="37645"/>
                      <a:pt x="1288550" y="84082"/>
                    </a:cubicBezTo>
                    <a:lnTo>
                      <a:pt x="1288550" y="728718"/>
                    </a:lnTo>
                    <a:cubicBezTo>
                      <a:pt x="1288550" y="775155"/>
                      <a:pt x="1250906" y="812800"/>
                      <a:pt x="1204469" y="812800"/>
                    </a:cubicBezTo>
                    <a:lnTo>
                      <a:pt x="84082" y="812800"/>
                    </a:lnTo>
                    <a:cubicBezTo>
                      <a:pt x="37645" y="812800"/>
                      <a:pt x="0" y="775155"/>
                      <a:pt x="0" y="728718"/>
                    </a:cubicBezTo>
                    <a:lnTo>
                      <a:pt x="0" y="84082"/>
                    </a:lnTo>
                    <a:cubicBezTo>
                      <a:pt x="0" y="37645"/>
                      <a:pt x="37645" y="0"/>
                      <a:pt x="84082" y="0"/>
                    </a:cubicBezTo>
                    <a:close/>
                  </a:path>
                </a:pathLst>
              </a:custGeom>
              <a:solidFill>
                <a:srgbClr val="8FFFC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42" name="Google Shape;342;p40"/>
              <p:cNvSpPr txBox="1"/>
              <p:nvPr/>
            </p:nvSpPr>
            <p:spPr>
              <a:xfrm>
                <a:off x="0" y="-47625"/>
                <a:ext cx="1288500" cy="860400"/>
              </a:xfrm>
              <a:prstGeom prst="rect">
                <a:avLst/>
              </a:prstGeom>
              <a:noFill/>
              <a:ln>
                <a:noFill/>
              </a:ln>
            </p:spPr>
            <p:txBody>
              <a:bodyPr spcFirstLastPara="1" wrap="square" lIns="38100" tIns="38100" rIns="38100" bIns="38100" anchor="ctr" anchorCtr="0">
                <a:noAutofit/>
              </a:bodyPr>
              <a:lstStyle/>
              <a:p>
                <a:pPr marL="0" marR="0" lvl="0" indent="0" algn="ctr" rtl="0">
                  <a:lnSpc>
                    <a:spcPct val="132333"/>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grpSp>
        <p:sp>
          <p:nvSpPr>
            <p:cNvPr id="343" name="Google Shape;343;p40"/>
            <p:cNvSpPr/>
            <p:nvPr/>
          </p:nvSpPr>
          <p:spPr>
            <a:xfrm>
              <a:off x="1091087" y="634828"/>
              <a:ext cx="1225952" cy="1497689"/>
            </a:xfrm>
            <a:custGeom>
              <a:avLst/>
              <a:gdLst/>
              <a:ahLst/>
              <a:cxnLst/>
              <a:rect l="l" t="t" r="r" b="b"/>
              <a:pathLst>
                <a:path w="1225952" h="1497689" extrusionOk="0">
                  <a:moveTo>
                    <a:pt x="0" y="0"/>
                  </a:moveTo>
                  <a:lnTo>
                    <a:pt x="1225952" y="0"/>
                  </a:lnTo>
                  <a:lnTo>
                    <a:pt x="1225952" y="1497690"/>
                  </a:lnTo>
                  <a:lnTo>
                    <a:pt x="0" y="1497690"/>
                  </a:lnTo>
                  <a:lnTo>
                    <a:pt x="0" y="0"/>
                  </a:lnTo>
                  <a:close/>
                </a:path>
              </a:pathLst>
            </a:custGeom>
            <a:blipFill rotWithShape="1">
              <a:blip r:embed="rId3">
                <a:alphaModFix/>
              </a:blip>
              <a:stretch>
                <a:fillRect b="-23091"/>
              </a:stretch>
            </a:blipFill>
            <a:ln>
              <a:noFill/>
            </a:ln>
          </p:spPr>
        </p:sp>
        <p:sp>
          <p:nvSpPr>
            <p:cNvPr id="344" name="Google Shape;344;p40"/>
            <p:cNvSpPr/>
            <p:nvPr/>
          </p:nvSpPr>
          <p:spPr>
            <a:xfrm>
              <a:off x="1837346" y="634828"/>
              <a:ext cx="1154515" cy="1497689"/>
            </a:xfrm>
            <a:custGeom>
              <a:avLst/>
              <a:gdLst/>
              <a:ahLst/>
              <a:cxnLst/>
              <a:rect l="l" t="t" r="r" b="b"/>
              <a:pathLst>
                <a:path w="1154515" h="1497689" extrusionOk="0">
                  <a:moveTo>
                    <a:pt x="0" y="0"/>
                  </a:moveTo>
                  <a:lnTo>
                    <a:pt x="1154515" y="0"/>
                  </a:lnTo>
                  <a:lnTo>
                    <a:pt x="1154515" y="1497690"/>
                  </a:lnTo>
                  <a:lnTo>
                    <a:pt x="0" y="1497690"/>
                  </a:lnTo>
                  <a:lnTo>
                    <a:pt x="0" y="0"/>
                  </a:lnTo>
                  <a:close/>
                </a:path>
              </a:pathLst>
            </a:custGeom>
            <a:blipFill rotWithShape="1">
              <a:blip r:embed="rId4">
                <a:alphaModFix/>
              </a:blip>
              <a:stretch>
                <a:fillRect b="-23091"/>
              </a:stretch>
            </a:blipFill>
            <a:ln>
              <a:noFill/>
            </a:ln>
          </p:spPr>
        </p:sp>
        <p:sp>
          <p:nvSpPr>
            <p:cNvPr id="345" name="Google Shape;345;p40"/>
            <p:cNvSpPr txBox="1"/>
            <p:nvPr/>
          </p:nvSpPr>
          <p:spPr>
            <a:xfrm>
              <a:off x="182057" y="2176242"/>
              <a:ext cx="3885000" cy="3285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 sz="1200" b="1" i="0" u="none" strike="noStrike" cap="none">
                  <a:solidFill>
                    <a:srgbClr val="000000"/>
                  </a:solidFill>
                </a:rPr>
                <a:t>Presiden dan Wakil Presiden</a:t>
              </a:r>
              <a:endParaRPr sz="1100" b="1"/>
            </a:p>
          </p:txBody>
        </p:sp>
        <p:sp>
          <p:nvSpPr>
            <p:cNvPr id="346" name="Google Shape;346;p40"/>
            <p:cNvSpPr txBox="1"/>
            <p:nvPr/>
          </p:nvSpPr>
          <p:spPr>
            <a:xfrm>
              <a:off x="115381" y="127873"/>
              <a:ext cx="3885000" cy="3285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 sz="1200" b="1" i="0" u="none" strike="noStrike" cap="none">
                  <a:solidFill>
                    <a:srgbClr val="000000"/>
                  </a:solidFill>
                  <a:latin typeface="Arial"/>
                  <a:ea typeface="Arial"/>
                  <a:cs typeface="Arial"/>
                  <a:sym typeface="Arial"/>
                </a:rPr>
                <a:t>Asta Cita</a:t>
              </a:r>
              <a:endParaRPr sz="1100"/>
            </a:p>
          </p:txBody>
        </p:sp>
      </p:grpSp>
      <p:grpSp>
        <p:nvGrpSpPr>
          <p:cNvPr id="347" name="Google Shape;347;p40"/>
          <p:cNvGrpSpPr/>
          <p:nvPr/>
        </p:nvGrpSpPr>
        <p:grpSpPr>
          <a:xfrm>
            <a:off x="3401692" y="2790727"/>
            <a:ext cx="2347947" cy="1567834"/>
            <a:chOff x="0" y="-154276"/>
            <a:chExt cx="4174129" cy="2787261"/>
          </a:xfrm>
        </p:grpSpPr>
        <p:grpSp>
          <p:nvGrpSpPr>
            <p:cNvPr id="348" name="Google Shape;348;p40"/>
            <p:cNvGrpSpPr/>
            <p:nvPr/>
          </p:nvGrpSpPr>
          <p:grpSpPr>
            <a:xfrm>
              <a:off x="0" y="-154276"/>
              <a:ext cx="4174129" cy="2787261"/>
              <a:chOff x="0" y="-47625"/>
              <a:chExt cx="1288550" cy="860425"/>
            </a:xfrm>
          </p:grpSpPr>
          <p:sp>
            <p:nvSpPr>
              <p:cNvPr id="349" name="Google Shape;349;p40"/>
              <p:cNvSpPr/>
              <p:nvPr/>
            </p:nvSpPr>
            <p:spPr>
              <a:xfrm>
                <a:off x="0" y="0"/>
                <a:ext cx="1288550" cy="812800"/>
              </a:xfrm>
              <a:custGeom>
                <a:avLst/>
                <a:gdLst/>
                <a:ahLst/>
                <a:cxnLst/>
                <a:rect l="l" t="t" r="r" b="b"/>
                <a:pathLst>
                  <a:path w="1288550" h="812800" extrusionOk="0">
                    <a:moveTo>
                      <a:pt x="84082" y="0"/>
                    </a:moveTo>
                    <a:lnTo>
                      <a:pt x="1204469" y="0"/>
                    </a:lnTo>
                    <a:cubicBezTo>
                      <a:pt x="1250906" y="0"/>
                      <a:pt x="1288550" y="37645"/>
                      <a:pt x="1288550" y="84082"/>
                    </a:cubicBezTo>
                    <a:lnTo>
                      <a:pt x="1288550" y="728718"/>
                    </a:lnTo>
                    <a:cubicBezTo>
                      <a:pt x="1288550" y="775155"/>
                      <a:pt x="1250906" y="812800"/>
                      <a:pt x="1204469" y="812800"/>
                    </a:cubicBezTo>
                    <a:lnTo>
                      <a:pt x="84082" y="812800"/>
                    </a:lnTo>
                    <a:cubicBezTo>
                      <a:pt x="37645" y="812800"/>
                      <a:pt x="0" y="775155"/>
                      <a:pt x="0" y="728718"/>
                    </a:cubicBezTo>
                    <a:lnTo>
                      <a:pt x="0" y="84082"/>
                    </a:lnTo>
                    <a:cubicBezTo>
                      <a:pt x="0" y="37645"/>
                      <a:pt x="37645" y="0"/>
                      <a:pt x="84082" y="0"/>
                    </a:cubicBezTo>
                    <a:close/>
                  </a:path>
                </a:pathLst>
              </a:custGeom>
              <a:solidFill>
                <a:srgbClr val="8FFFC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0" name="Google Shape;350;p40"/>
              <p:cNvSpPr txBox="1"/>
              <p:nvPr/>
            </p:nvSpPr>
            <p:spPr>
              <a:xfrm>
                <a:off x="0" y="-47625"/>
                <a:ext cx="1288500" cy="860400"/>
              </a:xfrm>
              <a:prstGeom prst="rect">
                <a:avLst/>
              </a:prstGeom>
              <a:noFill/>
              <a:ln>
                <a:noFill/>
              </a:ln>
            </p:spPr>
            <p:txBody>
              <a:bodyPr spcFirstLastPara="1" wrap="square" lIns="38100" tIns="38100" rIns="38100" bIns="38100" anchor="ctr" anchorCtr="0">
                <a:noAutofit/>
              </a:bodyPr>
              <a:lstStyle/>
              <a:p>
                <a:pPr marL="0" marR="0" lvl="0" indent="0" algn="ctr" rtl="0">
                  <a:lnSpc>
                    <a:spcPct val="132333"/>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grpSp>
        <p:sp>
          <p:nvSpPr>
            <p:cNvPr id="351" name="Google Shape;351;p40"/>
            <p:cNvSpPr/>
            <p:nvPr/>
          </p:nvSpPr>
          <p:spPr>
            <a:xfrm>
              <a:off x="1873504" y="677245"/>
              <a:ext cx="1140069" cy="1412580"/>
            </a:xfrm>
            <a:custGeom>
              <a:avLst/>
              <a:gdLst/>
              <a:ahLst/>
              <a:cxnLst/>
              <a:rect l="l" t="t" r="r" b="b"/>
              <a:pathLst>
                <a:path w="1140069" h="1412580" extrusionOk="0">
                  <a:moveTo>
                    <a:pt x="0" y="0"/>
                  </a:moveTo>
                  <a:lnTo>
                    <a:pt x="1140070" y="0"/>
                  </a:lnTo>
                  <a:lnTo>
                    <a:pt x="1140070" y="1412580"/>
                  </a:lnTo>
                  <a:lnTo>
                    <a:pt x="0" y="1412580"/>
                  </a:lnTo>
                  <a:lnTo>
                    <a:pt x="0" y="0"/>
                  </a:lnTo>
                  <a:close/>
                </a:path>
              </a:pathLst>
            </a:custGeom>
            <a:blipFill rotWithShape="1">
              <a:blip r:embed="rId5">
                <a:alphaModFix/>
              </a:blip>
              <a:stretch>
                <a:fillRect/>
              </a:stretch>
            </a:blipFill>
            <a:ln>
              <a:noFill/>
            </a:ln>
          </p:spPr>
        </p:sp>
        <p:sp>
          <p:nvSpPr>
            <p:cNvPr id="352" name="Google Shape;352;p40"/>
            <p:cNvSpPr/>
            <p:nvPr/>
          </p:nvSpPr>
          <p:spPr>
            <a:xfrm>
              <a:off x="1213233" y="608104"/>
              <a:ext cx="1195873" cy="1481722"/>
            </a:xfrm>
            <a:custGeom>
              <a:avLst/>
              <a:gdLst/>
              <a:ahLst/>
              <a:cxnLst/>
              <a:rect l="l" t="t" r="r" b="b"/>
              <a:pathLst>
                <a:path w="1195873" h="1481722" extrusionOk="0">
                  <a:moveTo>
                    <a:pt x="0" y="0"/>
                  </a:moveTo>
                  <a:lnTo>
                    <a:pt x="1195873" y="0"/>
                  </a:lnTo>
                  <a:lnTo>
                    <a:pt x="1195873" y="1481721"/>
                  </a:lnTo>
                  <a:lnTo>
                    <a:pt x="0" y="1481721"/>
                  </a:lnTo>
                  <a:lnTo>
                    <a:pt x="0" y="0"/>
                  </a:lnTo>
                  <a:close/>
                </a:path>
              </a:pathLst>
            </a:custGeom>
            <a:blipFill rotWithShape="1">
              <a:blip r:embed="rId6">
                <a:alphaModFix/>
              </a:blip>
              <a:stretch>
                <a:fillRect/>
              </a:stretch>
            </a:blipFill>
            <a:ln>
              <a:noFill/>
            </a:ln>
          </p:spPr>
        </p:sp>
        <p:sp>
          <p:nvSpPr>
            <p:cNvPr id="353" name="Google Shape;353;p40"/>
            <p:cNvSpPr txBox="1"/>
            <p:nvPr/>
          </p:nvSpPr>
          <p:spPr>
            <a:xfrm>
              <a:off x="111279" y="2151818"/>
              <a:ext cx="3885000" cy="3285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 sz="1200" b="1" i="0" u="none" strike="noStrike" cap="none">
                  <a:solidFill>
                    <a:srgbClr val="000000"/>
                  </a:solidFill>
                </a:rPr>
                <a:t>Gubernur dan Wakil Gubernur</a:t>
              </a:r>
              <a:endParaRPr sz="1100" b="1"/>
            </a:p>
          </p:txBody>
        </p:sp>
        <p:sp>
          <p:nvSpPr>
            <p:cNvPr id="354" name="Google Shape;354;p40"/>
            <p:cNvSpPr txBox="1"/>
            <p:nvPr/>
          </p:nvSpPr>
          <p:spPr>
            <a:xfrm>
              <a:off x="177955" y="170565"/>
              <a:ext cx="3885000" cy="3285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 sz="1200" b="1" i="0" u="none" strike="noStrike" cap="none">
                  <a:solidFill>
                    <a:srgbClr val="000000"/>
                  </a:solidFill>
                  <a:latin typeface="Arial"/>
                  <a:ea typeface="Arial"/>
                  <a:cs typeface="Arial"/>
                  <a:sym typeface="Arial"/>
                </a:rPr>
                <a:t>Visi &amp; Misi</a:t>
              </a:r>
              <a:endParaRPr sz="1100"/>
            </a:p>
          </p:txBody>
        </p:sp>
      </p:grpSp>
      <p:grpSp>
        <p:nvGrpSpPr>
          <p:cNvPr id="355" name="Google Shape;355;p40"/>
          <p:cNvGrpSpPr/>
          <p:nvPr/>
        </p:nvGrpSpPr>
        <p:grpSpPr>
          <a:xfrm>
            <a:off x="6445451" y="2725320"/>
            <a:ext cx="2347947" cy="1678212"/>
            <a:chOff x="0" y="-154276"/>
            <a:chExt cx="4174129" cy="2983487"/>
          </a:xfrm>
        </p:grpSpPr>
        <p:grpSp>
          <p:nvGrpSpPr>
            <p:cNvPr id="356" name="Google Shape;356;p40"/>
            <p:cNvGrpSpPr/>
            <p:nvPr/>
          </p:nvGrpSpPr>
          <p:grpSpPr>
            <a:xfrm>
              <a:off x="0" y="-154276"/>
              <a:ext cx="4174129" cy="2983487"/>
              <a:chOff x="0" y="-47625"/>
              <a:chExt cx="1288550" cy="921000"/>
            </a:xfrm>
          </p:grpSpPr>
          <p:sp>
            <p:nvSpPr>
              <p:cNvPr id="357" name="Google Shape;357;p40"/>
              <p:cNvSpPr/>
              <p:nvPr/>
            </p:nvSpPr>
            <p:spPr>
              <a:xfrm>
                <a:off x="0" y="0"/>
                <a:ext cx="1288550" cy="873277"/>
              </a:xfrm>
              <a:custGeom>
                <a:avLst/>
                <a:gdLst/>
                <a:ahLst/>
                <a:cxnLst/>
                <a:rect l="l" t="t" r="r" b="b"/>
                <a:pathLst>
                  <a:path w="1288550" h="873277" extrusionOk="0">
                    <a:moveTo>
                      <a:pt x="84082" y="0"/>
                    </a:moveTo>
                    <a:lnTo>
                      <a:pt x="1204469" y="0"/>
                    </a:lnTo>
                    <a:cubicBezTo>
                      <a:pt x="1250906" y="0"/>
                      <a:pt x="1288550" y="37645"/>
                      <a:pt x="1288550" y="84082"/>
                    </a:cubicBezTo>
                    <a:lnTo>
                      <a:pt x="1288550" y="789195"/>
                    </a:lnTo>
                    <a:cubicBezTo>
                      <a:pt x="1288550" y="835632"/>
                      <a:pt x="1250906" y="873277"/>
                      <a:pt x="1204469" y="873277"/>
                    </a:cubicBezTo>
                    <a:lnTo>
                      <a:pt x="84082" y="873277"/>
                    </a:lnTo>
                    <a:cubicBezTo>
                      <a:pt x="37645" y="873277"/>
                      <a:pt x="0" y="835632"/>
                      <a:pt x="0" y="789195"/>
                    </a:cubicBezTo>
                    <a:lnTo>
                      <a:pt x="0" y="84082"/>
                    </a:lnTo>
                    <a:cubicBezTo>
                      <a:pt x="0" y="37645"/>
                      <a:pt x="37645" y="0"/>
                      <a:pt x="84082" y="0"/>
                    </a:cubicBezTo>
                    <a:close/>
                  </a:path>
                </a:pathLst>
              </a:custGeom>
              <a:solidFill>
                <a:srgbClr val="8FFFC0"/>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58" name="Google Shape;358;p40"/>
              <p:cNvSpPr txBox="1"/>
              <p:nvPr/>
            </p:nvSpPr>
            <p:spPr>
              <a:xfrm>
                <a:off x="0" y="-47625"/>
                <a:ext cx="1288500" cy="921000"/>
              </a:xfrm>
              <a:prstGeom prst="rect">
                <a:avLst/>
              </a:prstGeom>
              <a:noFill/>
              <a:ln>
                <a:noFill/>
              </a:ln>
            </p:spPr>
            <p:txBody>
              <a:bodyPr spcFirstLastPara="1" wrap="square" lIns="38100" tIns="38100" rIns="38100" bIns="38100" anchor="ctr" anchorCtr="0">
                <a:noAutofit/>
              </a:bodyPr>
              <a:lstStyle/>
              <a:p>
                <a:pPr marL="0" marR="0" lvl="0" indent="0" algn="ctr" rtl="0">
                  <a:lnSpc>
                    <a:spcPct val="132333"/>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grpSp>
        <p:sp>
          <p:nvSpPr>
            <p:cNvPr id="359" name="Google Shape;359;p40"/>
            <p:cNvSpPr/>
            <p:nvPr/>
          </p:nvSpPr>
          <p:spPr>
            <a:xfrm>
              <a:off x="1882371" y="668860"/>
              <a:ext cx="1154515" cy="1298424"/>
            </a:xfrm>
            <a:custGeom>
              <a:avLst/>
              <a:gdLst/>
              <a:ahLst/>
              <a:cxnLst/>
              <a:rect l="l" t="t" r="r" b="b"/>
              <a:pathLst>
                <a:path w="1154515" h="1298424" extrusionOk="0">
                  <a:moveTo>
                    <a:pt x="0" y="0"/>
                  </a:moveTo>
                  <a:lnTo>
                    <a:pt x="1154515" y="0"/>
                  </a:lnTo>
                  <a:lnTo>
                    <a:pt x="1154515" y="1298424"/>
                  </a:lnTo>
                  <a:lnTo>
                    <a:pt x="0" y="1298424"/>
                  </a:lnTo>
                  <a:lnTo>
                    <a:pt x="0" y="0"/>
                  </a:lnTo>
                  <a:close/>
                </a:path>
              </a:pathLst>
            </a:custGeom>
            <a:blipFill rotWithShape="1">
              <a:blip r:embed="rId7">
                <a:alphaModFix/>
              </a:blip>
              <a:stretch>
                <a:fillRect/>
              </a:stretch>
            </a:blipFill>
            <a:ln>
              <a:noFill/>
            </a:ln>
          </p:spPr>
        </p:sp>
        <p:sp>
          <p:nvSpPr>
            <p:cNvPr id="360" name="Google Shape;360;p40"/>
            <p:cNvSpPr/>
            <p:nvPr/>
          </p:nvSpPr>
          <p:spPr>
            <a:xfrm>
              <a:off x="1105231" y="532194"/>
              <a:ext cx="1276035" cy="1435090"/>
            </a:xfrm>
            <a:custGeom>
              <a:avLst/>
              <a:gdLst/>
              <a:ahLst/>
              <a:cxnLst/>
              <a:rect l="l" t="t" r="r" b="b"/>
              <a:pathLst>
                <a:path w="1276035" h="1435090" extrusionOk="0">
                  <a:moveTo>
                    <a:pt x="0" y="0"/>
                  </a:moveTo>
                  <a:lnTo>
                    <a:pt x="1276034" y="0"/>
                  </a:lnTo>
                  <a:lnTo>
                    <a:pt x="1276034" y="1435090"/>
                  </a:lnTo>
                  <a:lnTo>
                    <a:pt x="0" y="1435090"/>
                  </a:lnTo>
                  <a:lnTo>
                    <a:pt x="0" y="0"/>
                  </a:lnTo>
                  <a:close/>
                </a:path>
              </a:pathLst>
            </a:custGeom>
            <a:blipFill rotWithShape="1">
              <a:blip r:embed="rId7">
                <a:alphaModFix/>
              </a:blip>
              <a:stretch>
                <a:fillRect/>
              </a:stretch>
            </a:blipFill>
            <a:ln>
              <a:noFill/>
            </a:ln>
          </p:spPr>
        </p:sp>
        <p:sp>
          <p:nvSpPr>
            <p:cNvPr id="361" name="Google Shape;361;p40"/>
            <p:cNvSpPr txBox="1"/>
            <p:nvPr/>
          </p:nvSpPr>
          <p:spPr>
            <a:xfrm>
              <a:off x="148719" y="2055052"/>
              <a:ext cx="3885000" cy="656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 sz="1200" b="1" i="0" u="none" strike="noStrike" cap="none">
                  <a:solidFill>
                    <a:srgbClr val="000000"/>
                  </a:solidFill>
                </a:rPr>
                <a:t>Bupati/Walikota dan Wakil Bupati/Walikota</a:t>
              </a:r>
              <a:endParaRPr sz="1100" b="1"/>
            </a:p>
          </p:txBody>
        </p:sp>
        <p:sp>
          <p:nvSpPr>
            <p:cNvPr id="362" name="Google Shape;362;p40"/>
            <p:cNvSpPr txBox="1"/>
            <p:nvPr/>
          </p:nvSpPr>
          <p:spPr>
            <a:xfrm>
              <a:off x="148719" y="25513"/>
              <a:ext cx="3885000" cy="328500"/>
            </a:xfrm>
            <a:prstGeom prst="rect">
              <a:avLst/>
            </a:prstGeom>
            <a:noFill/>
            <a:ln>
              <a:noFill/>
            </a:ln>
          </p:spPr>
          <p:txBody>
            <a:bodyPr spcFirstLastPara="1" wrap="square" lIns="0" tIns="0" rIns="0" bIns="0" anchor="t" anchorCtr="0">
              <a:spAutoFit/>
            </a:bodyPr>
            <a:lstStyle/>
            <a:p>
              <a:pPr marL="0" marR="0" lvl="0" indent="0" algn="ctr" rtl="0">
                <a:lnSpc>
                  <a:spcPct val="139987"/>
                </a:lnSpc>
                <a:spcBef>
                  <a:spcPts val="0"/>
                </a:spcBef>
                <a:spcAft>
                  <a:spcPts val="0"/>
                </a:spcAft>
                <a:buNone/>
              </a:pPr>
              <a:r>
                <a:rPr lang="en" sz="1200" b="1" i="0" u="none" strike="noStrike" cap="none">
                  <a:solidFill>
                    <a:srgbClr val="000000"/>
                  </a:solidFill>
                  <a:latin typeface="Arial"/>
                  <a:ea typeface="Arial"/>
                  <a:cs typeface="Arial"/>
                  <a:sym typeface="Arial"/>
                </a:rPr>
                <a:t>Visi &amp; Misi</a:t>
              </a:r>
              <a:endParaRPr sz="1100"/>
            </a:p>
          </p:txBody>
        </p:sp>
      </p:grpSp>
      <p:grpSp>
        <p:nvGrpSpPr>
          <p:cNvPr id="363" name="Google Shape;363;p40"/>
          <p:cNvGrpSpPr/>
          <p:nvPr/>
        </p:nvGrpSpPr>
        <p:grpSpPr>
          <a:xfrm>
            <a:off x="125" y="4632001"/>
            <a:ext cx="9143831" cy="511429"/>
            <a:chOff x="0" y="19235"/>
            <a:chExt cx="4062300" cy="269400"/>
          </a:xfrm>
        </p:grpSpPr>
        <p:sp>
          <p:nvSpPr>
            <p:cNvPr id="364" name="Google Shape;364;p40"/>
            <p:cNvSpPr/>
            <p:nvPr/>
          </p:nvSpPr>
          <p:spPr>
            <a:xfrm>
              <a:off x="0" y="60413"/>
              <a:ext cx="4062244" cy="228048"/>
            </a:xfrm>
            <a:custGeom>
              <a:avLst/>
              <a:gdLst/>
              <a:ahLst/>
              <a:cxnLst/>
              <a:rect l="l" t="t" r="r" b="b"/>
              <a:pathLst>
                <a:path w="4062244" h="288668" extrusionOk="0">
                  <a:moveTo>
                    <a:pt x="13553" y="0"/>
                  </a:moveTo>
                  <a:lnTo>
                    <a:pt x="4048691" y="0"/>
                  </a:lnTo>
                  <a:cubicBezTo>
                    <a:pt x="4052285" y="0"/>
                    <a:pt x="4055733" y="1428"/>
                    <a:pt x="4058274" y="3969"/>
                  </a:cubicBezTo>
                  <a:cubicBezTo>
                    <a:pt x="4060816" y="6511"/>
                    <a:pt x="4062244" y="9958"/>
                    <a:pt x="4062244" y="13553"/>
                  </a:cubicBezTo>
                  <a:lnTo>
                    <a:pt x="4062244" y="275116"/>
                  </a:lnTo>
                  <a:cubicBezTo>
                    <a:pt x="4062244" y="282601"/>
                    <a:pt x="4056176" y="288668"/>
                    <a:pt x="4048691" y="288668"/>
                  </a:cubicBezTo>
                  <a:lnTo>
                    <a:pt x="13553" y="288668"/>
                  </a:lnTo>
                  <a:cubicBezTo>
                    <a:pt x="9958" y="288668"/>
                    <a:pt x="6511" y="287241"/>
                    <a:pt x="3969" y="284699"/>
                  </a:cubicBezTo>
                  <a:cubicBezTo>
                    <a:pt x="1428" y="282157"/>
                    <a:pt x="0" y="278710"/>
                    <a:pt x="0" y="275116"/>
                  </a:cubicBezTo>
                  <a:lnTo>
                    <a:pt x="0" y="13553"/>
                  </a:lnTo>
                  <a:cubicBezTo>
                    <a:pt x="0" y="6068"/>
                    <a:pt x="6068" y="0"/>
                    <a:pt x="13553" y="0"/>
                  </a:cubicBezTo>
                  <a:close/>
                </a:path>
              </a:pathLst>
            </a:custGeom>
            <a:solidFill>
              <a:srgbClr val="E1C76A"/>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5" name="Google Shape;365;p40"/>
            <p:cNvSpPr txBox="1"/>
            <p:nvPr/>
          </p:nvSpPr>
          <p:spPr>
            <a:xfrm>
              <a:off x="0" y="19235"/>
              <a:ext cx="4062300" cy="269400"/>
            </a:xfrm>
            <a:prstGeom prst="rect">
              <a:avLst/>
            </a:prstGeom>
            <a:noFill/>
            <a:ln>
              <a:noFill/>
            </a:ln>
          </p:spPr>
          <p:txBody>
            <a:bodyPr spcFirstLastPara="1" wrap="square" lIns="38100" tIns="38100" rIns="38100" bIns="38100" anchor="ctr" anchorCtr="0">
              <a:noAutofit/>
            </a:bodyPr>
            <a:lstStyle/>
            <a:p>
              <a:pPr marL="0" marR="0" lvl="0" indent="0" algn="ctr" rtl="0">
                <a:lnSpc>
                  <a:spcPct val="140035"/>
                </a:lnSpc>
                <a:spcBef>
                  <a:spcPts val="0"/>
                </a:spcBef>
                <a:spcAft>
                  <a:spcPts val="0"/>
                </a:spcAft>
                <a:buNone/>
              </a:pPr>
              <a:r>
                <a:rPr lang="en" sz="1300" b="1" i="0" u="none" strike="noStrike" cap="none">
                  <a:solidFill>
                    <a:srgbClr val="000000"/>
                  </a:solidFill>
                  <a:latin typeface="Arial"/>
                  <a:ea typeface="Arial"/>
                  <a:cs typeface="Arial"/>
                  <a:sym typeface="Arial"/>
                </a:rPr>
                <a:t>Pembangunan Manajemen Talenta juga digunakan untuk mengurangi akses dan intervensi politik </a:t>
              </a:r>
              <a:endParaRPr sz="1100"/>
            </a:p>
          </p:txBody>
        </p:sp>
      </p:grpSp>
      <p:grpSp>
        <p:nvGrpSpPr>
          <p:cNvPr id="366" name="Google Shape;366;p40"/>
          <p:cNvGrpSpPr/>
          <p:nvPr/>
        </p:nvGrpSpPr>
        <p:grpSpPr>
          <a:xfrm>
            <a:off x="2664054" y="933902"/>
            <a:ext cx="3824363" cy="786898"/>
            <a:chOff x="0" y="-47625"/>
            <a:chExt cx="2888710" cy="594379"/>
          </a:xfrm>
        </p:grpSpPr>
        <p:sp>
          <p:nvSpPr>
            <p:cNvPr id="367" name="Google Shape;367;p40"/>
            <p:cNvSpPr/>
            <p:nvPr/>
          </p:nvSpPr>
          <p:spPr>
            <a:xfrm>
              <a:off x="0" y="0"/>
              <a:ext cx="2888710" cy="546754"/>
            </a:xfrm>
            <a:custGeom>
              <a:avLst/>
              <a:gdLst/>
              <a:ahLst/>
              <a:cxnLst/>
              <a:rect l="l" t="t" r="r" b="b"/>
              <a:pathLst>
                <a:path w="2888710" h="546754" extrusionOk="0">
                  <a:moveTo>
                    <a:pt x="51623" y="0"/>
                  </a:moveTo>
                  <a:lnTo>
                    <a:pt x="2837087" y="0"/>
                  </a:lnTo>
                  <a:cubicBezTo>
                    <a:pt x="2850778" y="0"/>
                    <a:pt x="2863908" y="5439"/>
                    <a:pt x="2873590" y="15120"/>
                  </a:cubicBezTo>
                  <a:cubicBezTo>
                    <a:pt x="2883271" y="24801"/>
                    <a:pt x="2888710" y="37932"/>
                    <a:pt x="2888710" y="51623"/>
                  </a:cubicBezTo>
                  <a:lnTo>
                    <a:pt x="2888710" y="495130"/>
                  </a:lnTo>
                  <a:cubicBezTo>
                    <a:pt x="2888710" y="523641"/>
                    <a:pt x="2865597" y="546754"/>
                    <a:pt x="2837087" y="546754"/>
                  </a:cubicBezTo>
                  <a:lnTo>
                    <a:pt x="51623" y="546754"/>
                  </a:lnTo>
                  <a:cubicBezTo>
                    <a:pt x="23112" y="546754"/>
                    <a:pt x="0" y="523641"/>
                    <a:pt x="0" y="495130"/>
                  </a:cubicBezTo>
                  <a:lnTo>
                    <a:pt x="0" y="51623"/>
                  </a:lnTo>
                  <a:cubicBezTo>
                    <a:pt x="0" y="23112"/>
                    <a:pt x="23112" y="0"/>
                    <a:pt x="51623" y="0"/>
                  </a:cubicBezTo>
                  <a:close/>
                </a:path>
              </a:pathLst>
            </a:custGeom>
            <a:solidFill>
              <a:srgbClr val="FFC2D6"/>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68" name="Google Shape;368;p40"/>
            <p:cNvSpPr txBox="1"/>
            <p:nvPr/>
          </p:nvSpPr>
          <p:spPr>
            <a:xfrm>
              <a:off x="0" y="-47625"/>
              <a:ext cx="2888700" cy="594300"/>
            </a:xfrm>
            <a:prstGeom prst="rect">
              <a:avLst/>
            </a:prstGeom>
            <a:noFill/>
            <a:ln>
              <a:noFill/>
            </a:ln>
          </p:spPr>
          <p:txBody>
            <a:bodyPr spcFirstLastPara="1" wrap="square" lIns="26575" tIns="26575" rIns="26575" bIns="26575" anchor="ctr" anchorCtr="0">
              <a:noAutofit/>
            </a:bodyPr>
            <a:lstStyle/>
            <a:p>
              <a:pPr marL="0" marR="0" lvl="0" indent="0" algn="ctr" rtl="0">
                <a:lnSpc>
                  <a:spcPct val="132333"/>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grpSp>
      <p:sp>
        <p:nvSpPr>
          <p:cNvPr id="369" name="Google Shape;369;p40"/>
          <p:cNvSpPr/>
          <p:nvPr/>
        </p:nvSpPr>
        <p:spPr>
          <a:xfrm>
            <a:off x="2808781" y="1073842"/>
            <a:ext cx="550031" cy="587484"/>
          </a:xfrm>
          <a:custGeom>
            <a:avLst/>
            <a:gdLst/>
            <a:ahLst/>
            <a:cxnLst/>
            <a:rect l="l" t="t" r="r" b="b"/>
            <a:pathLst>
              <a:path w="733375" h="783312" extrusionOk="0">
                <a:moveTo>
                  <a:pt x="0" y="0"/>
                </a:moveTo>
                <a:lnTo>
                  <a:pt x="733375" y="0"/>
                </a:lnTo>
                <a:lnTo>
                  <a:pt x="733375" y="783312"/>
                </a:lnTo>
                <a:lnTo>
                  <a:pt x="0" y="783312"/>
                </a:lnTo>
                <a:lnTo>
                  <a:pt x="0" y="0"/>
                </a:lnTo>
                <a:close/>
              </a:path>
            </a:pathLst>
          </a:custGeom>
          <a:blipFill rotWithShape="1">
            <a:blip r:embed="rId8">
              <a:alphaModFix/>
            </a:blip>
            <a:stretch>
              <a:fillRect/>
            </a:stretch>
          </a:blipFill>
          <a:ln>
            <a:noFill/>
          </a:ln>
        </p:spPr>
      </p:sp>
      <p:sp>
        <p:nvSpPr>
          <p:cNvPr id="370" name="Google Shape;370;p40"/>
          <p:cNvSpPr txBox="1"/>
          <p:nvPr/>
        </p:nvSpPr>
        <p:spPr>
          <a:xfrm>
            <a:off x="3565213" y="1091212"/>
            <a:ext cx="2668500" cy="51720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 sz="1400" b="0" i="0" u="none" strike="noStrike" cap="none">
                <a:solidFill>
                  <a:srgbClr val="000000"/>
                </a:solidFill>
                <a:latin typeface="Arial"/>
                <a:ea typeface="Arial"/>
                <a:cs typeface="Arial"/>
                <a:sym typeface="Arial"/>
              </a:rPr>
              <a:t>Manajemen Talenta merupakan sebuah alat/instrumen</a:t>
            </a:r>
            <a:endParaRPr sz="1100"/>
          </a:p>
        </p:txBody>
      </p:sp>
      <p:grpSp>
        <p:nvGrpSpPr>
          <p:cNvPr id="371" name="Google Shape;371;p40"/>
          <p:cNvGrpSpPr/>
          <p:nvPr/>
        </p:nvGrpSpPr>
        <p:grpSpPr>
          <a:xfrm>
            <a:off x="2664054" y="1910486"/>
            <a:ext cx="3824363" cy="735162"/>
            <a:chOff x="0" y="-47625"/>
            <a:chExt cx="2888710" cy="555300"/>
          </a:xfrm>
        </p:grpSpPr>
        <p:sp>
          <p:nvSpPr>
            <p:cNvPr id="372" name="Google Shape;372;p40"/>
            <p:cNvSpPr/>
            <p:nvPr/>
          </p:nvSpPr>
          <p:spPr>
            <a:xfrm>
              <a:off x="0" y="0"/>
              <a:ext cx="2888710" cy="507569"/>
            </a:xfrm>
            <a:custGeom>
              <a:avLst/>
              <a:gdLst/>
              <a:ahLst/>
              <a:cxnLst/>
              <a:rect l="l" t="t" r="r" b="b"/>
              <a:pathLst>
                <a:path w="2888710" h="507569" extrusionOk="0">
                  <a:moveTo>
                    <a:pt x="51623" y="0"/>
                  </a:moveTo>
                  <a:lnTo>
                    <a:pt x="2837087" y="0"/>
                  </a:lnTo>
                  <a:cubicBezTo>
                    <a:pt x="2850778" y="0"/>
                    <a:pt x="2863908" y="5439"/>
                    <a:pt x="2873590" y="15120"/>
                  </a:cubicBezTo>
                  <a:cubicBezTo>
                    <a:pt x="2883271" y="24801"/>
                    <a:pt x="2888710" y="37932"/>
                    <a:pt x="2888710" y="51623"/>
                  </a:cubicBezTo>
                  <a:lnTo>
                    <a:pt x="2888710" y="455946"/>
                  </a:lnTo>
                  <a:cubicBezTo>
                    <a:pt x="2888710" y="484457"/>
                    <a:pt x="2865597" y="507569"/>
                    <a:pt x="2837087" y="507569"/>
                  </a:cubicBezTo>
                  <a:lnTo>
                    <a:pt x="51623" y="507569"/>
                  </a:lnTo>
                  <a:cubicBezTo>
                    <a:pt x="23112" y="507569"/>
                    <a:pt x="0" y="484457"/>
                    <a:pt x="0" y="455946"/>
                  </a:cubicBezTo>
                  <a:lnTo>
                    <a:pt x="0" y="51623"/>
                  </a:lnTo>
                  <a:cubicBezTo>
                    <a:pt x="0" y="23112"/>
                    <a:pt x="23112" y="0"/>
                    <a:pt x="51623" y="0"/>
                  </a:cubicBezTo>
                  <a:close/>
                </a:path>
              </a:pathLst>
            </a:custGeom>
            <a:solidFill>
              <a:srgbClr val="A8D6FF"/>
            </a:solidFill>
            <a:ln>
              <a:noFill/>
            </a:ln>
          </p:spPr>
          <p:txBody>
            <a:bodyPr spcFirstLastPara="1" wrap="square" lIns="68575" tIns="68575" rIns="68575" bIns="68575" anchor="ctr" anchorCtr="0">
              <a:noAutofit/>
            </a:bodyPr>
            <a:lstStyle/>
            <a:p>
              <a:pPr marL="0" lvl="0" indent="0" algn="l" rtl="0">
                <a:spcBef>
                  <a:spcPts val="0"/>
                </a:spcBef>
                <a:spcAft>
                  <a:spcPts val="0"/>
                </a:spcAft>
                <a:buNone/>
              </a:pPr>
              <a:endParaRPr/>
            </a:p>
          </p:txBody>
        </p:sp>
        <p:sp>
          <p:nvSpPr>
            <p:cNvPr id="373" name="Google Shape;373;p40"/>
            <p:cNvSpPr txBox="1"/>
            <p:nvPr/>
          </p:nvSpPr>
          <p:spPr>
            <a:xfrm>
              <a:off x="0" y="-47625"/>
              <a:ext cx="2888700" cy="555300"/>
            </a:xfrm>
            <a:prstGeom prst="rect">
              <a:avLst/>
            </a:prstGeom>
            <a:noFill/>
            <a:ln>
              <a:noFill/>
            </a:ln>
          </p:spPr>
          <p:txBody>
            <a:bodyPr spcFirstLastPara="1" wrap="square" lIns="26575" tIns="26575" rIns="26575" bIns="26575" anchor="ctr" anchorCtr="0">
              <a:noAutofit/>
            </a:bodyPr>
            <a:lstStyle/>
            <a:p>
              <a:pPr marL="0" marR="0" lvl="0" indent="0" algn="ctr" rtl="0">
                <a:lnSpc>
                  <a:spcPct val="132333"/>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grpSp>
      <p:sp>
        <p:nvSpPr>
          <p:cNvPr id="374" name="Google Shape;374;p40"/>
          <p:cNvSpPr/>
          <p:nvPr/>
        </p:nvSpPr>
        <p:spPr>
          <a:xfrm>
            <a:off x="2808781" y="2004387"/>
            <a:ext cx="550581" cy="550581"/>
          </a:xfrm>
          <a:custGeom>
            <a:avLst/>
            <a:gdLst/>
            <a:ahLst/>
            <a:cxnLst/>
            <a:rect l="l" t="t" r="r" b="b"/>
            <a:pathLst>
              <a:path w="734108" h="734108" extrusionOk="0">
                <a:moveTo>
                  <a:pt x="0" y="0"/>
                </a:moveTo>
                <a:lnTo>
                  <a:pt x="734107" y="0"/>
                </a:lnTo>
                <a:lnTo>
                  <a:pt x="734107" y="734107"/>
                </a:lnTo>
                <a:lnTo>
                  <a:pt x="0" y="734107"/>
                </a:lnTo>
                <a:lnTo>
                  <a:pt x="0" y="0"/>
                </a:lnTo>
                <a:close/>
              </a:path>
            </a:pathLst>
          </a:custGeom>
          <a:blipFill rotWithShape="1">
            <a:blip r:embed="rId9">
              <a:alphaModFix/>
            </a:blip>
            <a:stretch>
              <a:fillRect/>
            </a:stretch>
          </a:blipFill>
          <a:ln>
            <a:noFill/>
          </a:ln>
        </p:spPr>
      </p:sp>
      <p:sp>
        <p:nvSpPr>
          <p:cNvPr id="375" name="Google Shape;375;p40"/>
          <p:cNvSpPr txBox="1"/>
          <p:nvPr/>
        </p:nvSpPr>
        <p:spPr>
          <a:xfrm>
            <a:off x="3565213" y="2019663"/>
            <a:ext cx="2542500" cy="51720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 sz="1400" b="0" i="0" u="none" strike="noStrike" cap="none">
                <a:solidFill>
                  <a:srgbClr val="000000"/>
                </a:solidFill>
                <a:latin typeface="Arial"/>
                <a:ea typeface="Arial"/>
                <a:cs typeface="Arial"/>
                <a:sym typeface="Arial"/>
              </a:rPr>
              <a:t>Mencari Orang/ASN yang tepat untuk mewujudkan</a:t>
            </a:r>
            <a:endParaRPr sz="1100"/>
          </a:p>
        </p:txBody>
      </p:sp>
      <p:cxnSp>
        <p:nvCxnSpPr>
          <p:cNvPr id="376" name="Google Shape;376;p40"/>
          <p:cNvCxnSpPr>
            <a:stCxn id="368" idx="2"/>
            <a:endCxn id="373" idx="0"/>
          </p:cNvCxnSpPr>
          <p:nvPr/>
        </p:nvCxnSpPr>
        <p:spPr>
          <a:xfrm rot="-5400000" flipH="1">
            <a:off x="4481579" y="1815346"/>
            <a:ext cx="189900" cy="600"/>
          </a:xfrm>
          <a:prstGeom prst="bentConnector3">
            <a:avLst>
              <a:gd name="adj1" fmla="val 49978"/>
            </a:avLst>
          </a:prstGeom>
          <a:noFill/>
          <a:ln w="19050" cap="flat" cmpd="sng">
            <a:solidFill>
              <a:srgbClr val="E31A5E"/>
            </a:solidFill>
            <a:prstDash val="solid"/>
            <a:round/>
            <a:headEnd type="none" w="med" len="med"/>
            <a:tailEnd type="stealth" w="med" len="med"/>
          </a:ln>
        </p:spPr>
      </p:cxnSp>
      <p:cxnSp>
        <p:nvCxnSpPr>
          <p:cNvPr id="377" name="Google Shape;377;p40"/>
          <p:cNvCxnSpPr>
            <a:stCxn id="373" idx="1"/>
            <a:endCxn id="342" idx="0"/>
          </p:cNvCxnSpPr>
          <p:nvPr/>
        </p:nvCxnSpPr>
        <p:spPr>
          <a:xfrm flipH="1">
            <a:off x="1524654" y="2278067"/>
            <a:ext cx="1139400" cy="512700"/>
          </a:xfrm>
          <a:prstGeom prst="bentConnector2">
            <a:avLst/>
          </a:prstGeom>
          <a:noFill/>
          <a:ln w="19050" cap="flat" cmpd="sng">
            <a:solidFill>
              <a:srgbClr val="E31A5E"/>
            </a:solidFill>
            <a:prstDash val="solid"/>
            <a:round/>
            <a:headEnd type="none" w="med" len="med"/>
            <a:tailEnd type="stealth" w="med" len="med"/>
          </a:ln>
        </p:spPr>
      </p:cxnSp>
      <p:cxnSp>
        <p:nvCxnSpPr>
          <p:cNvPr id="378" name="Google Shape;378;p40"/>
          <p:cNvCxnSpPr/>
          <p:nvPr/>
        </p:nvCxnSpPr>
        <p:spPr>
          <a:xfrm>
            <a:off x="6508918" y="2278013"/>
            <a:ext cx="1048800" cy="406200"/>
          </a:xfrm>
          <a:prstGeom prst="bentConnector3">
            <a:avLst>
              <a:gd name="adj1" fmla="val 100895"/>
            </a:avLst>
          </a:prstGeom>
          <a:noFill/>
          <a:ln w="19050" cap="flat" cmpd="sng">
            <a:solidFill>
              <a:srgbClr val="E31A5E"/>
            </a:solidFill>
            <a:prstDash val="solid"/>
            <a:round/>
            <a:headEnd type="none" w="med" len="med"/>
            <a:tailEnd type="stealth" w="med" len="med"/>
          </a:ln>
        </p:spPr>
      </p:cxnSp>
      <p:cxnSp>
        <p:nvCxnSpPr>
          <p:cNvPr id="379" name="Google Shape;379;p40"/>
          <p:cNvCxnSpPr>
            <a:stCxn id="373" idx="2"/>
            <a:endCxn id="350" idx="0"/>
          </p:cNvCxnSpPr>
          <p:nvPr/>
        </p:nvCxnSpPr>
        <p:spPr>
          <a:xfrm rot="5400000">
            <a:off x="4503329" y="2717948"/>
            <a:ext cx="145200" cy="600"/>
          </a:xfrm>
          <a:prstGeom prst="bentConnector3">
            <a:avLst>
              <a:gd name="adj1" fmla="val 49958"/>
            </a:avLst>
          </a:prstGeom>
          <a:noFill/>
          <a:ln w="19050" cap="flat" cmpd="sng">
            <a:solidFill>
              <a:srgbClr val="E31A5E"/>
            </a:solidFill>
            <a:prstDash val="solid"/>
            <a:round/>
            <a:headEnd type="none" w="med" len="med"/>
            <a:tailEnd type="stealth" w="med" len="med"/>
          </a:ln>
        </p:spPr>
      </p:cxnSp>
      <p:cxnSp>
        <p:nvCxnSpPr>
          <p:cNvPr id="380" name="Google Shape;380;p40"/>
          <p:cNvCxnSpPr>
            <a:stCxn id="342" idx="2"/>
            <a:endCxn id="365" idx="0"/>
          </p:cNvCxnSpPr>
          <p:nvPr/>
        </p:nvCxnSpPr>
        <p:spPr>
          <a:xfrm rot="-5400000" flipH="1">
            <a:off x="2911431" y="2971616"/>
            <a:ext cx="273600" cy="3047400"/>
          </a:xfrm>
          <a:prstGeom prst="bentConnector3">
            <a:avLst>
              <a:gd name="adj1" fmla="val 49979"/>
            </a:avLst>
          </a:prstGeom>
          <a:noFill/>
          <a:ln w="19050" cap="flat" cmpd="sng">
            <a:solidFill>
              <a:srgbClr val="E31A5E"/>
            </a:solidFill>
            <a:prstDash val="solid"/>
            <a:round/>
            <a:headEnd type="none" w="med" len="med"/>
            <a:tailEnd type="stealth" w="med" len="med"/>
          </a:ln>
        </p:spPr>
      </p:cxnSp>
      <p:cxnSp>
        <p:nvCxnSpPr>
          <p:cNvPr id="381" name="Google Shape;381;p40"/>
          <p:cNvCxnSpPr>
            <a:stCxn id="350" idx="2"/>
            <a:endCxn id="365" idx="0"/>
          </p:cNvCxnSpPr>
          <p:nvPr/>
        </p:nvCxnSpPr>
        <p:spPr>
          <a:xfrm rot="5400000">
            <a:off x="4437020" y="4493516"/>
            <a:ext cx="273600" cy="3600"/>
          </a:xfrm>
          <a:prstGeom prst="bentConnector3">
            <a:avLst>
              <a:gd name="adj1" fmla="val 49979"/>
            </a:avLst>
          </a:prstGeom>
          <a:noFill/>
          <a:ln w="19050" cap="flat" cmpd="sng">
            <a:solidFill>
              <a:srgbClr val="E31A5E"/>
            </a:solidFill>
            <a:prstDash val="solid"/>
            <a:round/>
            <a:headEnd type="none" w="med" len="med"/>
            <a:tailEnd type="stealth" w="med" len="med"/>
          </a:ln>
        </p:spPr>
      </p:cxnSp>
      <p:cxnSp>
        <p:nvCxnSpPr>
          <p:cNvPr id="382" name="Google Shape;382;p40"/>
          <p:cNvCxnSpPr>
            <a:stCxn id="358" idx="2"/>
            <a:endCxn id="365" idx="0"/>
          </p:cNvCxnSpPr>
          <p:nvPr/>
        </p:nvCxnSpPr>
        <p:spPr>
          <a:xfrm rot="5400000">
            <a:off x="5981379" y="2994131"/>
            <a:ext cx="228600" cy="3047400"/>
          </a:xfrm>
          <a:prstGeom prst="bentConnector3">
            <a:avLst>
              <a:gd name="adj1" fmla="val 39728"/>
            </a:avLst>
          </a:prstGeom>
          <a:noFill/>
          <a:ln w="19050" cap="flat" cmpd="sng">
            <a:solidFill>
              <a:srgbClr val="E31A5E"/>
            </a:solidFill>
            <a:prstDash val="solid"/>
            <a:round/>
            <a:headEnd type="none" w="med" len="med"/>
            <a:tailEnd type="stealth" w="med" len="med"/>
          </a:ln>
        </p:spPr>
      </p:cxnSp>
      <p:sp>
        <p:nvSpPr>
          <p:cNvPr id="383" name="Google Shape;383;p40"/>
          <p:cNvSpPr txBox="1"/>
          <p:nvPr/>
        </p:nvSpPr>
        <p:spPr>
          <a:xfrm>
            <a:off x="7922675" y="4835395"/>
            <a:ext cx="1028700" cy="137100"/>
          </a:xfrm>
          <a:prstGeom prst="rect">
            <a:avLst/>
          </a:prstGeom>
          <a:noFill/>
          <a:ln>
            <a:noFill/>
          </a:ln>
        </p:spPr>
        <p:txBody>
          <a:bodyPr spcFirstLastPara="1" wrap="square" lIns="34300" tIns="17150" rIns="34300" bIns="17150" anchor="ctr" anchorCtr="0">
            <a:noAutofit/>
          </a:bodyPr>
          <a:lstStyle/>
          <a:p>
            <a:pPr marL="0" lvl="0" indent="0" algn="r" rtl="0">
              <a:spcBef>
                <a:spcPts val="0"/>
              </a:spcBef>
              <a:spcAft>
                <a:spcPts val="0"/>
              </a:spcAft>
              <a:buNone/>
            </a:pPr>
            <a:endParaRPr sz="1300" b="1">
              <a:solidFill>
                <a:srgbClr val="000000"/>
              </a:solidFill>
              <a:latin typeface="Calibri"/>
              <a:ea typeface="Calibri"/>
              <a:cs typeface="Calibri"/>
              <a:sym typeface="Calibri"/>
            </a:endParaRPr>
          </a:p>
        </p:txBody>
      </p:sp>
      <p:sp>
        <p:nvSpPr>
          <p:cNvPr id="384" name="Google Shape;384;p40"/>
          <p:cNvSpPr/>
          <p:nvPr/>
        </p:nvSpPr>
        <p:spPr>
          <a:xfrm>
            <a:off x="2748324" y="3371675"/>
            <a:ext cx="603600" cy="534300"/>
          </a:xfrm>
          <a:prstGeom prst="leftArrow">
            <a:avLst>
              <a:gd name="adj1" fmla="val 50000"/>
              <a:gd name="adj2" fmla="val 50000"/>
            </a:avLst>
          </a:prstGeom>
          <a:solidFill>
            <a:srgbClr val="DC145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a:p>
        </p:txBody>
      </p:sp>
      <p:sp>
        <p:nvSpPr>
          <p:cNvPr id="385" name="Google Shape;385;p40"/>
          <p:cNvSpPr txBox="1"/>
          <p:nvPr/>
        </p:nvSpPr>
        <p:spPr>
          <a:xfrm>
            <a:off x="2435931" y="3577290"/>
            <a:ext cx="1295700" cy="10770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 sz="700" b="1">
                <a:solidFill>
                  <a:schemeClr val="lt1"/>
                </a:solidFill>
              </a:rPr>
              <a:t>Mendukung</a:t>
            </a:r>
            <a:endParaRPr sz="400" b="1">
              <a:solidFill>
                <a:schemeClr val="lt1"/>
              </a:solidFill>
            </a:endParaRPr>
          </a:p>
        </p:txBody>
      </p:sp>
      <p:sp>
        <p:nvSpPr>
          <p:cNvPr id="386" name="Google Shape;386;p40"/>
          <p:cNvSpPr/>
          <p:nvPr/>
        </p:nvSpPr>
        <p:spPr>
          <a:xfrm>
            <a:off x="5760224" y="3364000"/>
            <a:ext cx="603600" cy="534300"/>
          </a:xfrm>
          <a:prstGeom prst="leftArrow">
            <a:avLst>
              <a:gd name="adj1" fmla="val 50000"/>
              <a:gd name="adj2" fmla="val 50000"/>
            </a:avLst>
          </a:prstGeom>
          <a:solidFill>
            <a:srgbClr val="DC1457"/>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500"/>
          </a:p>
        </p:txBody>
      </p:sp>
      <p:sp>
        <p:nvSpPr>
          <p:cNvPr id="387" name="Google Shape;387;p40"/>
          <p:cNvSpPr txBox="1"/>
          <p:nvPr/>
        </p:nvSpPr>
        <p:spPr>
          <a:xfrm>
            <a:off x="5447831" y="3569615"/>
            <a:ext cx="1295700" cy="107700"/>
          </a:xfrm>
          <a:prstGeom prst="rect">
            <a:avLst/>
          </a:prstGeom>
          <a:noFill/>
          <a:ln>
            <a:noFill/>
          </a:ln>
        </p:spPr>
        <p:txBody>
          <a:bodyPr spcFirstLastPara="1" wrap="square" lIns="0" tIns="0" rIns="0" bIns="0" anchor="t" anchorCtr="0">
            <a:spAutoFit/>
          </a:bodyPr>
          <a:lstStyle/>
          <a:p>
            <a:pPr marL="0" marR="0" lvl="0" indent="0" algn="ctr" rtl="0">
              <a:lnSpc>
                <a:spcPct val="140021"/>
              </a:lnSpc>
              <a:spcBef>
                <a:spcPts val="0"/>
              </a:spcBef>
              <a:spcAft>
                <a:spcPts val="0"/>
              </a:spcAft>
              <a:buNone/>
            </a:pPr>
            <a:r>
              <a:rPr lang="en" sz="700" b="1">
                <a:solidFill>
                  <a:schemeClr val="lt1"/>
                </a:solidFill>
              </a:rPr>
              <a:t>Mendukung</a:t>
            </a:r>
            <a:endParaRPr sz="400" b="1">
              <a:solidFill>
                <a:schemeClr val="lt1"/>
              </a:solidFill>
            </a:endParaRPr>
          </a:p>
        </p:txBody>
      </p:sp>
      <p:sp>
        <p:nvSpPr>
          <p:cNvPr id="388" name="Google Shape;388;p40"/>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20</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
        <p:nvSpPr>
          <p:cNvPr id="394" name="Google Shape;394;p41"/>
          <p:cNvSpPr txBox="1"/>
          <p:nvPr/>
        </p:nvSpPr>
        <p:spPr>
          <a:xfrm>
            <a:off x="1225817" y="1"/>
            <a:ext cx="7725300" cy="7158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i="0" u="none" strike="noStrike" cap="none">
                <a:solidFill>
                  <a:srgbClr val="005CA7"/>
                </a:solidFill>
                <a:latin typeface="Montserrat"/>
                <a:ea typeface="Montserrat"/>
                <a:cs typeface="Montserrat"/>
                <a:sym typeface="Montserrat"/>
              </a:rPr>
              <a:t>MENCARI TALENTA ASN YANG </a:t>
            </a:r>
            <a:r>
              <a:rPr lang="en" sz="2100" b="1" i="0" u="none" strike="noStrike" cap="none">
                <a:solidFill>
                  <a:srgbClr val="E0175B"/>
                </a:solidFill>
                <a:latin typeface="Montserrat"/>
                <a:ea typeface="Montserrat"/>
                <a:cs typeface="Montserrat"/>
                <a:sym typeface="Montserrat"/>
              </a:rPr>
              <a:t>SESUAI DENGAN KEBUTUHAN JABATAN TARGET DI INSTANSI</a:t>
            </a:r>
            <a:endParaRPr sz="2100" b="1" i="0" u="none" strike="noStrike" cap="none">
              <a:solidFill>
                <a:srgbClr val="E0175B"/>
              </a:solidFill>
              <a:latin typeface="Montserrat"/>
              <a:ea typeface="Montserrat"/>
              <a:cs typeface="Montserrat"/>
              <a:sym typeface="Montserrat"/>
            </a:endParaRPr>
          </a:p>
        </p:txBody>
      </p:sp>
      <p:sp>
        <p:nvSpPr>
          <p:cNvPr id="395" name="Google Shape;395;p41"/>
          <p:cNvSpPr txBox="1"/>
          <p:nvPr/>
        </p:nvSpPr>
        <p:spPr>
          <a:xfrm>
            <a:off x="5781720" y="4582887"/>
            <a:ext cx="2057400" cy="273900"/>
          </a:xfrm>
          <a:prstGeom prst="rect">
            <a:avLst/>
          </a:prstGeom>
          <a:noFill/>
          <a:ln>
            <a:noFill/>
          </a:ln>
        </p:spPr>
        <p:txBody>
          <a:bodyPr spcFirstLastPara="1" wrap="square" lIns="68575" tIns="34275" rIns="68575" bIns="34275" anchor="ctr" anchorCtr="0">
            <a:noAutofit/>
          </a:bodyPr>
          <a:lstStyle/>
          <a:p>
            <a:pPr marL="0" marR="0" lvl="0" indent="0" algn="r" rtl="0">
              <a:spcBef>
                <a:spcPts val="0"/>
              </a:spcBef>
              <a:spcAft>
                <a:spcPts val="0"/>
              </a:spcAft>
              <a:buNone/>
            </a:pPr>
            <a:fld id="{00000000-1234-1234-1234-123412341234}" type="slidenum">
              <a:rPr lang="en" sz="900" b="0" i="0" u="none" strike="noStrike" cap="none">
                <a:solidFill>
                  <a:srgbClr val="FFFFFF"/>
                </a:solidFill>
                <a:latin typeface="Calibri"/>
                <a:ea typeface="Calibri"/>
                <a:cs typeface="Calibri"/>
                <a:sym typeface="Calibri"/>
              </a:rPr>
              <a:t>21</a:t>
            </a:fld>
            <a:endParaRPr sz="900" b="0" i="0" u="none" strike="noStrike" cap="none">
              <a:solidFill>
                <a:srgbClr val="FFFFFF"/>
              </a:solidFill>
              <a:latin typeface="Calibri"/>
              <a:ea typeface="Calibri"/>
              <a:cs typeface="Calibri"/>
              <a:sym typeface="Calibri"/>
            </a:endParaRPr>
          </a:p>
        </p:txBody>
      </p:sp>
      <p:pic>
        <p:nvPicPr>
          <p:cNvPr id="396" name="Google Shape;396;p41"/>
          <p:cNvPicPr preferRelativeResize="0"/>
          <p:nvPr/>
        </p:nvPicPr>
        <p:blipFill rotWithShape="1">
          <a:blip r:embed="rId3">
            <a:alphaModFix/>
          </a:blip>
          <a:srcRect/>
          <a:stretch/>
        </p:blipFill>
        <p:spPr>
          <a:xfrm>
            <a:off x="543338" y="2447538"/>
            <a:ext cx="491490" cy="491490"/>
          </a:xfrm>
          <a:prstGeom prst="rect">
            <a:avLst/>
          </a:prstGeom>
          <a:noFill/>
          <a:ln>
            <a:noFill/>
          </a:ln>
        </p:spPr>
      </p:pic>
      <p:sp>
        <p:nvSpPr>
          <p:cNvPr id="397" name="Google Shape;397;p41"/>
          <p:cNvSpPr txBox="1"/>
          <p:nvPr/>
        </p:nvSpPr>
        <p:spPr>
          <a:xfrm>
            <a:off x="400050" y="2917965"/>
            <a:ext cx="1087200" cy="1707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sz="900" b="0" i="0" u="none" strike="noStrike" cap="none">
                <a:solidFill>
                  <a:srgbClr val="000000"/>
                </a:solidFill>
                <a:latin typeface="Open Sans"/>
                <a:ea typeface="Open Sans"/>
                <a:cs typeface="Open Sans"/>
                <a:sym typeface="Open Sans"/>
              </a:rPr>
              <a:t>Seleksi administrasi pegawai berdasarkan </a:t>
            </a:r>
            <a:r>
              <a:rPr lang="en" sz="900" b="1" i="0" u="none" strike="noStrike" cap="none">
                <a:solidFill>
                  <a:srgbClr val="000000"/>
                </a:solidFill>
                <a:latin typeface="Open Sans"/>
                <a:ea typeface="Open Sans"/>
                <a:cs typeface="Open Sans"/>
                <a:sym typeface="Open Sans"/>
              </a:rPr>
              <a:t>persyaratan kualifikasi minimal </a:t>
            </a:r>
            <a:r>
              <a:rPr lang="en" sz="900" b="0" i="0" u="none" strike="noStrike" cap="none">
                <a:solidFill>
                  <a:srgbClr val="000000"/>
                </a:solidFill>
                <a:latin typeface="Open Sans"/>
                <a:ea typeface="Open Sans"/>
                <a:cs typeface="Open Sans"/>
                <a:sym typeface="Open Sans"/>
              </a:rPr>
              <a:t>untuk menduduki Jabatan Target</a:t>
            </a:r>
            <a:endParaRPr sz="1100" b="0" i="0" u="none" strike="noStrike" cap="none">
              <a:solidFill>
                <a:srgbClr val="000000"/>
              </a:solidFill>
              <a:latin typeface="Arial"/>
              <a:ea typeface="Arial"/>
              <a:cs typeface="Arial"/>
              <a:sym typeface="Arial"/>
            </a:endParaRPr>
          </a:p>
        </p:txBody>
      </p:sp>
      <p:pic>
        <p:nvPicPr>
          <p:cNvPr id="398" name="Google Shape;398;p41"/>
          <p:cNvPicPr preferRelativeResize="0"/>
          <p:nvPr/>
        </p:nvPicPr>
        <p:blipFill rotWithShape="1">
          <a:blip r:embed="rId4">
            <a:alphaModFix/>
          </a:blip>
          <a:srcRect/>
          <a:stretch/>
        </p:blipFill>
        <p:spPr>
          <a:xfrm>
            <a:off x="440564" y="2343150"/>
            <a:ext cx="184582" cy="184582"/>
          </a:xfrm>
          <a:prstGeom prst="rect">
            <a:avLst/>
          </a:prstGeom>
          <a:noFill/>
          <a:ln>
            <a:noFill/>
          </a:ln>
        </p:spPr>
      </p:pic>
      <p:pic>
        <p:nvPicPr>
          <p:cNvPr id="399" name="Google Shape;399;p41"/>
          <p:cNvPicPr preferRelativeResize="0"/>
          <p:nvPr/>
        </p:nvPicPr>
        <p:blipFill rotWithShape="1">
          <a:blip r:embed="rId5">
            <a:alphaModFix/>
          </a:blip>
          <a:srcRect/>
          <a:stretch/>
        </p:blipFill>
        <p:spPr>
          <a:xfrm>
            <a:off x="1920353" y="3911832"/>
            <a:ext cx="507374" cy="507374"/>
          </a:xfrm>
          <a:prstGeom prst="rect">
            <a:avLst/>
          </a:prstGeom>
          <a:noFill/>
          <a:ln>
            <a:noFill/>
          </a:ln>
        </p:spPr>
      </p:pic>
      <p:sp>
        <p:nvSpPr>
          <p:cNvPr id="400" name="Google Shape;400;p41"/>
          <p:cNvSpPr txBox="1"/>
          <p:nvPr/>
        </p:nvSpPr>
        <p:spPr>
          <a:xfrm>
            <a:off x="3302169" y="1612928"/>
            <a:ext cx="1541700" cy="560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sz="900" b="0" i="0" u="none" strike="noStrike" cap="none">
                <a:solidFill>
                  <a:srgbClr val="000000"/>
                </a:solidFill>
                <a:latin typeface="Open Sans"/>
                <a:ea typeface="Open Sans"/>
                <a:cs typeface="Open Sans"/>
                <a:sym typeface="Open Sans"/>
              </a:rPr>
              <a:t>Penilaian Kinerja</a:t>
            </a:r>
            <a:endParaRPr sz="900" b="0" i="0" u="none" strike="noStrike" cap="none">
              <a:solidFill>
                <a:srgbClr val="000000"/>
              </a:solidFill>
              <a:latin typeface="Open Sans"/>
              <a:ea typeface="Open Sans"/>
              <a:cs typeface="Open Sans"/>
              <a:sym typeface="Open Sans"/>
            </a:endParaRPr>
          </a:p>
        </p:txBody>
      </p:sp>
      <p:pic>
        <p:nvPicPr>
          <p:cNvPr id="401" name="Google Shape;401;p41"/>
          <p:cNvPicPr preferRelativeResize="0"/>
          <p:nvPr/>
        </p:nvPicPr>
        <p:blipFill rotWithShape="1">
          <a:blip r:embed="rId6">
            <a:alphaModFix/>
          </a:blip>
          <a:srcRect/>
          <a:stretch/>
        </p:blipFill>
        <p:spPr>
          <a:xfrm>
            <a:off x="1345395" y="2347456"/>
            <a:ext cx="184327" cy="184327"/>
          </a:xfrm>
          <a:prstGeom prst="rect">
            <a:avLst/>
          </a:prstGeom>
          <a:noFill/>
          <a:ln>
            <a:noFill/>
          </a:ln>
        </p:spPr>
      </p:pic>
      <p:sp>
        <p:nvSpPr>
          <p:cNvPr id="402" name="Google Shape;402;p41"/>
          <p:cNvSpPr txBox="1"/>
          <p:nvPr/>
        </p:nvSpPr>
        <p:spPr>
          <a:xfrm>
            <a:off x="7163840" y="3600450"/>
            <a:ext cx="1764300" cy="507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500"/>
              </a:spcAft>
              <a:buNone/>
            </a:pPr>
            <a:r>
              <a:rPr lang="en" sz="900" b="0" i="0" u="none" strike="noStrike" cap="none">
                <a:solidFill>
                  <a:srgbClr val="000000"/>
                </a:solidFill>
                <a:latin typeface="Open Sans"/>
                <a:ea typeface="Open Sans"/>
                <a:cs typeface="Open Sans"/>
                <a:sym typeface="Open Sans"/>
              </a:rPr>
              <a:t>Meskipun telah dipetakan sebagai suksesor dengan Potensial &amp; Kinerja yang tinggi, </a:t>
            </a:r>
            <a:r>
              <a:rPr lang="en" sz="900" b="1" i="0" u="none" strike="noStrike" cap="none">
                <a:solidFill>
                  <a:srgbClr val="000000"/>
                </a:solidFill>
                <a:latin typeface="Open Sans"/>
                <a:ea typeface="Open Sans"/>
                <a:cs typeface="Open Sans"/>
                <a:sym typeface="Open Sans"/>
              </a:rPr>
              <a:t>kompetensi teknis </a:t>
            </a:r>
            <a:r>
              <a:rPr lang="en" sz="900" b="0" i="0" u="none" strike="noStrike" cap="none">
                <a:solidFill>
                  <a:srgbClr val="000000"/>
                </a:solidFill>
                <a:latin typeface="Open Sans"/>
                <a:ea typeface="Open Sans"/>
                <a:cs typeface="Open Sans"/>
                <a:sym typeface="Open Sans"/>
              </a:rPr>
              <a:t>suksesor perlu dipastikan sesuai dengan Jabatan Target</a:t>
            </a:r>
            <a:endParaRPr sz="900" b="0" i="0" u="none" strike="noStrike" cap="none">
              <a:solidFill>
                <a:srgbClr val="000000"/>
              </a:solidFill>
              <a:latin typeface="Open Sans"/>
              <a:ea typeface="Open Sans"/>
              <a:cs typeface="Open Sans"/>
              <a:sym typeface="Open Sans"/>
            </a:endParaRPr>
          </a:p>
        </p:txBody>
      </p:sp>
      <p:pic>
        <p:nvPicPr>
          <p:cNvPr id="403" name="Google Shape;403;p41"/>
          <p:cNvPicPr preferRelativeResize="0"/>
          <p:nvPr/>
        </p:nvPicPr>
        <p:blipFill rotWithShape="1">
          <a:blip r:embed="rId7">
            <a:alphaModFix/>
          </a:blip>
          <a:srcRect/>
          <a:stretch/>
        </p:blipFill>
        <p:spPr>
          <a:xfrm>
            <a:off x="1795216" y="3856869"/>
            <a:ext cx="184327" cy="184327"/>
          </a:xfrm>
          <a:prstGeom prst="rect">
            <a:avLst/>
          </a:prstGeom>
          <a:noFill/>
          <a:ln>
            <a:noFill/>
          </a:ln>
        </p:spPr>
      </p:pic>
      <p:pic>
        <p:nvPicPr>
          <p:cNvPr id="404" name="Google Shape;404;p41"/>
          <p:cNvPicPr preferRelativeResize="0"/>
          <p:nvPr/>
        </p:nvPicPr>
        <p:blipFill rotWithShape="1">
          <a:blip r:embed="rId8">
            <a:alphaModFix/>
          </a:blip>
          <a:srcRect/>
          <a:stretch/>
        </p:blipFill>
        <p:spPr>
          <a:xfrm>
            <a:off x="1778078" y="821702"/>
            <a:ext cx="189000" cy="189000"/>
          </a:xfrm>
          <a:prstGeom prst="rect">
            <a:avLst/>
          </a:prstGeom>
          <a:noFill/>
          <a:ln>
            <a:noFill/>
          </a:ln>
        </p:spPr>
      </p:pic>
      <p:pic>
        <p:nvPicPr>
          <p:cNvPr id="405" name="Google Shape;405;p41"/>
          <p:cNvPicPr preferRelativeResize="0"/>
          <p:nvPr/>
        </p:nvPicPr>
        <p:blipFill rotWithShape="1">
          <a:blip r:embed="rId9">
            <a:alphaModFix/>
          </a:blip>
          <a:srcRect/>
          <a:stretch/>
        </p:blipFill>
        <p:spPr>
          <a:xfrm>
            <a:off x="2670899" y="1388788"/>
            <a:ext cx="3221975" cy="2520939"/>
          </a:xfrm>
          <a:prstGeom prst="rect">
            <a:avLst/>
          </a:prstGeom>
          <a:noFill/>
          <a:ln w="9525" cap="flat" cmpd="sng">
            <a:solidFill>
              <a:schemeClr val="dk1"/>
            </a:solidFill>
            <a:prstDash val="solid"/>
            <a:round/>
            <a:headEnd type="none" w="sm" len="sm"/>
            <a:tailEnd type="none" w="sm" len="sm"/>
          </a:ln>
        </p:spPr>
      </p:pic>
      <p:pic>
        <p:nvPicPr>
          <p:cNvPr id="406" name="Google Shape;406;p41"/>
          <p:cNvPicPr preferRelativeResize="0"/>
          <p:nvPr/>
        </p:nvPicPr>
        <p:blipFill rotWithShape="1">
          <a:blip r:embed="rId10">
            <a:alphaModFix/>
          </a:blip>
          <a:srcRect/>
          <a:stretch/>
        </p:blipFill>
        <p:spPr>
          <a:xfrm>
            <a:off x="1981835" y="827288"/>
            <a:ext cx="474898" cy="474898"/>
          </a:xfrm>
          <a:prstGeom prst="rect">
            <a:avLst/>
          </a:prstGeom>
          <a:noFill/>
          <a:ln>
            <a:noFill/>
          </a:ln>
        </p:spPr>
      </p:pic>
      <p:cxnSp>
        <p:nvCxnSpPr>
          <p:cNvPr id="407" name="Google Shape;407;p41"/>
          <p:cNvCxnSpPr>
            <a:stCxn id="408" idx="0"/>
            <a:endCxn id="406" idx="1"/>
          </p:cNvCxnSpPr>
          <p:nvPr/>
        </p:nvCxnSpPr>
        <p:spPr>
          <a:xfrm rot="-5400000">
            <a:off x="1157942" y="1573228"/>
            <a:ext cx="1332300" cy="315600"/>
          </a:xfrm>
          <a:prstGeom prst="bentConnector2">
            <a:avLst/>
          </a:prstGeom>
          <a:noFill/>
          <a:ln w="28575" cap="flat" cmpd="sng">
            <a:solidFill>
              <a:srgbClr val="DF1258"/>
            </a:solidFill>
            <a:prstDash val="solid"/>
            <a:round/>
            <a:headEnd type="none" w="sm" len="sm"/>
            <a:tailEnd type="triangle" w="med" len="med"/>
          </a:ln>
        </p:spPr>
      </p:cxnSp>
      <p:cxnSp>
        <p:nvCxnSpPr>
          <p:cNvPr id="409" name="Google Shape;409;p41"/>
          <p:cNvCxnSpPr>
            <a:endCxn id="399" idx="1"/>
          </p:cNvCxnSpPr>
          <p:nvPr/>
        </p:nvCxnSpPr>
        <p:spPr>
          <a:xfrm rot="-5400000" flipH="1">
            <a:off x="1501853" y="3747019"/>
            <a:ext cx="594000" cy="243000"/>
          </a:xfrm>
          <a:prstGeom prst="bentConnector2">
            <a:avLst/>
          </a:prstGeom>
          <a:noFill/>
          <a:ln w="28575" cap="flat" cmpd="sng">
            <a:solidFill>
              <a:srgbClr val="DF1258"/>
            </a:solidFill>
            <a:prstDash val="solid"/>
            <a:round/>
            <a:headEnd type="none" w="sm" len="sm"/>
            <a:tailEnd type="triangle" w="med" len="med"/>
          </a:ln>
        </p:spPr>
      </p:cxnSp>
      <p:cxnSp>
        <p:nvCxnSpPr>
          <p:cNvPr id="410" name="Google Shape;410;p41"/>
          <p:cNvCxnSpPr>
            <a:stCxn id="399" idx="3"/>
            <a:endCxn id="405" idx="2"/>
          </p:cNvCxnSpPr>
          <p:nvPr/>
        </p:nvCxnSpPr>
        <p:spPr>
          <a:xfrm rot="10800000" flipH="1">
            <a:off x="2427727" y="3909619"/>
            <a:ext cx="1854300" cy="255900"/>
          </a:xfrm>
          <a:prstGeom prst="bentConnector2">
            <a:avLst/>
          </a:prstGeom>
          <a:noFill/>
          <a:ln w="28575" cap="flat" cmpd="sng">
            <a:solidFill>
              <a:srgbClr val="DF1258"/>
            </a:solidFill>
            <a:prstDash val="solid"/>
            <a:round/>
            <a:headEnd type="none" w="sm" len="sm"/>
            <a:tailEnd type="triangle" w="med" len="med"/>
          </a:ln>
        </p:spPr>
      </p:cxnSp>
      <p:cxnSp>
        <p:nvCxnSpPr>
          <p:cNvPr id="411" name="Google Shape;411;p41"/>
          <p:cNvCxnSpPr>
            <a:stCxn id="406" idx="3"/>
            <a:endCxn id="405" idx="0"/>
          </p:cNvCxnSpPr>
          <p:nvPr/>
        </p:nvCxnSpPr>
        <p:spPr>
          <a:xfrm>
            <a:off x="2456733" y="1064737"/>
            <a:ext cx="1825200" cy="324000"/>
          </a:xfrm>
          <a:prstGeom prst="bentConnector2">
            <a:avLst/>
          </a:prstGeom>
          <a:noFill/>
          <a:ln w="28575" cap="flat" cmpd="sng">
            <a:solidFill>
              <a:srgbClr val="DF1258"/>
            </a:solidFill>
            <a:prstDash val="solid"/>
            <a:round/>
            <a:headEnd type="none" w="sm" len="sm"/>
            <a:tailEnd type="triangle" w="med" len="med"/>
          </a:ln>
        </p:spPr>
      </p:cxnSp>
      <p:pic>
        <p:nvPicPr>
          <p:cNvPr id="408" name="Google Shape;408;p41"/>
          <p:cNvPicPr preferRelativeResize="0"/>
          <p:nvPr/>
        </p:nvPicPr>
        <p:blipFill rotWithShape="1">
          <a:blip r:embed="rId11">
            <a:alphaModFix/>
          </a:blip>
          <a:srcRect/>
          <a:stretch/>
        </p:blipFill>
        <p:spPr>
          <a:xfrm>
            <a:off x="1420592" y="2397178"/>
            <a:ext cx="491400" cy="491400"/>
          </a:xfrm>
          <a:prstGeom prst="rect">
            <a:avLst/>
          </a:prstGeom>
          <a:noFill/>
          <a:ln>
            <a:noFill/>
          </a:ln>
        </p:spPr>
      </p:pic>
      <p:sp>
        <p:nvSpPr>
          <p:cNvPr id="412" name="Google Shape;412;p41"/>
          <p:cNvSpPr txBox="1"/>
          <p:nvPr/>
        </p:nvSpPr>
        <p:spPr>
          <a:xfrm>
            <a:off x="1305502" y="2892600"/>
            <a:ext cx="1229700" cy="765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sz="900" b="0" i="0" u="none" strike="noStrike" cap="none">
                <a:solidFill>
                  <a:srgbClr val="000000"/>
                </a:solidFill>
                <a:latin typeface="Open Sans"/>
                <a:ea typeface="Open Sans"/>
                <a:cs typeface="Open Sans"/>
                <a:sym typeface="Open Sans"/>
              </a:rPr>
              <a:t>Proyeksi pegawai ke Jabatan Target berdasarkan </a:t>
            </a:r>
            <a:r>
              <a:rPr lang="en" sz="900" b="1" i="0" u="none" strike="noStrike" cap="none">
                <a:solidFill>
                  <a:srgbClr val="000000"/>
                </a:solidFill>
                <a:latin typeface="Open Sans"/>
                <a:ea typeface="Open Sans"/>
                <a:cs typeface="Open Sans"/>
                <a:sym typeface="Open Sans"/>
              </a:rPr>
              <a:t>rumpun jabatan</a:t>
            </a:r>
            <a:endParaRPr sz="900" b="1" i="0" u="none" strike="noStrike" cap="none">
              <a:solidFill>
                <a:srgbClr val="000000"/>
              </a:solidFill>
              <a:latin typeface="Open Sans"/>
              <a:ea typeface="Open Sans"/>
              <a:cs typeface="Open Sans"/>
              <a:sym typeface="Open Sans"/>
            </a:endParaRPr>
          </a:p>
        </p:txBody>
      </p:sp>
      <p:cxnSp>
        <p:nvCxnSpPr>
          <p:cNvPr id="413" name="Google Shape;413;p41"/>
          <p:cNvCxnSpPr/>
          <p:nvPr/>
        </p:nvCxnSpPr>
        <p:spPr>
          <a:xfrm>
            <a:off x="1041428" y="2707997"/>
            <a:ext cx="351000" cy="0"/>
          </a:xfrm>
          <a:prstGeom prst="straightConnector1">
            <a:avLst/>
          </a:prstGeom>
          <a:noFill/>
          <a:ln w="28575" cap="flat" cmpd="sng">
            <a:solidFill>
              <a:srgbClr val="DF1258"/>
            </a:solidFill>
            <a:prstDash val="solid"/>
            <a:round/>
            <a:headEnd type="none" w="sm" len="sm"/>
            <a:tailEnd type="triangle" w="med" len="med"/>
          </a:ln>
        </p:spPr>
      </p:cxnSp>
      <p:pic>
        <p:nvPicPr>
          <p:cNvPr id="414" name="Google Shape;414;p41"/>
          <p:cNvPicPr preferRelativeResize="0"/>
          <p:nvPr/>
        </p:nvPicPr>
        <p:blipFill rotWithShape="1">
          <a:blip r:embed="rId12">
            <a:alphaModFix/>
          </a:blip>
          <a:srcRect/>
          <a:stretch/>
        </p:blipFill>
        <p:spPr>
          <a:xfrm>
            <a:off x="2438060" y="2330511"/>
            <a:ext cx="183600" cy="183600"/>
          </a:xfrm>
          <a:prstGeom prst="rect">
            <a:avLst/>
          </a:prstGeom>
          <a:noFill/>
          <a:ln>
            <a:noFill/>
          </a:ln>
        </p:spPr>
      </p:pic>
      <p:sp>
        <p:nvSpPr>
          <p:cNvPr id="415" name="Google Shape;415;p41"/>
          <p:cNvSpPr txBox="1"/>
          <p:nvPr/>
        </p:nvSpPr>
        <p:spPr>
          <a:xfrm>
            <a:off x="1939661" y="1226762"/>
            <a:ext cx="913200" cy="5604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sz="900" b="0" i="0" u="none" strike="noStrike" cap="none">
                <a:solidFill>
                  <a:srgbClr val="000000"/>
                </a:solidFill>
                <a:latin typeface="Open Sans"/>
                <a:ea typeface="Open Sans"/>
                <a:cs typeface="Open Sans"/>
                <a:sym typeface="Open Sans"/>
              </a:rPr>
              <a:t>Penilaian </a:t>
            </a:r>
            <a:r>
              <a:rPr lang="en" sz="900" b="1" i="0" u="none" strike="noStrike" cap="none">
                <a:solidFill>
                  <a:srgbClr val="000000"/>
                </a:solidFill>
                <a:latin typeface="Open Sans"/>
                <a:ea typeface="Open Sans"/>
                <a:cs typeface="Open Sans"/>
                <a:sym typeface="Open Sans"/>
              </a:rPr>
              <a:t>Kinerja</a:t>
            </a:r>
            <a:endParaRPr sz="900" b="1" i="0" u="none" strike="noStrike" cap="none">
              <a:solidFill>
                <a:srgbClr val="000000"/>
              </a:solidFill>
              <a:latin typeface="Open Sans"/>
              <a:ea typeface="Open Sans"/>
              <a:cs typeface="Open Sans"/>
              <a:sym typeface="Open Sans"/>
            </a:endParaRPr>
          </a:p>
        </p:txBody>
      </p:sp>
      <p:sp>
        <p:nvSpPr>
          <p:cNvPr id="416" name="Google Shape;416;p41"/>
          <p:cNvSpPr txBox="1"/>
          <p:nvPr/>
        </p:nvSpPr>
        <p:spPr>
          <a:xfrm>
            <a:off x="2046446" y="4296993"/>
            <a:ext cx="872700" cy="765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 sz="900" b="0" i="0" u="none" strike="noStrike" cap="none">
                <a:solidFill>
                  <a:srgbClr val="000000"/>
                </a:solidFill>
                <a:latin typeface="Open Sans"/>
                <a:ea typeface="Open Sans"/>
                <a:cs typeface="Open Sans"/>
                <a:sym typeface="Open Sans"/>
              </a:rPr>
              <a:t>Penilaian </a:t>
            </a:r>
            <a:r>
              <a:rPr lang="en" sz="900" b="1" i="0" u="none" strike="noStrike" cap="none">
                <a:solidFill>
                  <a:srgbClr val="000000"/>
                </a:solidFill>
                <a:latin typeface="Open Sans"/>
                <a:ea typeface="Open Sans"/>
                <a:cs typeface="Open Sans"/>
                <a:sym typeface="Open Sans"/>
              </a:rPr>
              <a:t>Potensial</a:t>
            </a:r>
            <a:endParaRPr sz="900" b="1" i="0" u="none" strike="noStrike" cap="none">
              <a:solidFill>
                <a:srgbClr val="000000"/>
              </a:solidFill>
              <a:latin typeface="Open Sans"/>
              <a:ea typeface="Open Sans"/>
              <a:cs typeface="Open Sans"/>
              <a:sym typeface="Open Sans"/>
            </a:endParaRPr>
          </a:p>
        </p:txBody>
      </p:sp>
      <p:sp>
        <p:nvSpPr>
          <p:cNvPr id="417" name="Google Shape;417;p41"/>
          <p:cNvSpPr/>
          <p:nvPr/>
        </p:nvSpPr>
        <p:spPr>
          <a:xfrm>
            <a:off x="6740815" y="1409090"/>
            <a:ext cx="1465800" cy="693000"/>
          </a:xfrm>
          <a:prstGeom prst="rect">
            <a:avLst/>
          </a:prstGeom>
          <a:solidFill>
            <a:srgbClr val="005CA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grpSp>
        <p:nvGrpSpPr>
          <p:cNvPr id="418" name="Google Shape;418;p41"/>
          <p:cNvGrpSpPr/>
          <p:nvPr/>
        </p:nvGrpSpPr>
        <p:grpSpPr>
          <a:xfrm>
            <a:off x="7033280" y="1553611"/>
            <a:ext cx="1240650" cy="564208"/>
            <a:chOff x="7673028" y="1415451"/>
            <a:chExt cx="1654200" cy="752278"/>
          </a:xfrm>
        </p:grpSpPr>
        <p:sp>
          <p:nvSpPr>
            <p:cNvPr id="419" name="Google Shape;419;p41"/>
            <p:cNvSpPr/>
            <p:nvPr/>
          </p:nvSpPr>
          <p:spPr>
            <a:xfrm>
              <a:off x="7673028" y="1415451"/>
              <a:ext cx="1654200" cy="2154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1100" b="1" i="0" u="none" strike="noStrike" cap="none">
                  <a:solidFill>
                    <a:srgbClr val="FFFFFF"/>
                  </a:solidFill>
                  <a:latin typeface="Open Sans"/>
                  <a:ea typeface="Open Sans"/>
                  <a:cs typeface="Open Sans"/>
                  <a:sym typeface="Open Sans"/>
                </a:rPr>
                <a:t>Kepala Bappeda</a:t>
              </a:r>
              <a:endParaRPr sz="1100" b="1" i="0" u="none" strike="noStrike" cap="none">
                <a:solidFill>
                  <a:srgbClr val="FFFFFF"/>
                </a:solidFill>
                <a:latin typeface="Open Sans"/>
                <a:ea typeface="Open Sans"/>
                <a:cs typeface="Open Sans"/>
                <a:sym typeface="Open Sans"/>
              </a:endParaRPr>
            </a:p>
          </p:txBody>
        </p:sp>
        <p:sp>
          <p:nvSpPr>
            <p:cNvPr id="420" name="Google Shape;420;p41"/>
            <p:cNvSpPr/>
            <p:nvPr/>
          </p:nvSpPr>
          <p:spPr>
            <a:xfrm>
              <a:off x="7673028" y="1613629"/>
              <a:ext cx="1274100" cy="5541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900" b="0" i="0" u="none" strike="noStrike" cap="none">
                  <a:solidFill>
                    <a:srgbClr val="FFFFFF"/>
                  </a:solidFill>
                  <a:latin typeface="Open Sans"/>
                  <a:ea typeface="Open Sans"/>
                  <a:cs typeface="Open Sans"/>
                  <a:sym typeface="Open Sans"/>
                </a:rPr>
                <a:t>Kosong sejak Januari 2025</a:t>
              </a:r>
              <a:endParaRPr sz="1100" b="0" i="0" u="none" strike="noStrike" cap="none">
                <a:solidFill>
                  <a:srgbClr val="000000"/>
                </a:solidFill>
                <a:latin typeface="Arial"/>
                <a:ea typeface="Arial"/>
                <a:cs typeface="Arial"/>
                <a:sym typeface="Arial"/>
              </a:endParaRPr>
            </a:p>
            <a:p>
              <a:pPr marL="0" marR="0" lvl="0" indent="0" algn="l" rtl="0">
                <a:spcBef>
                  <a:spcPts val="0"/>
                </a:spcBef>
                <a:spcAft>
                  <a:spcPts val="0"/>
                </a:spcAft>
                <a:buNone/>
              </a:pPr>
              <a:endParaRPr sz="900" b="0" i="0" u="none" strike="noStrike" cap="none">
                <a:solidFill>
                  <a:srgbClr val="FFFFFF"/>
                </a:solidFill>
                <a:latin typeface="Open Sans"/>
                <a:ea typeface="Open Sans"/>
                <a:cs typeface="Open Sans"/>
                <a:sym typeface="Open Sans"/>
              </a:endParaRPr>
            </a:p>
          </p:txBody>
        </p:sp>
      </p:grpSp>
      <p:grpSp>
        <p:nvGrpSpPr>
          <p:cNvPr id="421" name="Google Shape;421;p41"/>
          <p:cNvGrpSpPr/>
          <p:nvPr/>
        </p:nvGrpSpPr>
        <p:grpSpPr>
          <a:xfrm>
            <a:off x="7234666" y="2198193"/>
            <a:ext cx="1368000" cy="1454878"/>
            <a:chOff x="9834465" y="1055513"/>
            <a:chExt cx="1824000" cy="1939838"/>
          </a:xfrm>
        </p:grpSpPr>
        <p:sp>
          <p:nvSpPr>
            <p:cNvPr id="422" name="Google Shape;422;p41"/>
            <p:cNvSpPr/>
            <p:nvPr/>
          </p:nvSpPr>
          <p:spPr>
            <a:xfrm>
              <a:off x="9834465" y="1055513"/>
              <a:ext cx="1824000" cy="531600"/>
            </a:xfrm>
            <a:prstGeom prst="rect">
              <a:avLst/>
            </a:prstGeom>
            <a:solidFill>
              <a:srgbClr val="DE1D5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23" name="Google Shape;423;p41"/>
            <p:cNvSpPr/>
            <p:nvPr/>
          </p:nvSpPr>
          <p:spPr>
            <a:xfrm>
              <a:off x="9834465" y="1055513"/>
              <a:ext cx="499500" cy="531600"/>
            </a:xfrm>
            <a:prstGeom prst="rect">
              <a:avLst/>
            </a:prstGeom>
            <a:solidFill>
              <a:srgbClr val="005CA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24" name="Google Shape;424;p41"/>
            <p:cNvSpPr/>
            <p:nvPr/>
          </p:nvSpPr>
          <p:spPr>
            <a:xfrm>
              <a:off x="10431152" y="1158110"/>
              <a:ext cx="845700" cy="12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600" b="1" i="0" u="none" strike="noStrike" cap="none">
                  <a:solidFill>
                    <a:srgbClr val="FFFFFF"/>
                  </a:solidFill>
                  <a:latin typeface="Open Sans"/>
                  <a:ea typeface="Open Sans"/>
                  <a:cs typeface="Open Sans"/>
                  <a:sym typeface="Open Sans"/>
                </a:rPr>
                <a:t>Nama Talenta</a:t>
              </a:r>
              <a:endParaRPr sz="1100" b="0" i="0" u="none" strike="noStrike" cap="none">
                <a:solidFill>
                  <a:srgbClr val="000000"/>
                </a:solidFill>
                <a:latin typeface="Arial"/>
                <a:ea typeface="Arial"/>
                <a:cs typeface="Arial"/>
                <a:sym typeface="Arial"/>
              </a:endParaRPr>
            </a:p>
          </p:txBody>
        </p:sp>
        <p:cxnSp>
          <p:nvCxnSpPr>
            <p:cNvPr id="425" name="Google Shape;425;p41"/>
            <p:cNvCxnSpPr/>
            <p:nvPr/>
          </p:nvCxnSpPr>
          <p:spPr>
            <a:xfrm>
              <a:off x="10333986" y="1348709"/>
              <a:ext cx="1159500" cy="0"/>
            </a:xfrm>
            <a:prstGeom prst="straightConnector1">
              <a:avLst/>
            </a:prstGeom>
            <a:noFill/>
            <a:ln w="9525" cap="flat" cmpd="sng">
              <a:solidFill>
                <a:schemeClr val="lt1"/>
              </a:solidFill>
              <a:prstDash val="solid"/>
              <a:round/>
              <a:headEnd type="oval" w="sm" len="sm"/>
              <a:tailEnd type="none" w="sm" len="sm"/>
            </a:ln>
          </p:spPr>
        </p:cxnSp>
        <p:sp>
          <p:nvSpPr>
            <p:cNvPr id="426" name="Google Shape;426;p41"/>
            <p:cNvSpPr/>
            <p:nvPr/>
          </p:nvSpPr>
          <p:spPr>
            <a:xfrm>
              <a:off x="10431153" y="1384315"/>
              <a:ext cx="1159500" cy="13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700" b="0" i="0" u="none" strike="noStrike" cap="none">
                  <a:solidFill>
                    <a:srgbClr val="FFFFFF"/>
                  </a:solidFill>
                  <a:latin typeface="Open Sans"/>
                  <a:ea typeface="Open Sans"/>
                  <a:cs typeface="Open Sans"/>
                  <a:sym typeface="Open Sans"/>
                </a:rPr>
                <a:t>Nilai &amp; Posisi Kotak</a:t>
              </a:r>
              <a:endParaRPr sz="1100" b="0" i="0" u="none" strike="noStrike" cap="none">
                <a:solidFill>
                  <a:srgbClr val="000000"/>
                </a:solidFill>
                <a:latin typeface="Arial"/>
                <a:ea typeface="Arial"/>
                <a:cs typeface="Arial"/>
                <a:sym typeface="Arial"/>
              </a:endParaRPr>
            </a:p>
          </p:txBody>
        </p:sp>
        <p:grpSp>
          <p:nvGrpSpPr>
            <p:cNvPr id="427" name="Google Shape;427;p41"/>
            <p:cNvGrpSpPr/>
            <p:nvPr/>
          </p:nvGrpSpPr>
          <p:grpSpPr>
            <a:xfrm>
              <a:off x="9982643" y="1208836"/>
              <a:ext cx="203239" cy="224741"/>
              <a:chOff x="703865" y="2677470"/>
              <a:chExt cx="153771" cy="170052"/>
            </a:xfrm>
          </p:grpSpPr>
          <p:sp>
            <p:nvSpPr>
              <p:cNvPr id="428" name="Google Shape;428;p41"/>
              <p:cNvSpPr/>
              <p:nvPr/>
            </p:nvSpPr>
            <p:spPr>
              <a:xfrm>
                <a:off x="734618" y="2677470"/>
                <a:ext cx="94200" cy="94200"/>
              </a:xfrm>
              <a:prstGeom prst="ellipse">
                <a:avLst/>
              </a:pr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sp>
            <p:nvSpPr>
              <p:cNvPr id="429" name="Google Shape;429;p41"/>
              <p:cNvSpPr/>
              <p:nvPr/>
            </p:nvSpPr>
            <p:spPr>
              <a:xfrm>
                <a:off x="703865" y="2771541"/>
                <a:ext cx="153771" cy="75981"/>
              </a:xfrm>
              <a:custGeom>
                <a:avLst/>
                <a:gdLst/>
                <a:ahLst/>
                <a:cxnLst/>
                <a:rect l="l" t="t" r="r" b="b"/>
                <a:pathLst>
                  <a:path w="36" h="18" extrusionOk="0">
                    <a:moveTo>
                      <a:pt x="36" y="18"/>
                    </a:moveTo>
                    <a:cubicBezTo>
                      <a:pt x="0" y="18"/>
                      <a:pt x="0" y="18"/>
                      <a:pt x="0" y="18"/>
                    </a:cubicBezTo>
                    <a:cubicBezTo>
                      <a:pt x="0" y="8"/>
                      <a:pt x="8" y="0"/>
                      <a:pt x="18" y="0"/>
                    </a:cubicBezTo>
                    <a:cubicBezTo>
                      <a:pt x="28" y="0"/>
                      <a:pt x="36" y="8"/>
                      <a:pt x="36" y="18"/>
                    </a:cubicBezTo>
                    <a:close/>
                  </a:path>
                </a:pathLst>
              </a:cu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grpSp>
        <p:sp>
          <p:nvSpPr>
            <p:cNvPr id="430" name="Google Shape;430;p41"/>
            <p:cNvSpPr/>
            <p:nvPr/>
          </p:nvSpPr>
          <p:spPr>
            <a:xfrm>
              <a:off x="9834465" y="1761750"/>
              <a:ext cx="1824000" cy="531600"/>
            </a:xfrm>
            <a:prstGeom prst="rect">
              <a:avLst/>
            </a:prstGeom>
            <a:solidFill>
              <a:srgbClr val="DE1D5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31" name="Google Shape;431;p41"/>
            <p:cNvSpPr/>
            <p:nvPr/>
          </p:nvSpPr>
          <p:spPr>
            <a:xfrm>
              <a:off x="9834465" y="1761750"/>
              <a:ext cx="499500" cy="531600"/>
            </a:xfrm>
            <a:prstGeom prst="rect">
              <a:avLst/>
            </a:prstGeom>
            <a:solidFill>
              <a:srgbClr val="005CA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32" name="Google Shape;432;p41"/>
            <p:cNvSpPr/>
            <p:nvPr/>
          </p:nvSpPr>
          <p:spPr>
            <a:xfrm>
              <a:off x="10431152" y="1864347"/>
              <a:ext cx="845700" cy="12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600" b="1" i="0" u="none" strike="noStrike" cap="none">
                  <a:solidFill>
                    <a:srgbClr val="FFFFFF"/>
                  </a:solidFill>
                  <a:latin typeface="Open Sans"/>
                  <a:ea typeface="Open Sans"/>
                  <a:cs typeface="Open Sans"/>
                  <a:sym typeface="Open Sans"/>
                </a:rPr>
                <a:t>Nama Talenta</a:t>
              </a:r>
              <a:endParaRPr sz="1100" b="0" i="0" u="none" strike="noStrike" cap="none">
                <a:solidFill>
                  <a:srgbClr val="000000"/>
                </a:solidFill>
                <a:latin typeface="Arial"/>
                <a:ea typeface="Arial"/>
                <a:cs typeface="Arial"/>
                <a:sym typeface="Arial"/>
              </a:endParaRPr>
            </a:p>
          </p:txBody>
        </p:sp>
        <p:cxnSp>
          <p:nvCxnSpPr>
            <p:cNvPr id="433" name="Google Shape;433;p41"/>
            <p:cNvCxnSpPr/>
            <p:nvPr/>
          </p:nvCxnSpPr>
          <p:spPr>
            <a:xfrm>
              <a:off x="10333986" y="2054946"/>
              <a:ext cx="1159500" cy="0"/>
            </a:xfrm>
            <a:prstGeom prst="straightConnector1">
              <a:avLst/>
            </a:prstGeom>
            <a:noFill/>
            <a:ln w="9525" cap="flat" cmpd="sng">
              <a:solidFill>
                <a:schemeClr val="lt1"/>
              </a:solidFill>
              <a:prstDash val="solid"/>
              <a:round/>
              <a:headEnd type="oval" w="sm" len="sm"/>
              <a:tailEnd type="none" w="sm" len="sm"/>
            </a:ln>
          </p:spPr>
        </p:cxnSp>
        <p:sp>
          <p:nvSpPr>
            <p:cNvPr id="434" name="Google Shape;434;p41"/>
            <p:cNvSpPr/>
            <p:nvPr/>
          </p:nvSpPr>
          <p:spPr>
            <a:xfrm>
              <a:off x="10431153" y="2090552"/>
              <a:ext cx="1159500" cy="13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700" b="0" i="0" u="none" strike="noStrike" cap="none">
                  <a:solidFill>
                    <a:srgbClr val="FFFFFF"/>
                  </a:solidFill>
                  <a:latin typeface="Open Sans"/>
                  <a:ea typeface="Open Sans"/>
                  <a:cs typeface="Open Sans"/>
                  <a:sym typeface="Open Sans"/>
                </a:rPr>
                <a:t>Nilai &amp; Posisi Kotak</a:t>
              </a:r>
              <a:endParaRPr sz="1100" b="0" i="0" u="none" strike="noStrike" cap="none">
                <a:solidFill>
                  <a:srgbClr val="000000"/>
                </a:solidFill>
                <a:latin typeface="Arial"/>
                <a:ea typeface="Arial"/>
                <a:cs typeface="Arial"/>
                <a:sym typeface="Arial"/>
              </a:endParaRPr>
            </a:p>
          </p:txBody>
        </p:sp>
        <p:grpSp>
          <p:nvGrpSpPr>
            <p:cNvPr id="435" name="Google Shape;435;p41"/>
            <p:cNvGrpSpPr/>
            <p:nvPr/>
          </p:nvGrpSpPr>
          <p:grpSpPr>
            <a:xfrm>
              <a:off x="9982643" y="1915073"/>
              <a:ext cx="203239" cy="224741"/>
              <a:chOff x="703865" y="2677470"/>
              <a:chExt cx="153771" cy="170052"/>
            </a:xfrm>
          </p:grpSpPr>
          <p:sp>
            <p:nvSpPr>
              <p:cNvPr id="436" name="Google Shape;436;p41"/>
              <p:cNvSpPr/>
              <p:nvPr/>
            </p:nvSpPr>
            <p:spPr>
              <a:xfrm>
                <a:off x="734618" y="2677470"/>
                <a:ext cx="94200" cy="94200"/>
              </a:xfrm>
              <a:prstGeom prst="ellipse">
                <a:avLst/>
              </a:pr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sp>
            <p:nvSpPr>
              <p:cNvPr id="437" name="Google Shape;437;p41"/>
              <p:cNvSpPr/>
              <p:nvPr/>
            </p:nvSpPr>
            <p:spPr>
              <a:xfrm>
                <a:off x="703865" y="2771541"/>
                <a:ext cx="153771" cy="75981"/>
              </a:xfrm>
              <a:custGeom>
                <a:avLst/>
                <a:gdLst/>
                <a:ahLst/>
                <a:cxnLst/>
                <a:rect l="l" t="t" r="r" b="b"/>
                <a:pathLst>
                  <a:path w="36" h="18" extrusionOk="0">
                    <a:moveTo>
                      <a:pt x="36" y="18"/>
                    </a:moveTo>
                    <a:cubicBezTo>
                      <a:pt x="0" y="18"/>
                      <a:pt x="0" y="18"/>
                      <a:pt x="0" y="18"/>
                    </a:cubicBezTo>
                    <a:cubicBezTo>
                      <a:pt x="0" y="8"/>
                      <a:pt x="8" y="0"/>
                      <a:pt x="18" y="0"/>
                    </a:cubicBezTo>
                    <a:cubicBezTo>
                      <a:pt x="28" y="0"/>
                      <a:pt x="36" y="8"/>
                      <a:pt x="36" y="18"/>
                    </a:cubicBezTo>
                    <a:close/>
                  </a:path>
                </a:pathLst>
              </a:cu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grpSp>
        <p:sp>
          <p:nvSpPr>
            <p:cNvPr id="438" name="Google Shape;438;p41"/>
            <p:cNvSpPr/>
            <p:nvPr/>
          </p:nvSpPr>
          <p:spPr>
            <a:xfrm>
              <a:off x="9834465" y="2463751"/>
              <a:ext cx="1824000" cy="531600"/>
            </a:xfrm>
            <a:prstGeom prst="rect">
              <a:avLst/>
            </a:prstGeom>
            <a:solidFill>
              <a:srgbClr val="DE1D5E"/>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39" name="Google Shape;439;p41"/>
            <p:cNvSpPr/>
            <p:nvPr/>
          </p:nvSpPr>
          <p:spPr>
            <a:xfrm>
              <a:off x="9834465" y="2463751"/>
              <a:ext cx="499500" cy="531600"/>
            </a:xfrm>
            <a:prstGeom prst="rect">
              <a:avLst/>
            </a:prstGeom>
            <a:solidFill>
              <a:srgbClr val="005CA7"/>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Open Sans"/>
                <a:ea typeface="Open Sans"/>
                <a:cs typeface="Open Sans"/>
                <a:sym typeface="Open Sans"/>
              </a:endParaRPr>
            </a:p>
          </p:txBody>
        </p:sp>
        <p:sp>
          <p:nvSpPr>
            <p:cNvPr id="440" name="Google Shape;440;p41"/>
            <p:cNvSpPr/>
            <p:nvPr/>
          </p:nvSpPr>
          <p:spPr>
            <a:xfrm>
              <a:off x="10431152" y="2566348"/>
              <a:ext cx="845700" cy="1230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600" b="1" i="0" u="none" strike="noStrike" cap="none">
                  <a:solidFill>
                    <a:srgbClr val="FFFFFF"/>
                  </a:solidFill>
                  <a:latin typeface="Open Sans"/>
                  <a:ea typeface="Open Sans"/>
                  <a:cs typeface="Open Sans"/>
                  <a:sym typeface="Open Sans"/>
                </a:rPr>
                <a:t>Nama Talenta</a:t>
              </a:r>
              <a:endParaRPr sz="1100" b="0" i="0" u="none" strike="noStrike" cap="none">
                <a:solidFill>
                  <a:srgbClr val="000000"/>
                </a:solidFill>
                <a:latin typeface="Arial"/>
                <a:ea typeface="Arial"/>
                <a:cs typeface="Arial"/>
                <a:sym typeface="Arial"/>
              </a:endParaRPr>
            </a:p>
          </p:txBody>
        </p:sp>
        <p:cxnSp>
          <p:nvCxnSpPr>
            <p:cNvPr id="441" name="Google Shape;441;p41"/>
            <p:cNvCxnSpPr/>
            <p:nvPr/>
          </p:nvCxnSpPr>
          <p:spPr>
            <a:xfrm>
              <a:off x="10333986" y="2756947"/>
              <a:ext cx="1159500" cy="0"/>
            </a:xfrm>
            <a:prstGeom prst="straightConnector1">
              <a:avLst/>
            </a:prstGeom>
            <a:noFill/>
            <a:ln w="9525" cap="flat" cmpd="sng">
              <a:solidFill>
                <a:schemeClr val="lt1"/>
              </a:solidFill>
              <a:prstDash val="solid"/>
              <a:round/>
              <a:headEnd type="oval" w="sm" len="sm"/>
              <a:tailEnd type="none" w="sm" len="sm"/>
            </a:ln>
          </p:spPr>
        </p:cxnSp>
        <p:sp>
          <p:nvSpPr>
            <p:cNvPr id="442" name="Google Shape;442;p41"/>
            <p:cNvSpPr/>
            <p:nvPr/>
          </p:nvSpPr>
          <p:spPr>
            <a:xfrm>
              <a:off x="10431153" y="2792553"/>
              <a:ext cx="1159500" cy="1386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 sz="700" b="0" i="0" u="none" strike="noStrike" cap="none">
                  <a:solidFill>
                    <a:srgbClr val="FFFFFF"/>
                  </a:solidFill>
                  <a:latin typeface="Open Sans"/>
                  <a:ea typeface="Open Sans"/>
                  <a:cs typeface="Open Sans"/>
                  <a:sym typeface="Open Sans"/>
                </a:rPr>
                <a:t>Nilai &amp; Posisi Kotak</a:t>
              </a:r>
              <a:endParaRPr sz="1100" b="0" i="0" u="none" strike="noStrike" cap="none">
                <a:solidFill>
                  <a:srgbClr val="000000"/>
                </a:solidFill>
                <a:latin typeface="Arial"/>
                <a:ea typeface="Arial"/>
                <a:cs typeface="Arial"/>
                <a:sym typeface="Arial"/>
              </a:endParaRPr>
            </a:p>
          </p:txBody>
        </p:sp>
        <p:grpSp>
          <p:nvGrpSpPr>
            <p:cNvPr id="443" name="Google Shape;443;p41"/>
            <p:cNvGrpSpPr/>
            <p:nvPr/>
          </p:nvGrpSpPr>
          <p:grpSpPr>
            <a:xfrm>
              <a:off x="9982643" y="2617074"/>
              <a:ext cx="203239" cy="224741"/>
              <a:chOff x="703865" y="2677470"/>
              <a:chExt cx="153771" cy="170052"/>
            </a:xfrm>
          </p:grpSpPr>
          <p:sp>
            <p:nvSpPr>
              <p:cNvPr id="444" name="Google Shape;444;p41"/>
              <p:cNvSpPr/>
              <p:nvPr/>
            </p:nvSpPr>
            <p:spPr>
              <a:xfrm>
                <a:off x="734618" y="2677470"/>
                <a:ext cx="94200" cy="94200"/>
              </a:xfrm>
              <a:prstGeom prst="ellipse">
                <a:avLst/>
              </a:pr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sp>
            <p:nvSpPr>
              <p:cNvPr id="445" name="Google Shape;445;p41"/>
              <p:cNvSpPr/>
              <p:nvPr/>
            </p:nvSpPr>
            <p:spPr>
              <a:xfrm>
                <a:off x="703865" y="2771541"/>
                <a:ext cx="153771" cy="75981"/>
              </a:xfrm>
              <a:custGeom>
                <a:avLst/>
                <a:gdLst/>
                <a:ahLst/>
                <a:cxnLst/>
                <a:rect l="l" t="t" r="r" b="b"/>
                <a:pathLst>
                  <a:path w="36" h="18" extrusionOk="0">
                    <a:moveTo>
                      <a:pt x="36" y="18"/>
                    </a:moveTo>
                    <a:cubicBezTo>
                      <a:pt x="0" y="18"/>
                      <a:pt x="0" y="18"/>
                      <a:pt x="0" y="18"/>
                    </a:cubicBezTo>
                    <a:cubicBezTo>
                      <a:pt x="0" y="8"/>
                      <a:pt x="8" y="0"/>
                      <a:pt x="18" y="0"/>
                    </a:cubicBezTo>
                    <a:cubicBezTo>
                      <a:pt x="28" y="0"/>
                      <a:pt x="36" y="8"/>
                      <a:pt x="36" y="18"/>
                    </a:cubicBezTo>
                    <a:close/>
                  </a:path>
                </a:pathLst>
              </a:custGeom>
              <a:noFill/>
              <a:ln w="12700" cap="rnd" cmpd="sng">
                <a:solidFill>
                  <a:schemeClr val="lt1"/>
                </a:solidFill>
                <a:prstDash val="solid"/>
                <a:round/>
                <a:headEnd type="none" w="sm" len="sm"/>
                <a:tailEnd type="none" w="sm" len="sm"/>
              </a:ln>
            </p:spPr>
            <p:txBody>
              <a:bodyPr spcFirstLastPara="1" wrap="square" lIns="68575" tIns="34275" rIns="68575" bIns="34275" anchor="t" anchorCtr="0">
                <a:noAutofit/>
              </a:bodyPr>
              <a:lstStyle/>
              <a:p>
                <a:pPr marL="0" marR="0" lvl="0" indent="0" algn="l" rtl="0">
                  <a:spcBef>
                    <a:spcPts val="0"/>
                  </a:spcBef>
                  <a:spcAft>
                    <a:spcPts val="0"/>
                  </a:spcAft>
                  <a:buNone/>
                </a:pPr>
                <a:endParaRPr sz="1400" b="0" i="0" u="none" strike="noStrike" cap="none">
                  <a:solidFill>
                    <a:srgbClr val="000000"/>
                  </a:solidFill>
                  <a:latin typeface="Open Sans"/>
                  <a:ea typeface="Open Sans"/>
                  <a:cs typeface="Open Sans"/>
                  <a:sym typeface="Open Sans"/>
                </a:endParaRPr>
              </a:p>
            </p:txBody>
          </p:sp>
        </p:grpSp>
      </p:grpSp>
      <p:cxnSp>
        <p:nvCxnSpPr>
          <p:cNvPr id="446" name="Google Shape;446;p41"/>
          <p:cNvCxnSpPr/>
          <p:nvPr/>
        </p:nvCxnSpPr>
        <p:spPr>
          <a:xfrm>
            <a:off x="6996714" y="2908428"/>
            <a:ext cx="162000" cy="0"/>
          </a:xfrm>
          <a:prstGeom prst="straightConnector1">
            <a:avLst/>
          </a:prstGeom>
          <a:noFill/>
          <a:ln w="9525" cap="flat" cmpd="sng">
            <a:solidFill>
              <a:schemeClr val="dk1"/>
            </a:solidFill>
            <a:prstDash val="solid"/>
            <a:round/>
            <a:headEnd type="none" w="sm" len="sm"/>
            <a:tailEnd type="oval" w="sm" len="sm"/>
          </a:ln>
        </p:spPr>
      </p:cxnSp>
      <p:cxnSp>
        <p:nvCxnSpPr>
          <p:cNvPr id="447" name="Google Shape;447;p41"/>
          <p:cNvCxnSpPr/>
          <p:nvPr/>
        </p:nvCxnSpPr>
        <p:spPr>
          <a:xfrm rot="10800000">
            <a:off x="7004966" y="2108549"/>
            <a:ext cx="0" cy="1363500"/>
          </a:xfrm>
          <a:prstGeom prst="straightConnector1">
            <a:avLst/>
          </a:prstGeom>
          <a:noFill/>
          <a:ln w="9525" cap="flat" cmpd="sng">
            <a:solidFill>
              <a:schemeClr val="dk1"/>
            </a:solidFill>
            <a:prstDash val="solid"/>
            <a:round/>
            <a:headEnd type="none" w="sm" len="sm"/>
            <a:tailEnd type="none" w="sm" len="sm"/>
          </a:ln>
        </p:spPr>
      </p:cxnSp>
      <p:cxnSp>
        <p:nvCxnSpPr>
          <p:cNvPr id="448" name="Google Shape;448;p41"/>
          <p:cNvCxnSpPr/>
          <p:nvPr/>
        </p:nvCxnSpPr>
        <p:spPr>
          <a:xfrm>
            <a:off x="7001449" y="3466397"/>
            <a:ext cx="138300" cy="0"/>
          </a:xfrm>
          <a:prstGeom prst="straightConnector1">
            <a:avLst/>
          </a:prstGeom>
          <a:noFill/>
          <a:ln w="9525" cap="flat" cmpd="sng">
            <a:solidFill>
              <a:schemeClr val="dk1"/>
            </a:solidFill>
            <a:prstDash val="solid"/>
            <a:round/>
            <a:headEnd type="none" w="sm" len="sm"/>
            <a:tailEnd type="oval" w="sm" len="sm"/>
          </a:ln>
        </p:spPr>
      </p:cxnSp>
      <p:cxnSp>
        <p:nvCxnSpPr>
          <p:cNvPr id="449" name="Google Shape;449;p41"/>
          <p:cNvCxnSpPr/>
          <p:nvPr/>
        </p:nvCxnSpPr>
        <p:spPr>
          <a:xfrm>
            <a:off x="7001449" y="2410219"/>
            <a:ext cx="138300" cy="0"/>
          </a:xfrm>
          <a:prstGeom prst="straightConnector1">
            <a:avLst/>
          </a:prstGeom>
          <a:noFill/>
          <a:ln w="9525" cap="flat" cmpd="sng">
            <a:solidFill>
              <a:schemeClr val="dk1"/>
            </a:solidFill>
            <a:prstDash val="solid"/>
            <a:round/>
            <a:headEnd type="none" w="sm" len="sm"/>
            <a:tailEnd type="oval" w="sm" len="sm"/>
          </a:ln>
        </p:spPr>
      </p:cxnSp>
      <p:pic>
        <p:nvPicPr>
          <p:cNvPr id="450" name="Google Shape;450;p41"/>
          <p:cNvPicPr preferRelativeResize="0"/>
          <p:nvPr/>
        </p:nvPicPr>
        <p:blipFill rotWithShape="1">
          <a:blip r:embed="rId13">
            <a:alphaModFix/>
          </a:blip>
          <a:srcRect/>
          <a:stretch/>
        </p:blipFill>
        <p:spPr>
          <a:xfrm>
            <a:off x="6580670" y="1576773"/>
            <a:ext cx="400306" cy="400306"/>
          </a:xfrm>
          <a:prstGeom prst="rect">
            <a:avLst/>
          </a:prstGeom>
          <a:noFill/>
          <a:ln>
            <a:noFill/>
          </a:ln>
        </p:spPr>
      </p:pic>
      <p:sp>
        <p:nvSpPr>
          <p:cNvPr id="451" name="Google Shape;451;p41"/>
          <p:cNvSpPr txBox="1"/>
          <p:nvPr/>
        </p:nvSpPr>
        <p:spPr>
          <a:xfrm>
            <a:off x="7268223" y="2859009"/>
            <a:ext cx="911100" cy="7650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endParaRPr sz="900" b="0" i="0" u="none" strike="noStrike" cap="none">
              <a:solidFill>
                <a:srgbClr val="073763"/>
              </a:solidFill>
              <a:latin typeface="Open Sans"/>
              <a:ea typeface="Open Sans"/>
              <a:cs typeface="Open Sans"/>
              <a:sym typeface="Open Sans"/>
            </a:endParaRPr>
          </a:p>
        </p:txBody>
      </p:sp>
      <p:sp>
        <p:nvSpPr>
          <p:cNvPr id="452" name="Google Shape;452;p41"/>
          <p:cNvSpPr/>
          <p:nvPr/>
        </p:nvSpPr>
        <p:spPr>
          <a:xfrm rot="10800000">
            <a:off x="4018118" y="1452702"/>
            <a:ext cx="1760700" cy="1331700"/>
          </a:xfrm>
          <a:prstGeom prst="corner">
            <a:avLst>
              <a:gd name="adj1" fmla="val 53114"/>
              <a:gd name="adj2" fmla="val 65421"/>
            </a:avLst>
          </a:prstGeom>
          <a:noFill/>
          <a:ln w="76200" cap="flat" cmpd="sng">
            <a:solidFill>
              <a:srgbClr val="E71D62"/>
            </a:solidFill>
            <a:prstDash val="dash"/>
            <a:round/>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rgbClr val="FFFFFF"/>
              </a:solidFill>
              <a:latin typeface="Calibri"/>
              <a:ea typeface="Calibri"/>
              <a:cs typeface="Calibri"/>
              <a:sym typeface="Calibri"/>
            </a:endParaRPr>
          </a:p>
        </p:txBody>
      </p:sp>
      <p:cxnSp>
        <p:nvCxnSpPr>
          <p:cNvPr id="453" name="Google Shape;453;p41"/>
          <p:cNvCxnSpPr/>
          <p:nvPr/>
        </p:nvCxnSpPr>
        <p:spPr>
          <a:xfrm>
            <a:off x="5892872" y="1828800"/>
            <a:ext cx="675000" cy="0"/>
          </a:xfrm>
          <a:prstGeom prst="straightConnector1">
            <a:avLst/>
          </a:prstGeom>
          <a:noFill/>
          <a:ln w="28575" cap="flat" cmpd="sng">
            <a:solidFill>
              <a:srgbClr val="DF1258"/>
            </a:solidFill>
            <a:prstDash val="solid"/>
            <a:round/>
            <a:headEnd type="none" w="sm" len="sm"/>
            <a:tailEnd type="triangle" w="med" len="med"/>
          </a:ln>
        </p:spPr>
      </p:cxnSp>
      <p:pic>
        <p:nvPicPr>
          <p:cNvPr id="454" name="Google Shape;454;p41"/>
          <p:cNvPicPr preferRelativeResize="0"/>
          <p:nvPr/>
        </p:nvPicPr>
        <p:blipFill rotWithShape="1">
          <a:blip r:embed="rId14">
            <a:alphaModFix/>
          </a:blip>
          <a:srcRect/>
          <a:stretch/>
        </p:blipFill>
        <p:spPr>
          <a:xfrm>
            <a:off x="6527118" y="1240425"/>
            <a:ext cx="189000" cy="189000"/>
          </a:xfrm>
          <a:prstGeom prst="rect">
            <a:avLst/>
          </a:prstGeom>
          <a:noFill/>
          <a:ln>
            <a:noFill/>
          </a:ln>
        </p:spPr>
      </p:pic>
      <p:pic>
        <p:nvPicPr>
          <p:cNvPr id="455" name="Google Shape;455;p41"/>
          <p:cNvPicPr preferRelativeResize="0"/>
          <p:nvPr/>
        </p:nvPicPr>
        <p:blipFill rotWithShape="1">
          <a:blip r:embed="rId15">
            <a:alphaModFix/>
          </a:blip>
          <a:srcRect/>
          <a:stretch/>
        </p:blipFill>
        <p:spPr>
          <a:xfrm>
            <a:off x="152400" y="101150"/>
            <a:ext cx="880850" cy="437550"/>
          </a:xfrm>
          <a:prstGeom prst="rect">
            <a:avLst/>
          </a:prstGeom>
          <a:noFill/>
          <a:ln>
            <a:noFill/>
          </a:ln>
        </p:spPr>
      </p:pic>
      <p:pic>
        <p:nvPicPr>
          <p:cNvPr id="456" name="Google Shape;456;p41"/>
          <p:cNvPicPr preferRelativeResize="0"/>
          <p:nvPr/>
        </p:nvPicPr>
        <p:blipFill rotWithShape="1">
          <a:blip r:embed="rId16">
            <a:alphaModFix/>
          </a:blip>
          <a:srcRect/>
          <a:stretch/>
        </p:blipFill>
        <p:spPr>
          <a:xfrm>
            <a:off x="1" y="4679909"/>
            <a:ext cx="9144001" cy="463583"/>
          </a:xfrm>
          <a:prstGeom prst="rect">
            <a:avLst/>
          </a:prstGeom>
          <a:noFill/>
          <a:ln>
            <a:noFill/>
          </a:ln>
        </p:spPr>
      </p:pic>
      <p:sp>
        <p:nvSpPr>
          <p:cNvPr id="457" name="Google Shape;457;p41"/>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lvl="0" indent="0" algn="r" rtl="0">
              <a:spcBef>
                <a:spcPts val="0"/>
              </a:spcBef>
              <a:spcAft>
                <a:spcPts val="0"/>
              </a:spcAft>
              <a:buNone/>
            </a:pPr>
            <a:endParaRPr sz="1300" b="1">
              <a:solidFill>
                <a:srgbClr val="000000"/>
              </a:solidFill>
              <a:latin typeface="Calibri"/>
              <a:ea typeface="Calibri"/>
              <a:cs typeface="Calibri"/>
              <a:sym typeface="Calibri"/>
            </a:endParaRPr>
          </a:p>
        </p:txBody>
      </p:sp>
      <p:sp>
        <p:nvSpPr>
          <p:cNvPr id="458" name="Google Shape;458;p41"/>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21</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42"/>
          <p:cNvSpPr txBox="1"/>
          <p:nvPr/>
        </p:nvSpPr>
        <p:spPr>
          <a:xfrm>
            <a:off x="987750" y="117306"/>
            <a:ext cx="7002000" cy="354000"/>
          </a:xfrm>
          <a:prstGeom prst="rect">
            <a:avLst/>
          </a:prstGeom>
          <a:noFill/>
          <a:ln>
            <a:noFill/>
          </a:ln>
        </p:spPr>
        <p:txBody>
          <a:bodyPr spcFirstLastPara="1" wrap="square" lIns="0" tIns="0" rIns="0" bIns="0" anchor="t" anchorCtr="0">
            <a:spAutoFit/>
          </a:bodyPr>
          <a:lstStyle/>
          <a:p>
            <a:pPr marL="0" marR="0" lvl="0" indent="0" algn="ctr" rtl="0">
              <a:lnSpc>
                <a:spcPct val="113991"/>
              </a:lnSpc>
              <a:spcBef>
                <a:spcPts val="0"/>
              </a:spcBef>
              <a:spcAft>
                <a:spcPts val="0"/>
              </a:spcAft>
              <a:buNone/>
            </a:pPr>
            <a:r>
              <a:rPr lang="en" sz="2300" b="0" i="0" u="none" strike="noStrike" cap="none">
                <a:solidFill>
                  <a:srgbClr val="00357B"/>
                </a:solidFill>
                <a:latin typeface="Open Sans ExtraBold"/>
                <a:ea typeface="Open Sans ExtraBold"/>
                <a:cs typeface="Open Sans ExtraBold"/>
                <a:sym typeface="Open Sans ExtraBold"/>
              </a:rPr>
              <a:t>Manajemen Talenta ASN</a:t>
            </a:r>
            <a:endParaRPr sz="2300" b="0" i="0" u="none" strike="noStrike" cap="none">
              <a:solidFill>
                <a:srgbClr val="00357B"/>
              </a:solidFill>
              <a:latin typeface="Open Sans ExtraBold"/>
              <a:ea typeface="Open Sans ExtraBold"/>
              <a:cs typeface="Open Sans ExtraBold"/>
              <a:sym typeface="Open Sans ExtraBold"/>
            </a:endParaRPr>
          </a:p>
        </p:txBody>
      </p:sp>
      <p:pic>
        <p:nvPicPr>
          <p:cNvPr id="464" name="Google Shape;464;p42"/>
          <p:cNvPicPr preferRelativeResize="0"/>
          <p:nvPr/>
        </p:nvPicPr>
        <p:blipFill rotWithShape="1">
          <a:blip r:embed="rId3">
            <a:alphaModFix/>
          </a:blip>
          <a:srcRect l="9190"/>
          <a:stretch/>
        </p:blipFill>
        <p:spPr>
          <a:xfrm>
            <a:off x="5900400" y="1083075"/>
            <a:ext cx="2466700" cy="3483401"/>
          </a:xfrm>
          <a:prstGeom prst="rect">
            <a:avLst/>
          </a:prstGeom>
          <a:noFill/>
          <a:ln>
            <a:noFill/>
          </a:ln>
        </p:spPr>
      </p:pic>
      <p:grpSp>
        <p:nvGrpSpPr>
          <p:cNvPr id="465" name="Google Shape;465;p42"/>
          <p:cNvGrpSpPr/>
          <p:nvPr/>
        </p:nvGrpSpPr>
        <p:grpSpPr>
          <a:xfrm>
            <a:off x="5286074" y="726948"/>
            <a:ext cx="3580244" cy="324658"/>
            <a:chOff x="1193048" y="1492982"/>
            <a:chExt cx="4487084" cy="533100"/>
          </a:xfrm>
        </p:grpSpPr>
        <p:sp>
          <p:nvSpPr>
            <p:cNvPr id="466" name="Google Shape;466;p42"/>
            <p:cNvSpPr/>
            <p:nvPr/>
          </p:nvSpPr>
          <p:spPr>
            <a:xfrm>
              <a:off x="1245232" y="1510466"/>
              <a:ext cx="4434900" cy="503400"/>
            </a:xfrm>
            <a:prstGeom prst="roundRect">
              <a:avLst>
                <a:gd name="adj" fmla="val 16667"/>
              </a:avLst>
            </a:prstGeom>
            <a:solidFill>
              <a:srgbClr val="005CA7"/>
            </a:solidFill>
            <a:ln>
              <a:noFill/>
            </a:ln>
          </p:spPr>
          <p:txBody>
            <a:bodyPr spcFirstLastPara="1" wrap="square" lIns="64300" tIns="32125" rIns="64300" bIns="32125" anchor="ctr" anchorCtr="0">
              <a:noAutofit/>
            </a:bodyPr>
            <a:lstStyle/>
            <a:p>
              <a:pPr marL="0" marR="0" lvl="0" indent="0" algn="ctr" rtl="0">
                <a:spcBef>
                  <a:spcPts val="0"/>
                </a:spcBef>
                <a:spcAft>
                  <a:spcPts val="0"/>
                </a:spcAft>
                <a:buNone/>
              </a:pPr>
              <a:endParaRPr sz="800" b="1" i="0" u="none" strike="noStrike" cap="none">
                <a:solidFill>
                  <a:srgbClr val="FFFFFF"/>
                </a:solidFill>
                <a:latin typeface="Open Sans"/>
                <a:ea typeface="Open Sans"/>
                <a:cs typeface="Open Sans"/>
                <a:sym typeface="Open Sans"/>
              </a:endParaRPr>
            </a:p>
          </p:txBody>
        </p:sp>
        <p:sp>
          <p:nvSpPr>
            <p:cNvPr id="467" name="Google Shape;467;p42"/>
            <p:cNvSpPr/>
            <p:nvPr/>
          </p:nvSpPr>
          <p:spPr>
            <a:xfrm>
              <a:off x="1193048" y="1492982"/>
              <a:ext cx="4476000" cy="533100"/>
            </a:xfrm>
            <a:prstGeom prst="rect">
              <a:avLst/>
            </a:prstGeom>
            <a:noFill/>
            <a:ln>
              <a:noFill/>
            </a:ln>
          </p:spPr>
          <p:txBody>
            <a:bodyPr spcFirstLastPara="1" wrap="square" lIns="64300" tIns="32125" rIns="64300" bIns="32125" anchor="ctr" anchorCtr="0">
              <a:noAutofit/>
            </a:bodyPr>
            <a:lstStyle/>
            <a:p>
              <a:pPr marL="0" marR="0" lvl="0" indent="0" algn="ctr" rtl="0">
                <a:spcBef>
                  <a:spcPts val="0"/>
                </a:spcBef>
                <a:spcAft>
                  <a:spcPts val="0"/>
                </a:spcAft>
                <a:buNone/>
              </a:pPr>
              <a:r>
                <a:rPr lang="en" sz="800" b="1" i="0" u="none" strike="noStrike" cap="none">
                  <a:solidFill>
                    <a:srgbClr val="FFFFFF"/>
                  </a:solidFill>
                  <a:latin typeface="Open Sans"/>
                  <a:ea typeface="Open Sans"/>
                  <a:cs typeface="Open Sans"/>
                  <a:sym typeface="Open Sans"/>
                </a:rPr>
                <a:t>Instansi Pemerintah yang sudah mendapatkan persetujuan dan penerapan MT</a:t>
              </a:r>
              <a:endParaRPr sz="800" b="1" i="0" u="none" strike="noStrike" cap="none">
                <a:solidFill>
                  <a:srgbClr val="FFFFFF"/>
                </a:solidFill>
                <a:latin typeface="Open Sans"/>
                <a:ea typeface="Open Sans"/>
                <a:cs typeface="Open Sans"/>
                <a:sym typeface="Open Sans"/>
              </a:endParaRPr>
            </a:p>
          </p:txBody>
        </p:sp>
      </p:grpSp>
      <p:sp>
        <p:nvSpPr>
          <p:cNvPr id="468" name="Google Shape;468;p42"/>
          <p:cNvSpPr/>
          <p:nvPr/>
        </p:nvSpPr>
        <p:spPr>
          <a:xfrm>
            <a:off x="5347200" y="4446475"/>
            <a:ext cx="3649500" cy="281100"/>
          </a:xfrm>
          <a:prstGeom prst="roundRect">
            <a:avLst>
              <a:gd name="adj" fmla="val 16667"/>
            </a:avLst>
          </a:prstGeom>
          <a:solidFill>
            <a:srgbClr val="005CA7"/>
          </a:solidFill>
          <a:ln>
            <a:noFill/>
          </a:ln>
        </p:spPr>
        <p:txBody>
          <a:bodyPr spcFirstLastPara="1" wrap="square" lIns="64300" tIns="32125" rIns="64300" bIns="32125" anchor="ctr" anchorCtr="0">
            <a:noAutofit/>
          </a:bodyPr>
          <a:lstStyle/>
          <a:p>
            <a:pPr marL="0" marR="0" lvl="0" indent="0" algn="ctr" rtl="0">
              <a:spcBef>
                <a:spcPts val="0"/>
              </a:spcBef>
              <a:spcAft>
                <a:spcPts val="0"/>
              </a:spcAft>
              <a:buNone/>
            </a:pPr>
            <a:endParaRPr sz="1300" b="0" i="0" u="none" strike="noStrike" cap="none">
              <a:solidFill>
                <a:schemeClr val="lt1"/>
              </a:solidFill>
              <a:latin typeface="Calibri"/>
              <a:ea typeface="Calibri"/>
              <a:cs typeface="Calibri"/>
              <a:sym typeface="Calibri"/>
            </a:endParaRPr>
          </a:p>
        </p:txBody>
      </p:sp>
      <p:sp>
        <p:nvSpPr>
          <p:cNvPr id="469" name="Google Shape;469;p42"/>
          <p:cNvSpPr txBox="1"/>
          <p:nvPr/>
        </p:nvSpPr>
        <p:spPr>
          <a:xfrm>
            <a:off x="5588478" y="4484637"/>
            <a:ext cx="3174600" cy="188100"/>
          </a:xfrm>
          <a:prstGeom prst="rect">
            <a:avLst/>
          </a:prstGeom>
          <a:noFill/>
          <a:ln>
            <a:noFill/>
          </a:ln>
        </p:spPr>
        <p:txBody>
          <a:bodyPr spcFirstLastPara="1" wrap="square" lIns="64300" tIns="32125" rIns="64300" bIns="32125" anchor="t" anchorCtr="0">
            <a:spAutoFit/>
          </a:bodyPr>
          <a:lstStyle/>
          <a:p>
            <a:pPr marL="0" marR="0" lvl="0" indent="0" algn="l" rtl="0">
              <a:spcBef>
                <a:spcPts val="0"/>
              </a:spcBef>
              <a:spcAft>
                <a:spcPts val="0"/>
              </a:spcAft>
              <a:buNone/>
            </a:pPr>
            <a:r>
              <a:rPr lang="en" sz="800" b="1" i="0" u="none" strike="noStrike" cap="none">
                <a:solidFill>
                  <a:schemeClr val="lt1"/>
                </a:solidFill>
                <a:latin typeface="Open Sans"/>
                <a:ea typeface="Open Sans"/>
                <a:cs typeface="Open Sans"/>
                <a:sym typeface="Open Sans"/>
              </a:rPr>
              <a:t>*) 2026 on going (Jumlah masih akan terus bertambah)</a:t>
            </a:r>
            <a:endParaRPr sz="800" b="1" i="0" u="none" strike="noStrike" cap="none">
              <a:solidFill>
                <a:schemeClr val="lt1"/>
              </a:solidFill>
              <a:latin typeface="Open Sans"/>
              <a:ea typeface="Open Sans"/>
              <a:cs typeface="Open Sans"/>
              <a:sym typeface="Open Sans"/>
            </a:endParaRPr>
          </a:p>
        </p:txBody>
      </p:sp>
      <p:sp>
        <p:nvSpPr>
          <p:cNvPr id="470" name="Google Shape;470;p42"/>
          <p:cNvSpPr/>
          <p:nvPr/>
        </p:nvSpPr>
        <p:spPr>
          <a:xfrm>
            <a:off x="5411875" y="1134025"/>
            <a:ext cx="151800" cy="3160800"/>
          </a:xfrm>
          <a:prstGeom prst="leftBrace">
            <a:avLst>
              <a:gd name="adj1" fmla="val 97508"/>
              <a:gd name="adj2" fmla="val 50000"/>
            </a:avLst>
          </a:prstGeom>
          <a:noFill/>
          <a:ln w="20950" cap="flat" cmpd="sng">
            <a:solidFill>
              <a:schemeClr val="dk2"/>
            </a:solidFill>
            <a:prstDash val="solid"/>
            <a:miter lim="800000"/>
            <a:headEnd type="none" w="sm" len="sm"/>
            <a:tailEnd type="none" w="sm" len="sm"/>
          </a:ln>
        </p:spPr>
        <p:txBody>
          <a:bodyPr spcFirstLastPara="1" wrap="square" lIns="50250" tIns="25100" rIns="50250" bIns="25100" anchor="ctr" anchorCtr="0">
            <a:noAutofit/>
          </a:bodyPr>
          <a:lstStyle/>
          <a:p>
            <a:pPr marL="0" marR="0" lvl="0" indent="0" algn="ctr" rtl="0">
              <a:spcBef>
                <a:spcPts val="0"/>
              </a:spcBef>
              <a:spcAft>
                <a:spcPts val="0"/>
              </a:spcAft>
              <a:buNone/>
            </a:pPr>
            <a:endParaRPr sz="1000" b="0" i="0" u="none" strike="noStrike" cap="none">
              <a:solidFill>
                <a:schemeClr val="dk1"/>
              </a:solidFill>
              <a:latin typeface="Calibri"/>
              <a:ea typeface="Calibri"/>
              <a:cs typeface="Calibri"/>
              <a:sym typeface="Calibri"/>
            </a:endParaRPr>
          </a:p>
        </p:txBody>
      </p:sp>
      <p:sp>
        <p:nvSpPr>
          <p:cNvPr id="471" name="Google Shape;471;p42"/>
          <p:cNvSpPr txBox="1"/>
          <p:nvPr/>
        </p:nvSpPr>
        <p:spPr>
          <a:xfrm>
            <a:off x="4762700" y="2475800"/>
            <a:ext cx="665700" cy="420000"/>
          </a:xfrm>
          <a:prstGeom prst="rect">
            <a:avLst/>
          </a:prstGeom>
          <a:noFill/>
          <a:ln>
            <a:noFill/>
          </a:ln>
        </p:spPr>
        <p:txBody>
          <a:bodyPr spcFirstLastPara="1" wrap="square" lIns="50250" tIns="25100" rIns="50250" bIns="25100" anchor="t" anchorCtr="0">
            <a:spAutoFit/>
          </a:bodyPr>
          <a:lstStyle/>
          <a:p>
            <a:pPr marL="0" marR="0" lvl="0" indent="0" algn="ctr" rtl="0">
              <a:spcBef>
                <a:spcPts val="0"/>
              </a:spcBef>
              <a:spcAft>
                <a:spcPts val="0"/>
              </a:spcAft>
              <a:buNone/>
            </a:pPr>
            <a:r>
              <a:rPr lang="en" sz="1200" b="1" i="0" u="none" strike="noStrike" cap="none">
                <a:solidFill>
                  <a:schemeClr val="dk1"/>
                </a:solidFill>
                <a:latin typeface="Montserrat"/>
                <a:ea typeface="Montserrat"/>
                <a:cs typeface="Montserrat"/>
                <a:sym typeface="Montserrat"/>
              </a:rPr>
              <a:t>Naik</a:t>
            </a:r>
            <a:endParaRPr sz="1000"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 sz="1200" b="1">
                <a:solidFill>
                  <a:schemeClr val="dk1"/>
                </a:solidFill>
                <a:latin typeface="Montserrat"/>
                <a:ea typeface="Montserrat"/>
                <a:cs typeface="Montserrat"/>
                <a:sym typeface="Montserrat"/>
              </a:rPr>
              <a:t>571</a:t>
            </a:r>
            <a:r>
              <a:rPr lang="en" sz="1200" b="1" i="0" u="none" strike="noStrike" cap="none">
                <a:solidFill>
                  <a:schemeClr val="dk1"/>
                </a:solidFill>
                <a:latin typeface="Montserrat"/>
                <a:ea typeface="Montserrat"/>
                <a:cs typeface="Montserrat"/>
                <a:sym typeface="Montserrat"/>
              </a:rPr>
              <a:t>%</a:t>
            </a:r>
            <a:endParaRPr sz="1200" b="1" i="0" u="none" strike="noStrike" cap="none">
              <a:solidFill>
                <a:schemeClr val="dk1"/>
              </a:solidFill>
              <a:latin typeface="Montserrat"/>
              <a:ea typeface="Montserrat"/>
              <a:cs typeface="Montserrat"/>
              <a:sym typeface="Montserrat"/>
            </a:endParaRPr>
          </a:p>
        </p:txBody>
      </p:sp>
      <p:sp>
        <p:nvSpPr>
          <p:cNvPr id="472" name="Google Shape;472;p42"/>
          <p:cNvSpPr/>
          <p:nvPr/>
        </p:nvSpPr>
        <p:spPr>
          <a:xfrm>
            <a:off x="283125" y="827126"/>
            <a:ext cx="2068500" cy="330300"/>
          </a:xfrm>
          <a:prstGeom prst="roundRect">
            <a:avLst>
              <a:gd name="adj" fmla="val 16667"/>
            </a:avLst>
          </a:prstGeom>
          <a:solidFill>
            <a:srgbClr val="58C5FB"/>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Progres Penerapan MT</a:t>
            </a:r>
            <a:endParaRPr sz="1400" b="1" i="0" u="none" strike="noStrike" cap="none">
              <a:solidFill>
                <a:srgbClr val="000000"/>
              </a:solidFill>
              <a:latin typeface="Calibri"/>
              <a:ea typeface="Calibri"/>
              <a:cs typeface="Calibri"/>
              <a:sym typeface="Calibri"/>
            </a:endParaRPr>
          </a:p>
        </p:txBody>
      </p:sp>
      <p:sp>
        <p:nvSpPr>
          <p:cNvPr id="473" name="Google Shape;473;p42"/>
          <p:cNvSpPr/>
          <p:nvPr/>
        </p:nvSpPr>
        <p:spPr>
          <a:xfrm>
            <a:off x="2573993" y="827126"/>
            <a:ext cx="2068500" cy="330300"/>
          </a:xfrm>
          <a:prstGeom prst="roundRect">
            <a:avLst>
              <a:gd name="adj" fmla="val 16667"/>
            </a:avLst>
          </a:prstGeom>
          <a:solidFill>
            <a:srgbClr val="00FF00"/>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Pengisian Jabatan</a:t>
            </a:r>
            <a:endParaRPr sz="1400" b="1" i="0" u="none" strike="noStrike" cap="none">
              <a:solidFill>
                <a:srgbClr val="000000"/>
              </a:solidFill>
              <a:latin typeface="Calibri"/>
              <a:ea typeface="Calibri"/>
              <a:cs typeface="Calibri"/>
              <a:sym typeface="Calibri"/>
            </a:endParaRPr>
          </a:p>
        </p:txBody>
      </p:sp>
      <p:sp>
        <p:nvSpPr>
          <p:cNvPr id="474" name="Google Shape;474;p42"/>
          <p:cNvSpPr/>
          <p:nvPr/>
        </p:nvSpPr>
        <p:spPr>
          <a:xfrm>
            <a:off x="283125" y="1254776"/>
            <a:ext cx="2068500" cy="705300"/>
          </a:xfrm>
          <a:prstGeom prst="roundRect">
            <a:avLst>
              <a:gd name="adj" fmla="val 16667"/>
            </a:avLst>
          </a:prstGeom>
          <a:solidFill>
            <a:srgbClr val="CFE2F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Total Instansi</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643 Instansi</a:t>
            </a:r>
            <a:endParaRPr sz="1400" b="1" i="0" u="none" strike="noStrike" cap="none">
              <a:solidFill>
                <a:srgbClr val="000000"/>
              </a:solidFill>
              <a:latin typeface="Calibri"/>
              <a:ea typeface="Calibri"/>
              <a:cs typeface="Calibri"/>
              <a:sym typeface="Calibri"/>
            </a:endParaRPr>
          </a:p>
        </p:txBody>
      </p:sp>
      <p:sp>
        <p:nvSpPr>
          <p:cNvPr id="475" name="Google Shape;475;p42"/>
          <p:cNvSpPr/>
          <p:nvPr/>
        </p:nvSpPr>
        <p:spPr>
          <a:xfrm>
            <a:off x="261975" y="2114976"/>
            <a:ext cx="2068500" cy="705300"/>
          </a:xfrm>
          <a:prstGeom prst="roundRect">
            <a:avLst>
              <a:gd name="adj" fmla="val 16667"/>
            </a:avLst>
          </a:prstGeom>
          <a:solidFill>
            <a:srgbClr val="CFE2F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Komitmen</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5</a:t>
            </a:r>
            <a:r>
              <a:rPr lang="en" b="1">
                <a:latin typeface="Calibri"/>
                <a:ea typeface="Calibri"/>
                <a:cs typeface="Calibri"/>
                <a:sym typeface="Calibri"/>
              </a:rPr>
              <a:t>88</a:t>
            </a:r>
            <a:r>
              <a:rPr lang="en" sz="1400" b="1" i="0" u="none" strike="noStrike" cap="none">
                <a:solidFill>
                  <a:srgbClr val="000000"/>
                </a:solidFill>
                <a:latin typeface="Calibri"/>
                <a:ea typeface="Calibri"/>
                <a:cs typeface="Calibri"/>
                <a:sym typeface="Calibri"/>
              </a:rPr>
              <a:t> Instansi</a:t>
            </a:r>
            <a:endParaRPr sz="1400" b="1" i="0" u="none" strike="noStrike" cap="none">
              <a:solidFill>
                <a:srgbClr val="000000"/>
              </a:solidFill>
              <a:latin typeface="Calibri"/>
              <a:ea typeface="Calibri"/>
              <a:cs typeface="Calibri"/>
              <a:sym typeface="Calibri"/>
            </a:endParaRPr>
          </a:p>
        </p:txBody>
      </p:sp>
      <p:sp>
        <p:nvSpPr>
          <p:cNvPr id="476" name="Google Shape;476;p42"/>
          <p:cNvSpPr/>
          <p:nvPr/>
        </p:nvSpPr>
        <p:spPr>
          <a:xfrm>
            <a:off x="283125" y="2975176"/>
            <a:ext cx="2068500" cy="705300"/>
          </a:xfrm>
          <a:prstGeom prst="roundRect">
            <a:avLst>
              <a:gd name="adj" fmla="val 16667"/>
            </a:avLst>
          </a:prstGeom>
          <a:solidFill>
            <a:srgbClr val="CFE2F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Ekspose</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b="1">
                <a:latin typeface="Calibri"/>
                <a:ea typeface="Calibri"/>
                <a:cs typeface="Calibri"/>
                <a:sym typeface="Calibri"/>
              </a:rPr>
              <a:t>302</a:t>
            </a:r>
            <a:r>
              <a:rPr lang="en" sz="1400" b="1" i="0" u="none" strike="noStrike" cap="none">
                <a:solidFill>
                  <a:srgbClr val="000000"/>
                </a:solidFill>
                <a:latin typeface="Calibri"/>
                <a:ea typeface="Calibri"/>
                <a:cs typeface="Calibri"/>
                <a:sym typeface="Calibri"/>
              </a:rPr>
              <a:t> Instansi</a:t>
            </a:r>
            <a:endParaRPr sz="1400" b="1" i="0" u="none" strike="noStrike" cap="none">
              <a:solidFill>
                <a:srgbClr val="000000"/>
              </a:solidFill>
              <a:latin typeface="Calibri"/>
              <a:ea typeface="Calibri"/>
              <a:cs typeface="Calibri"/>
              <a:sym typeface="Calibri"/>
            </a:endParaRPr>
          </a:p>
        </p:txBody>
      </p:sp>
      <p:sp>
        <p:nvSpPr>
          <p:cNvPr id="477" name="Google Shape;477;p42"/>
          <p:cNvSpPr/>
          <p:nvPr/>
        </p:nvSpPr>
        <p:spPr>
          <a:xfrm>
            <a:off x="283125" y="3835376"/>
            <a:ext cx="2068500" cy="705300"/>
          </a:xfrm>
          <a:prstGeom prst="roundRect">
            <a:avLst>
              <a:gd name="adj" fmla="val 16667"/>
            </a:avLst>
          </a:prstGeom>
          <a:solidFill>
            <a:srgbClr val="CFE2F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SK Persetujuan</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b="1">
                <a:latin typeface="Calibri"/>
                <a:ea typeface="Calibri"/>
                <a:cs typeface="Calibri"/>
                <a:sym typeface="Calibri"/>
              </a:rPr>
              <a:t>282</a:t>
            </a:r>
            <a:r>
              <a:rPr lang="en" sz="1400" b="1" i="0" u="none" strike="noStrike" cap="none">
                <a:solidFill>
                  <a:srgbClr val="000000"/>
                </a:solidFill>
                <a:latin typeface="Calibri"/>
                <a:ea typeface="Calibri"/>
                <a:cs typeface="Calibri"/>
                <a:sym typeface="Calibri"/>
              </a:rPr>
              <a:t> Instansi</a:t>
            </a:r>
            <a:endParaRPr sz="1400" b="1" i="0" u="none" strike="noStrike" cap="none">
              <a:solidFill>
                <a:srgbClr val="000000"/>
              </a:solidFill>
              <a:latin typeface="Calibri"/>
              <a:ea typeface="Calibri"/>
              <a:cs typeface="Calibri"/>
              <a:sym typeface="Calibri"/>
            </a:endParaRPr>
          </a:p>
        </p:txBody>
      </p:sp>
      <p:sp>
        <p:nvSpPr>
          <p:cNvPr id="478" name="Google Shape;478;p42"/>
          <p:cNvSpPr/>
          <p:nvPr/>
        </p:nvSpPr>
        <p:spPr>
          <a:xfrm>
            <a:off x="2607000" y="1254776"/>
            <a:ext cx="2068500" cy="705300"/>
          </a:xfrm>
          <a:prstGeom prst="roundRect">
            <a:avLst>
              <a:gd name="adj" fmla="val 16667"/>
            </a:avLst>
          </a:prstGeom>
          <a:solidFill>
            <a:srgbClr val="D9EAD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Total Instansi</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b="1">
                <a:latin typeface="Calibri"/>
                <a:ea typeface="Calibri"/>
                <a:cs typeface="Calibri"/>
                <a:sym typeface="Calibri"/>
              </a:rPr>
              <a:t>130</a:t>
            </a:r>
            <a:r>
              <a:rPr lang="en" sz="1400" b="1" i="0" u="none" strike="noStrike" cap="none">
                <a:solidFill>
                  <a:srgbClr val="000000"/>
                </a:solidFill>
                <a:latin typeface="Calibri"/>
                <a:ea typeface="Calibri"/>
                <a:cs typeface="Calibri"/>
                <a:sym typeface="Calibri"/>
              </a:rPr>
              <a:t> Instansi</a:t>
            </a:r>
            <a:endParaRPr sz="1400" b="1" i="0" u="none" strike="noStrike" cap="none">
              <a:solidFill>
                <a:srgbClr val="000000"/>
              </a:solidFill>
              <a:latin typeface="Calibri"/>
              <a:ea typeface="Calibri"/>
              <a:cs typeface="Calibri"/>
              <a:sym typeface="Calibri"/>
            </a:endParaRPr>
          </a:p>
        </p:txBody>
      </p:sp>
      <p:sp>
        <p:nvSpPr>
          <p:cNvPr id="479" name="Google Shape;479;p42"/>
          <p:cNvSpPr/>
          <p:nvPr/>
        </p:nvSpPr>
        <p:spPr>
          <a:xfrm>
            <a:off x="2585850" y="2114976"/>
            <a:ext cx="2068500" cy="705300"/>
          </a:xfrm>
          <a:prstGeom prst="roundRect">
            <a:avLst>
              <a:gd name="adj" fmla="val 16667"/>
            </a:avLst>
          </a:prstGeom>
          <a:solidFill>
            <a:srgbClr val="D9EAD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Total Talenta Diusulkan</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b="1">
                <a:latin typeface="Calibri"/>
                <a:ea typeface="Calibri"/>
                <a:cs typeface="Calibri"/>
                <a:sym typeface="Calibri"/>
              </a:rPr>
              <a:t>4</a:t>
            </a:r>
            <a:r>
              <a:rPr lang="en" sz="1400" b="1" i="0" u="none" strike="noStrike" cap="none">
                <a:solidFill>
                  <a:srgbClr val="000000"/>
                </a:solidFill>
                <a:latin typeface="Calibri"/>
                <a:ea typeface="Calibri"/>
                <a:cs typeface="Calibri"/>
                <a:sym typeface="Calibri"/>
              </a:rPr>
              <a:t>.0</a:t>
            </a:r>
            <a:r>
              <a:rPr lang="en" b="1">
                <a:latin typeface="Calibri"/>
                <a:ea typeface="Calibri"/>
                <a:cs typeface="Calibri"/>
                <a:sym typeface="Calibri"/>
              </a:rPr>
              <a:t>26</a:t>
            </a:r>
            <a:r>
              <a:rPr lang="en" sz="1400" b="1" i="0" u="none" strike="noStrike" cap="none">
                <a:solidFill>
                  <a:srgbClr val="000000"/>
                </a:solidFill>
                <a:latin typeface="Calibri"/>
                <a:ea typeface="Calibri"/>
                <a:cs typeface="Calibri"/>
                <a:sym typeface="Calibri"/>
              </a:rPr>
              <a:t> Talenta</a:t>
            </a:r>
            <a:endParaRPr sz="1400" b="1" i="0" u="none" strike="noStrike" cap="none">
              <a:solidFill>
                <a:srgbClr val="000000"/>
              </a:solidFill>
              <a:latin typeface="Calibri"/>
              <a:ea typeface="Calibri"/>
              <a:cs typeface="Calibri"/>
              <a:sym typeface="Calibri"/>
            </a:endParaRPr>
          </a:p>
        </p:txBody>
      </p:sp>
      <p:sp>
        <p:nvSpPr>
          <p:cNvPr id="480" name="Google Shape;480;p42"/>
          <p:cNvSpPr/>
          <p:nvPr/>
        </p:nvSpPr>
        <p:spPr>
          <a:xfrm>
            <a:off x="2607000" y="2975176"/>
            <a:ext cx="2068500" cy="705300"/>
          </a:xfrm>
          <a:prstGeom prst="roundRect">
            <a:avLst>
              <a:gd name="adj" fmla="val 16667"/>
            </a:avLst>
          </a:prstGeom>
          <a:solidFill>
            <a:srgbClr val="D9EAD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Talenta Direkomendasikan</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3.</a:t>
            </a:r>
            <a:r>
              <a:rPr lang="en" b="1">
                <a:latin typeface="Calibri"/>
                <a:ea typeface="Calibri"/>
                <a:cs typeface="Calibri"/>
                <a:sym typeface="Calibri"/>
              </a:rPr>
              <a:t>972</a:t>
            </a:r>
            <a:r>
              <a:rPr lang="en" sz="1400" b="1" i="0" u="none" strike="noStrike" cap="none">
                <a:solidFill>
                  <a:srgbClr val="000000"/>
                </a:solidFill>
                <a:latin typeface="Calibri"/>
                <a:ea typeface="Calibri"/>
                <a:cs typeface="Calibri"/>
                <a:sym typeface="Calibri"/>
              </a:rPr>
              <a:t> Talenta</a:t>
            </a:r>
            <a:endParaRPr sz="1400" b="1" i="0" u="none" strike="noStrike" cap="none">
              <a:solidFill>
                <a:srgbClr val="000000"/>
              </a:solidFill>
              <a:latin typeface="Calibri"/>
              <a:ea typeface="Calibri"/>
              <a:cs typeface="Calibri"/>
              <a:sym typeface="Calibri"/>
            </a:endParaRPr>
          </a:p>
        </p:txBody>
      </p:sp>
      <p:sp>
        <p:nvSpPr>
          <p:cNvPr id="481" name="Google Shape;481;p42"/>
          <p:cNvSpPr/>
          <p:nvPr/>
        </p:nvSpPr>
        <p:spPr>
          <a:xfrm>
            <a:off x="2607000" y="3835376"/>
            <a:ext cx="2068500" cy="705300"/>
          </a:xfrm>
          <a:prstGeom prst="roundRect">
            <a:avLst>
              <a:gd name="adj" fmla="val 16667"/>
            </a:avLst>
          </a:prstGeom>
          <a:solidFill>
            <a:srgbClr val="D9EAD3"/>
          </a:solidFill>
          <a:ln w="19050" cap="flat" cmpd="sng">
            <a:solidFill>
              <a:srgbClr val="005CA7"/>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r>
              <a:rPr lang="en" sz="1400" b="0" i="0" u="none" strike="noStrike" cap="none">
                <a:solidFill>
                  <a:srgbClr val="000000"/>
                </a:solidFill>
                <a:latin typeface="Calibri"/>
                <a:ea typeface="Calibri"/>
                <a:cs typeface="Calibri"/>
                <a:sym typeface="Calibri"/>
              </a:rPr>
              <a:t>Talenta Tidak Direkomendasikan</a:t>
            </a:r>
            <a:endParaRPr sz="1400" b="0" i="0" u="none" strike="noStrike" cap="none">
              <a:solidFill>
                <a:srgbClr val="000000"/>
              </a:solidFill>
              <a:latin typeface="Calibri"/>
              <a:ea typeface="Calibri"/>
              <a:cs typeface="Calibri"/>
              <a:sym typeface="Calibri"/>
            </a:endParaRPr>
          </a:p>
          <a:p>
            <a:pPr marL="0" marR="0" lvl="0" indent="0" algn="ctr" rtl="0">
              <a:spcBef>
                <a:spcPts val="0"/>
              </a:spcBef>
              <a:spcAft>
                <a:spcPts val="0"/>
              </a:spcAft>
              <a:buNone/>
            </a:pPr>
            <a:r>
              <a:rPr lang="en" sz="1400" b="1" i="0" u="none" strike="noStrike" cap="none">
                <a:solidFill>
                  <a:srgbClr val="000000"/>
                </a:solidFill>
                <a:latin typeface="Calibri"/>
                <a:ea typeface="Calibri"/>
                <a:cs typeface="Calibri"/>
                <a:sym typeface="Calibri"/>
              </a:rPr>
              <a:t>24 Talenta</a:t>
            </a:r>
            <a:endParaRPr sz="1400" b="1" i="0" u="none" strike="noStrike" cap="none">
              <a:solidFill>
                <a:srgbClr val="000000"/>
              </a:solidFill>
              <a:latin typeface="Calibri"/>
              <a:ea typeface="Calibri"/>
              <a:cs typeface="Calibri"/>
              <a:sym typeface="Calibri"/>
            </a:endParaRPr>
          </a:p>
        </p:txBody>
      </p:sp>
      <p:sp>
        <p:nvSpPr>
          <p:cNvPr id="482" name="Google Shape;482;p42"/>
          <p:cNvSpPr/>
          <p:nvPr/>
        </p:nvSpPr>
        <p:spPr>
          <a:xfrm>
            <a:off x="1065675" y="1992851"/>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3" name="Google Shape;483;p42"/>
          <p:cNvSpPr/>
          <p:nvPr/>
        </p:nvSpPr>
        <p:spPr>
          <a:xfrm>
            <a:off x="1065675" y="2856601"/>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4" name="Google Shape;484;p42"/>
          <p:cNvSpPr/>
          <p:nvPr/>
        </p:nvSpPr>
        <p:spPr>
          <a:xfrm>
            <a:off x="1065675" y="3716801"/>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5" name="Google Shape;485;p42"/>
          <p:cNvSpPr/>
          <p:nvPr/>
        </p:nvSpPr>
        <p:spPr>
          <a:xfrm>
            <a:off x="3358267" y="1991535"/>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6" name="Google Shape;486;p42"/>
          <p:cNvSpPr/>
          <p:nvPr/>
        </p:nvSpPr>
        <p:spPr>
          <a:xfrm>
            <a:off x="3358267" y="2855285"/>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7" name="Google Shape;487;p42"/>
          <p:cNvSpPr/>
          <p:nvPr/>
        </p:nvSpPr>
        <p:spPr>
          <a:xfrm>
            <a:off x="3358267" y="3715485"/>
            <a:ext cx="503400" cy="85800"/>
          </a:xfrm>
          <a:prstGeom prst="downArrow">
            <a:avLst>
              <a:gd name="adj1" fmla="val 50000"/>
              <a:gd name="adj2" fmla="val 50000"/>
            </a:avLst>
          </a:prstGeom>
          <a:solidFill>
            <a:srgbClr val="DC1D5D"/>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
        <p:nvSpPr>
          <p:cNvPr id="488" name="Google Shape;488;p42"/>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spcBef>
                <a:spcPts val="0"/>
              </a:spcBef>
              <a:spcAft>
                <a:spcPts val="0"/>
              </a:spcAft>
              <a:buNone/>
            </a:pPr>
            <a:fld id="{00000000-1234-1234-1234-123412341234}" type="slidenum">
              <a:rPr lang="en" sz="1300" b="1" i="0" u="none" strike="noStrike" cap="none">
                <a:solidFill>
                  <a:srgbClr val="000000"/>
                </a:solidFill>
                <a:latin typeface="Calibri"/>
                <a:ea typeface="Calibri"/>
                <a:cs typeface="Calibri"/>
                <a:sym typeface="Calibri"/>
              </a:rPr>
              <a:t>22</a:t>
            </a:fld>
            <a:endParaRPr sz="1300" b="1" i="0" u="none" strike="noStrike" cap="none">
              <a:solidFill>
                <a:srgbClr val="000000"/>
              </a:solidFill>
              <a:latin typeface="Calibri"/>
              <a:ea typeface="Calibri"/>
              <a:cs typeface="Calibri"/>
              <a:sym typeface="Calibri"/>
            </a:endParaRPr>
          </a:p>
        </p:txBody>
      </p:sp>
      <p:sp>
        <p:nvSpPr>
          <p:cNvPr id="489" name="Google Shape;489;p42"/>
          <p:cNvSpPr/>
          <p:nvPr/>
        </p:nvSpPr>
        <p:spPr>
          <a:xfrm>
            <a:off x="7376160" y="1310640"/>
            <a:ext cx="613500" cy="190500"/>
          </a:xfrm>
          <a:prstGeom prst="roundRect">
            <a:avLst>
              <a:gd name="adj" fmla="val 16667"/>
            </a:avLst>
          </a:prstGeom>
          <a:solidFill>
            <a:srgbClr val="FCFCF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 b="1">
                <a:solidFill>
                  <a:schemeClr val="dk1"/>
                </a:solidFill>
                <a:latin typeface="Arial Black"/>
                <a:ea typeface="Arial Black"/>
                <a:cs typeface="Arial Black"/>
                <a:sym typeface="Arial Black"/>
              </a:rPr>
              <a:t>282</a:t>
            </a:r>
            <a:endParaRPr sz="1400" b="1" i="0" u="none" strike="noStrike" cap="none">
              <a:solidFill>
                <a:schemeClr val="dk1"/>
              </a:solidFill>
              <a:latin typeface="Arial Black"/>
              <a:ea typeface="Arial Black"/>
              <a:cs typeface="Arial Black"/>
              <a:sym typeface="Arial Black"/>
            </a:endParaRPr>
          </a:p>
        </p:txBody>
      </p:sp>
      <p:sp>
        <p:nvSpPr>
          <p:cNvPr id="490" name="Google Shape;490;p42"/>
          <p:cNvSpPr/>
          <p:nvPr/>
        </p:nvSpPr>
        <p:spPr>
          <a:xfrm>
            <a:off x="6194425" y="3153793"/>
            <a:ext cx="613500" cy="190500"/>
          </a:xfrm>
          <a:prstGeom prst="roundRect">
            <a:avLst>
              <a:gd name="adj" fmla="val 16667"/>
            </a:avLst>
          </a:prstGeom>
          <a:solidFill>
            <a:srgbClr val="FCFCFC"/>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b="1" i="0" u="none" strike="noStrike" cap="none">
                <a:solidFill>
                  <a:schemeClr val="dk1"/>
                </a:solidFill>
                <a:latin typeface="Arial Black"/>
                <a:ea typeface="Arial Black"/>
                <a:cs typeface="Arial Black"/>
                <a:sym typeface="Arial Black"/>
              </a:rPr>
              <a:t>42</a:t>
            </a:r>
            <a:endParaRPr sz="1400" b="1" i="0" u="none" strike="noStrike" cap="none">
              <a:solidFill>
                <a:schemeClr val="dk1"/>
              </a:solidFill>
              <a:latin typeface="Arial Black"/>
              <a:ea typeface="Arial Black"/>
              <a:cs typeface="Arial Black"/>
              <a:sym typeface="Arial Black"/>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pic>
        <p:nvPicPr>
          <p:cNvPr id="495" name="Google Shape;495;p43"/>
          <p:cNvPicPr preferRelativeResize="0"/>
          <p:nvPr/>
        </p:nvPicPr>
        <p:blipFill>
          <a:blip r:embed="rId3">
            <a:alphaModFix/>
          </a:blip>
          <a:stretch>
            <a:fillRect/>
          </a:stretch>
        </p:blipFill>
        <p:spPr>
          <a:xfrm>
            <a:off x="-13172" y="0"/>
            <a:ext cx="9219374" cy="5178250"/>
          </a:xfrm>
          <a:prstGeom prst="rect">
            <a:avLst/>
          </a:prstGeom>
          <a:noFill/>
          <a:ln>
            <a:noFill/>
          </a:ln>
        </p:spPr>
      </p:pic>
      <p:sp>
        <p:nvSpPr>
          <p:cNvPr id="496" name="Google Shape;496;p43"/>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23</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44"/>
          <p:cNvSpPr/>
          <p:nvPr/>
        </p:nvSpPr>
        <p:spPr>
          <a:xfrm>
            <a:off x="4828850" y="1645525"/>
            <a:ext cx="4269900" cy="3342600"/>
          </a:xfrm>
          <a:prstGeom prst="rect">
            <a:avLst/>
          </a:prstGeom>
          <a:solidFill>
            <a:srgbClr val="EEF8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506" name="Google Shape;506;p44"/>
          <p:cNvSpPr/>
          <p:nvPr/>
        </p:nvSpPr>
        <p:spPr>
          <a:xfrm>
            <a:off x="101175" y="1597700"/>
            <a:ext cx="4269900" cy="3342600"/>
          </a:xfrm>
          <a:prstGeom prst="rect">
            <a:avLst/>
          </a:prstGeom>
          <a:solidFill>
            <a:srgbClr val="EFF3FF"/>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chemeClr val="lt1"/>
              </a:solidFill>
              <a:latin typeface="Arial"/>
              <a:ea typeface="Arial"/>
              <a:cs typeface="Arial"/>
              <a:sym typeface="Arial"/>
            </a:endParaRPr>
          </a:p>
        </p:txBody>
      </p:sp>
      <p:sp>
        <p:nvSpPr>
          <p:cNvPr id="507" name="Google Shape;507;p44"/>
          <p:cNvSpPr/>
          <p:nvPr/>
        </p:nvSpPr>
        <p:spPr>
          <a:xfrm>
            <a:off x="238650" y="1788975"/>
            <a:ext cx="3906600" cy="1293000"/>
          </a:xfrm>
          <a:prstGeom prst="rect">
            <a:avLst/>
          </a:prstGeom>
          <a:solidFill>
            <a:srgbClr val="BFD4FA">
              <a:alpha val="4078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44"/>
          <p:cNvSpPr txBox="1"/>
          <p:nvPr/>
        </p:nvSpPr>
        <p:spPr>
          <a:xfrm>
            <a:off x="881772" y="85501"/>
            <a:ext cx="7918800" cy="354000"/>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2300"/>
              <a:buFont typeface="Arial"/>
              <a:buNone/>
            </a:pPr>
            <a:r>
              <a:rPr lang="en" sz="2300" b="1" i="0" u="none" strike="noStrike" cap="none">
                <a:solidFill>
                  <a:srgbClr val="004AAD"/>
                </a:solidFill>
                <a:latin typeface="Montserrat"/>
                <a:ea typeface="Montserrat"/>
                <a:cs typeface="Montserrat"/>
                <a:sym typeface="Montserrat"/>
              </a:rPr>
              <a:t>e-Kinerja ASN</a:t>
            </a:r>
            <a:endParaRPr sz="700" b="0" i="0" u="none" strike="noStrike" cap="none">
              <a:solidFill>
                <a:srgbClr val="000000"/>
              </a:solidFill>
              <a:latin typeface="Arial"/>
              <a:ea typeface="Arial"/>
              <a:cs typeface="Arial"/>
              <a:sym typeface="Arial"/>
            </a:endParaRPr>
          </a:p>
        </p:txBody>
      </p:sp>
      <p:sp>
        <p:nvSpPr>
          <p:cNvPr id="509" name="Google Shape;509;p44"/>
          <p:cNvSpPr txBox="1"/>
          <p:nvPr/>
        </p:nvSpPr>
        <p:spPr>
          <a:xfrm>
            <a:off x="357650" y="545014"/>
            <a:ext cx="8741100" cy="824100"/>
          </a:xfrm>
          <a:prstGeom prst="rect">
            <a:avLst/>
          </a:prstGeom>
          <a:noFill/>
          <a:ln w="25400" cap="flat" cmpd="sng">
            <a:solidFill>
              <a:srgbClr val="D99593"/>
            </a:solidFill>
            <a:prstDash val="dash"/>
            <a:round/>
            <a:headEnd type="none" w="sm" len="sm"/>
            <a:tailEnd type="none" w="sm" len="sm"/>
          </a:ln>
        </p:spPr>
        <p:txBody>
          <a:bodyPr spcFirstLastPara="1" wrap="square" lIns="25400" tIns="25400" rIns="25400" bIns="25400" anchor="ctr" anchorCtr="0">
            <a:noAutofit/>
          </a:bodyPr>
          <a:lstStyle/>
          <a:p>
            <a:pPr marL="0" marR="0" lvl="0" indent="0" algn="ctr" rtl="0">
              <a:lnSpc>
                <a:spcPct val="120007"/>
              </a:lnSpc>
              <a:spcBef>
                <a:spcPts val="0"/>
              </a:spcBef>
              <a:spcAft>
                <a:spcPts val="0"/>
              </a:spcAft>
              <a:buClr>
                <a:srgbClr val="000000"/>
              </a:buClr>
              <a:buSzPts val="1100"/>
              <a:buFont typeface="Arial"/>
              <a:buNone/>
            </a:pPr>
            <a:r>
              <a:rPr lang="en" sz="1100" b="0" i="0" u="none" strike="noStrike" cap="none">
                <a:solidFill>
                  <a:srgbClr val="000000"/>
                </a:solidFill>
                <a:latin typeface="Arial"/>
                <a:ea typeface="Arial"/>
                <a:cs typeface="Arial"/>
                <a:sym typeface="Arial"/>
              </a:rPr>
              <a:t>Tujuan penerapan e-Kinerja ASN adalah untuk memudahkan pengelolaan kinerja pegawai secara digital. Sistem ini terintegrasi dengan SIASN sehingga dapat dimanfaatkan untuk berbagai layanan manajemen ASN termasuk mendukung manajemen talenta ASN, memantau produktivitas pegawai secara </a:t>
            </a:r>
            <a:r>
              <a:rPr lang="en" sz="1100" b="0" i="1" u="none" strike="noStrike" cap="none">
                <a:solidFill>
                  <a:srgbClr val="000000"/>
                </a:solidFill>
                <a:latin typeface="Arial"/>
                <a:ea typeface="Arial"/>
                <a:cs typeface="Arial"/>
                <a:sym typeface="Arial"/>
              </a:rPr>
              <a:t>realtime</a:t>
            </a:r>
            <a:r>
              <a:rPr lang="en" sz="1100" b="0" i="0" u="none" strike="noStrike" cap="none">
                <a:solidFill>
                  <a:srgbClr val="000000"/>
                </a:solidFill>
                <a:latin typeface="Arial"/>
                <a:ea typeface="Arial"/>
                <a:cs typeface="Arial"/>
                <a:sym typeface="Arial"/>
              </a:rPr>
              <a:t> dan akuntabel, serta secara otomatis </a:t>
            </a:r>
            <a:r>
              <a:rPr lang="en" sz="1100" b="0" i="0" u="none" strike="noStrike" cap="none">
                <a:solidFill>
                  <a:schemeClr val="dk1"/>
                </a:solidFill>
                <a:latin typeface="Arial"/>
                <a:ea typeface="Arial"/>
                <a:cs typeface="Arial"/>
                <a:sym typeface="Arial"/>
              </a:rPr>
              <a:t>membantu perhitungan angka kredit jabatan fungsional</a:t>
            </a:r>
            <a:endParaRPr sz="400" b="0" i="0" u="none" strike="noStrike" cap="none">
              <a:solidFill>
                <a:srgbClr val="000000"/>
              </a:solidFill>
              <a:latin typeface="Arial"/>
              <a:ea typeface="Arial"/>
              <a:cs typeface="Arial"/>
              <a:sym typeface="Arial"/>
            </a:endParaRPr>
          </a:p>
        </p:txBody>
      </p:sp>
      <p:sp>
        <p:nvSpPr>
          <p:cNvPr id="510" name="Google Shape;510;p44"/>
          <p:cNvSpPr/>
          <p:nvPr/>
        </p:nvSpPr>
        <p:spPr>
          <a:xfrm>
            <a:off x="4828850" y="1474625"/>
            <a:ext cx="4269900" cy="204900"/>
          </a:xfrm>
          <a:prstGeom prst="rect">
            <a:avLst/>
          </a:prstGeom>
          <a:solidFill>
            <a:srgbClr val="0F498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Arial"/>
                <a:ea typeface="Arial"/>
                <a:cs typeface="Arial"/>
                <a:sym typeface="Arial"/>
              </a:rPr>
              <a:t>e-Kinerja Bulanan dan Tahunan </a:t>
            </a:r>
            <a:endParaRPr sz="1200" b="1" i="0" u="none" strike="noStrike" cap="none">
              <a:solidFill>
                <a:schemeClr val="lt1"/>
              </a:solidFill>
              <a:latin typeface="Arial"/>
              <a:ea typeface="Arial"/>
              <a:cs typeface="Arial"/>
              <a:sym typeface="Arial"/>
            </a:endParaRPr>
          </a:p>
        </p:txBody>
      </p:sp>
      <p:grpSp>
        <p:nvGrpSpPr>
          <p:cNvPr id="511" name="Google Shape;511;p44"/>
          <p:cNvGrpSpPr/>
          <p:nvPr/>
        </p:nvGrpSpPr>
        <p:grpSpPr>
          <a:xfrm>
            <a:off x="4999200" y="2145135"/>
            <a:ext cx="3943464" cy="291804"/>
            <a:chOff x="0" y="-66675"/>
            <a:chExt cx="6359400" cy="899795"/>
          </a:xfrm>
        </p:grpSpPr>
        <p:sp>
          <p:nvSpPr>
            <p:cNvPr id="512" name="Google Shape;512;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D9EAD3"/>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13" name="Google Shape;513;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D9EAD3"/>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14" name="Google Shape;514;p44"/>
            <p:cNvSpPr txBox="1"/>
            <p:nvPr/>
          </p:nvSpPr>
          <p:spPr>
            <a:xfrm>
              <a:off x="0" y="-66675"/>
              <a:ext cx="6359400" cy="899700"/>
            </a:xfrm>
            <a:prstGeom prst="rect">
              <a:avLst/>
            </a:prstGeom>
            <a:solidFill>
              <a:srgbClr val="D9EAD3"/>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975"/>
                <a:buFont typeface="Arial"/>
                <a:buNone/>
              </a:pPr>
              <a:r>
                <a:rPr lang="en" sz="975" b="1" i="0" u="none" strike="noStrike" cap="none">
                  <a:solidFill>
                    <a:srgbClr val="000000"/>
                  </a:solidFill>
                  <a:latin typeface="Arial"/>
                  <a:ea typeface="Arial"/>
                  <a:cs typeface="Arial"/>
                  <a:sym typeface="Arial"/>
                </a:rPr>
                <a:t>59</a:t>
              </a:r>
              <a:r>
                <a:rPr lang="en" sz="975" b="1"/>
                <a:t>9</a:t>
              </a:r>
              <a:r>
                <a:rPr lang="en" sz="975" b="1" i="0" u="none" strike="noStrike" cap="none">
                  <a:solidFill>
                    <a:srgbClr val="000000"/>
                  </a:solidFill>
                  <a:latin typeface="Arial"/>
                  <a:ea typeface="Arial"/>
                  <a:cs typeface="Arial"/>
                  <a:sym typeface="Arial"/>
                </a:rPr>
                <a:t> </a:t>
              </a:r>
              <a:r>
                <a:rPr lang="en" sz="975" b="0" i="0" u="none" strike="noStrike" cap="none">
                  <a:solidFill>
                    <a:srgbClr val="000000"/>
                  </a:solidFill>
                  <a:latin typeface="Arial"/>
                  <a:ea typeface="Arial"/>
                  <a:cs typeface="Arial"/>
                  <a:sym typeface="Arial"/>
                </a:rPr>
                <a:t>Instansi Menggunakan </a:t>
              </a:r>
              <a:r>
                <a:rPr lang="en" sz="975" b="1" i="0" u="none" strike="noStrike" cap="none">
                  <a:solidFill>
                    <a:srgbClr val="000000"/>
                  </a:solidFill>
                  <a:latin typeface="Arial"/>
                  <a:ea typeface="Arial"/>
                  <a:cs typeface="Arial"/>
                  <a:sym typeface="Arial"/>
                </a:rPr>
                <a:t>E-Kinerja BKN</a:t>
              </a:r>
              <a:r>
                <a:rPr lang="en" sz="975" b="0" i="0" u="none" strike="noStrike" cap="none">
                  <a:solidFill>
                    <a:srgbClr val="000000"/>
                  </a:solidFill>
                  <a:latin typeface="Arial"/>
                  <a:ea typeface="Arial"/>
                  <a:cs typeface="Arial"/>
                  <a:sym typeface="Arial"/>
                </a:rPr>
                <a:t> </a:t>
              </a:r>
              <a:r>
                <a:rPr lang="en" sz="975" b="1" i="0" u="none" strike="noStrike" cap="none">
                  <a:solidFill>
                    <a:srgbClr val="000000"/>
                  </a:solidFill>
                  <a:latin typeface="Arial"/>
                  <a:ea typeface="Arial"/>
                  <a:cs typeface="Arial"/>
                  <a:sym typeface="Arial"/>
                </a:rPr>
                <a:t>(9</a:t>
              </a:r>
              <a:r>
                <a:rPr lang="en" sz="975" b="1"/>
                <a:t>3.01</a:t>
              </a:r>
              <a:r>
                <a:rPr lang="en" sz="975" b="1" i="0" u="none" strike="noStrike" cap="none">
                  <a:solidFill>
                    <a:srgbClr val="000000"/>
                  </a:solidFill>
                  <a:latin typeface="Arial"/>
                  <a:ea typeface="Arial"/>
                  <a:cs typeface="Arial"/>
                  <a:sym typeface="Arial"/>
                </a:rPr>
                <a:t>%)</a:t>
              </a:r>
              <a:endParaRPr sz="433" b="1" i="0" u="none" strike="noStrike" cap="none">
                <a:solidFill>
                  <a:srgbClr val="000000"/>
                </a:solidFill>
                <a:latin typeface="Arial"/>
                <a:ea typeface="Arial"/>
                <a:cs typeface="Arial"/>
                <a:sym typeface="Arial"/>
              </a:endParaRPr>
            </a:p>
          </p:txBody>
        </p:sp>
      </p:grpSp>
      <p:grpSp>
        <p:nvGrpSpPr>
          <p:cNvPr id="515" name="Google Shape;515;p44"/>
          <p:cNvGrpSpPr/>
          <p:nvPr/>
        </p:nvGrpSpPr>
        <p:grpSpPr>
          <a:xfrm>
            <a:off x="4999200" y="2494987"/>
            <a:ext cx="3943464" cy="291804"/>
            <a:chOff x="0" y="-66675"/>
            <a:chExt cx="6359400" cy="899795"/>
          </a:xfrm>
        </p:grpSpPr>
        <p:sp>
          <p:nvSpPr>
            <p:cNvPr id="516" name="Google Shape;516;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FFF2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17" name="Google Shape;517;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FFF2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18" name="Google Shape;518;p44"/>
            <p:cNvSpPr txBox="1"/>
            <p:nvPr/>
          </p:nvSpPr>
          <p:spPr>
            <a:xfrm>
              <a:off x="0" y="-66675"/>
              <a:ext cx="6359400" cy="899700"/>
            </a:xfrm>
            <a:prstGeom prst="rect">
              <a:avLst/>
            </a:prstGeom>
            <a:solidFill>
              <a:srgbClr val="FFF2CC"/>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975"/>
                <a:buFont typeface="Arial"/>
                <a:buNone/>
              </a:pPr>
              <a:r>
                <a:rPr lang="en" sz="975" b="1" i="0" u="none" strike="noStrike" cap="none">
                  <a:solidFill>
                    <a:srgbClr val="000000"/>
                  </a:solidFill>
                  <a:latin typeface="Arial"/>
                  <a:ea typeface="Arial"/>
                  <a:cs typeface="Arial"/>
                  <a:sym typeface="Arial"/>
                </a:rPr>
                <a:t>4</a:t>
              </a:r>
              <a:r>
                <a:rPr lang="en" sz="975" b="1"/>
                <a:t>1</a:t>
              </a:r>
              <a:r>
                <a:rPr lang="en" sz="975" b="1" i="0" u="none" strike="noStrike" cap="none">
                  <a:solidFill>
                    <a:srgbClr val="000000"/>
                  </a:solidFill>
                  <a:latin typeface="Arial"/>
                  <a:ea typeface="Arial"/>
                  <a:cs typeface="Arial"/>
                  <a:sym typeface="Arial"/>
                </a:rPr>
                <a:t> </a:t>
              </a:r>
              <a:r>
                <a:rPr lang="en" sz="975" b="0" i="0" u="none" strike="noStrike" cap="none">
                  <a:solidFill>
                    <a:schemeClr val="dk1"/>
                  </a:solidFill>
                  <a:latin typeface="Arial"/>
                  <a:ea typeface="Arial"/>
                  <a:cs typeface="Arial"/>
                  <a:sym typeface="Arial"/>
                </a:rPr>
                <a:t>Instansi Menggunakan </a:t>
              </a:r>
              <a:r>
                <a:rPr lang="en" sz="975" b="1" i="0" u="none" strike="noStrike" cap="none">
                  <a:solidFill>
                    <a:srgbClr val="000000"/>
                  </a:solidFill>
                  <a:latin typeface="Arial"/>
                  <a:ea typeface="Arial"/>
                  <a:cs typeface="Arial"/>
                  <a:sym typeface="Arial"/>
                </a:rPr>
                <a:t>E-Kinerja Mandiri (6.</a:t>
              </a:r>
              <a:r>
                <a:rPr lang="en" sz="975" b="1"/>
                <a:t>37</a:t>
              </a:r>
              <a:r>
                <a:rPr lang="en" sz="975" b="1" i="0" u="none" strike="noStrike" cap="none">
                  <a:solidFill>
                    <a:srgbClr val="000000"/>
                  </a:solidFill>
                  <a:latin typeface="Arial"/>
                  <a:ea typeface="Arial"/>
                  <a:cs typeface="Arial"/>
                  <a:sym typeface="Arial"/>
                </a:rPr>
                <a:t>%)</a:t>
              </a:r>
              <a:endParaRPr sz="433" b="1" i="0" u="none" strike="noStrike" cap="none">
                <a:solidFill>
                  <a:srgbClr val="000000"/>
                </a:solidFill>
                <a:latin typeface="Arial"/>
                <a:ea typeface="Arial"/>
                <a:cs typeface="Arial"/>
                <a:sym typeface="Arial"/>
              </a:endParaRPr>
            </a:p>
          </p:txBody>
        </p:sp>
      </p:grpSp>
      <p:grpSp>
        <p:nvGrpSpPr>
          <p:cNvPr id="519" name="Google Shape;519;p44"/>
          <p:cNvGrpSpPr/>
          <p:nvPr/>
        </p:nvGrpSpPr>
        <p:grpSpPr>
          <a:xfrm>
            <a:off x="4999200" y="2844857"/>
            <a:ext cx="3943464" cy="358568"/>
            <a:chOff x="0" y="-66675"/>
            <a:chExt cx="6359400" cy="899795"/>
          </a:xfrm>
        </p:grpSpPr>
        <p:sp>
          <p:nvSpPr>
            <p:cNvPr id="520" name="Google Shape;520;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F4CC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21" name="Google Shape;521;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F4CC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22" name="Google Shape;522;p44"/>
            <p:cNvSpPr txBox="1"/>
            <p:nvPr/>
          </p:nvSpPr>
          <p:spPr>
            <a:xfrm>
              <a:off x="0" y="-66675"/>
              <a:ext cx="6359400" cy="899700"/>
            </a:xfrm>
            <a:prstGeom prst="rect">
              <a:avLst/>
            </a:prstGeom>
            <a:solidFill>
              <a:srgbClr val="F4CCCC"/>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975"/>
                <a:buFont typeface="Arial"/>
                <a:buNone/>
              </a:pPr>
              <a:r>
                <a:rPr lang="en" sz="975" b="1"/>
                <a:t>4</a:t>
              </a:r>
              <a:r>
                <a:rPr lang="en" sz="975" b="1" i="0" u="none" strike="noStrike" cap="none">
                  <a:solidFill>
                    <a:srgbClr val="000000"/>
                  </a:solidFill>
                  <a:latin typeface="Arial"/>
                  <a:ea typeface="Arial"/>
                  <a:cs typeface="Arial"/>
                  <a:sym typeface="Arial"/>
                </a:rPr>
                <a:t> </a:t>
              </a:r>
              <a:r>
                <a:rPr lang="en" sz="975" b="0" i="0" u="none" strike="noStrike" cap="none">
                  <a:solidFill>
                    <a:srgbClr val="000000"/>
                  </a:solidFill>
                  <a:latin typeface="Arial"/>
                  <a:ea typeface="Arial"/>
                  <a:cs typeface="Arial"/>
                  <a:sym typeface="Arial"/>
                </a:rPr>
                <a:t>Instansi </a:t>
              </a:r>
              <a:r>
                <a:rPr lang="en" sz="975" b="1" i="0" u="none" strike="noStrike" cap="none">
                  <a:solidFill>
                    <a:srgbClr val="000000"/>
                  </a:solidFill>
                  <a:latin typeface="Arial"/>
                  <a:ea typeface="Arial"/>
                  <a:cs typeface="Arial"/>
                  <a:sym typeface="Arial"/>
                </a:rPr>
                <a:t>Belum </a:t>
              </a:r>
              <a:r>
                <a:rPr lang="en" sz="975" b="0" i="0" u="none" strike="noStrike" cap="none">
                  <a:solidFill>
                    <a:srgbClr val="000000"/>
                  </a:solidFill>
                  <a:latin typeface="Arial"/>
                  <a:ea typeface="Arial"/>
                  <a:cs typeface="Arial"/>
                  <a:sym typeface="Arial"/>
                </a:rPr>
                <a:t>Menggunakan E-Kinerja/Manual </a:t>
              </a:r>
              <a:r>
                <a:rPr lang="en" sz="975" b="1" i="0" u="none" strike="noStrike" cap="none">
                  <a:solidFill>
                    <a:schemeClr val="dk1"/>
                  </a:solidFill>
                  <a:latin typeface="Arial"/>
                  <a:ea typeface="Arial"/>
                  <a:cs typeface="Arial"/>
                  <a:sym typeface="Arial"/>
                </a:rPr>
                <a:t>(0</a:t>
              </a:r>
              <a:r>
                <a:rPr lang="en" sz="975" b="1">
                  <a:solidFill>
                    <a:schemeClr val="dk1"/>
                  </a:solidFill>
                </a:rPr>
                <a:t>.62</a:t>
              </a:r>
              <a:r>
                <a:rPr lang="en" sz="975" b="1" i="0" u="none" strike="noStrike" cap="none">
                  <a:solidFill>
                    <a:schemeClr val="dk1"/>
                  </a:solidFill>
                  <a:latin typeface="Arial"/>
                  <a:ea typeface="Arial"/>
                  <a:cs typeface="Arial"/>
                  <a:sym typeface="Arial"/>
                </a:rPr>
                <a:t>%)</a:t>
              </a:r>
              <a:endParaRPr sz="433" b="1" i="0" u="none" strike="noStrike" cap="none">
                <a:solidFill>
                  <a:srgbClr val="000000"/>
                </a:solidFill>
                <a:latin typeface="Arial"/>
                <a:ea typeface="Arial"/>
                <a:cs typeface="Arial"/>
                <a:sym typeface="Arial"/>
              </a:endParaRPr>
            </a:p>
          </p:txBody>
        </p:sp>
      </p:grpSp>
      <p:grpSp>
        <p:nvGrpSpPr>
          <p:cNvPr id="523" name="Google Shape;523;p44"/>
          <p:cNvGrpSpPr/>
          <p:nvPr/>
        </p:nvGrpSpPr>
        <p:grpSpPr>
          <a:xfrm>
            <a:off x="4999200" y="1788975"/>
            <a:ext cx="3943464" cy="291773"/>
            <a:chOff x="0" y="-18173"/>
            <a:chExt cx="6359400" cy="899700"/>
          </a:xfrm>
        </p:grpSpPr>
        <p:sp>
          <p:nvSpPr>
            <p:cNvPr id="524" name="Google Shape;524;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5" name="Google Shape;525;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6" name="Google Shape;526;p44"/>
            <p:cNvSpPr txBox="1"/>
            <p:nvPr/>
          </p:nvSpPr>
          <p:spPr>
            <a:xfrm>
              <a:off x="0" y="-18173"/>
              <a:ext cx="6359400" cy="899700"/>
            </a:xfrm>
            <a:prstGeom prst="rect">
              <a:avLst/>
            </a:prstGeom>
            <a:solidFill>
              <a:srgbClr val="B5DDF7"/>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1175"/>
                <a:buFont typeface="Arial"/>
                <a:buNone/>
              </a:pPr>
              <a:r>
                <a:rPr lang="en" sz="1175" b="1" i="0" u="none" strike="noStrike" cap="none">
                  <a:solidFill>
                    <a:schemeClr val="dk1"/>
                  </a:solidFill>
                  <a:latin typeface="Arial"/>
                  <a:ea typeface="Arial"/>
                  <a:cs typeface="Arial"/>
                  <a:sym typeface="Arial"/>
                </a:rPr>
                <a:t>Instansi Pengguna e-Kinerja</a:t>
              </a:r>
              <a:endParaRPr sz="1175" b="1" i="0" u="none" strike="noStrike" cap="none">
                <a:solidFill>
                  <a:srgbClr val="000000"/>
                </a:solidFill>
                <a:latin typeface="Arial"/>
                <a:ea typeface="Arial"/>
                <a:cs typeface="Arial"/>
                <a:sym typeface="Arial"/>
              </a:endParaRPr>
            </a:p>
          </p:txBody>
        </p:sp>
      </p:grpSp>
      <p:grpSp>
        <p:nvGrpSpPr>
          <p:cNvPr id="527" name="Google Shape;527;p44"/>
          <p:cNvGrpSpPr/>
          <p:nvPr/>
        </p:nvGrpSpPr>
        <p:grpSpPr>
          <a:xfrm>
            <a:off x="4985250" y="4558246"/>
            <a:ext cx="3944100" cy="291804"/>
            <a:chOff x="0" y="-66675"/>
            <a:chExt cx="6359400" cy="899795"/>
          </a:xfrm>
        </p:grpSpPr>
        <p:sp>
          <p:nvSpPr>
            <p:cNvPr id="528" name="Google Shape;528;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D9EAD3"/>
            </a:solidFill>
            <a:ln w="9525" cap="flat" cmpd="sng">
              <a:solidFill>
                <a:srgbClr val="D9EAD3"/>
              </a:solidFill>
              <a:prstDash val="solid"/>
              <a:round/>
              <a:headEnd type="none" w="sm" len="sm"/>
              <a:tailEnd type="none" w="sm" len="sm"/>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29" name="Google Shape;529;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D9EAD3"/>
            </a:solidFill>
            <a:ln w="9525" cap="flat" cmpd="sng">
              <a:solidFill>
                <a:srgbClr val="D9EAD3"/>
              </a:solidFill>
              <a:prstDash val="solid"/>
              <a:round/>
              <a:headEnd type="none" w="sm" len="sm"/>
              <a:tailEnd type="none" w="sm" len="sm"/>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30" name="Google Shape;530;p44"/>
            <p:cNvSpPr txBox="1"/>
            <p:nvPr/>
          </p:nvSpPr>
          <p:spPr>
            <a:xfrm>
              <a:off x="0" y="-66675"/>
              <a:ext cx="6359400" cy="899700"/>
            </a:xfrm>
            <a:prstGeom prst="rect">
              <a:avLst/>
            </a:prstGeom>
            <a:solidFill>
              <a:srgbClr val="D9EAD3"/>
            </a:solidFill>
            <a:ln w="9525" cap="flat" cmpd="sng">
              <a:solidFill>
                <a:srgbClr val="D9EAD3"/>
              </a:solidFill>
              <a:prstDash val="solid"/>
              <a:round/>
              <a:headEnd type="none" w="sm" len="sm"/>
              <a:tailEnd type="none" w="sm" len="sm"/>
            </a:ln>
          </p:spPr>
          <p:txBody>
            <a:bodyPr spcFirstLastPara="1" wrap="square" lIns="22975" tIns="22975" rIns="22975" bIns="229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200" b="1" i="0" u="none" strike="noStrike" cap="none">
                  <a:solidFill>
                    <a:srgbClr val="000000"/>
                  </a:solidFill>
                  <a:latin typeface="Arial"/>
                  <a:ea typeface="Arial"/>
                  <a:cs typeface="Arial"/>
                  <a:sym typeface="Arial"/>
                </a:rPr>
                <a:t>5.</a:t>
              </a:r>
              <a:r>
                <a:rPr lang="en" sz="1200" b="1"/>
                <a:t>398.955</a:t>
              </a:r>
              <a:r>
                <a:rPr lang="en" sz="1200" b="1" i="0" u="none" strike="noStrike" cap="none">
                  <a:solidFill>
                    <a:srgbClr val="000000"/>
                  </a:solidFill>
                  <a:latin typeface="Arial"/>
                  <a:ea typeface="Arial"/>
                  <a:cs typeface="Arial"/>
                  <a:sym typeface="Arial"/>
                </a:rPr>
                <a:t>(8</a:t>
              </a:r>
              <a:r>
                <a:rPr lang="en" sz="1200" b="1"/>
                <a:t>2</a:t>
              </a:r>
              <a:r>
                <a:rPr lang="en" sz="1200" b="1" i="0" u="none" strike="noStrike" cap="none">
                  <a:solidFill>
                    <a:srgbClr val="000000"/>
                  </a:solidFill>
                  <a:latin typeface="Arial"/>
                  <a:ea typeface="Arial"/>
                  <a:cs typeface="Arial"/>
                  <a:sym typeface="Arial"/>
                </a:rPr>
                <a:t>,</a:t>
              </a:r>
              <a:r>
                <a:rPr lang="en" sz="1200" b="1"/>
                <a:t>98</a:t>
              </a:r>
              <a:r>
                <a:rPr lang="en" sz="1200" b="1" i="0" u="none" strike="noStrike" cap="none">
                  <a:solidFill>
                    <a:srgbClr val="000000"/>
                  </a:solidFill>
                  <a:latin typeface="Arial"/>
                  <a:ea typeface="Arial"/>
                  <a:cs typeface="Arial"/>
                  <a:sym typeface="Arial"/>
                </a:rPr>
                <a:t>%)</a:t>
              </a:r>
              <a:endParaRPr sz="12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775" b="0" i="0" u="none" strike="noStrike" cap="none">
                  <a:solidFill>
                    <a:srgbClr val="000000"/>
                  </a:solidFill>
                  <a:latin typeface="Arial"/>
                  <a:ea typeface="Arial"/>
                  <a:cs typeface="Arial"/>
                  <a:sym typeface="Arial"/>
                </a:rPr>
                <a:t>dari 6.5</a:t>
              </a:r>
              <a:r>
                <a:rPr lang="en" sz="775"/>
                <a:t>06.300</a:t>
              </a:r>
              <a:r>
                <a:rPr lang="en" sz="775" b="0" i="0" u="none" strike="noStrike" cap="none">
                  <a:solidFill>
                    <a:srgbClr val="000000"/>
                  </a:solidFill>
                  <a:latin typeface="Arial"/>
                  <a:ea typeface="Arial"/>
                  <a:cs typeface="Arial"/>
                  <a:sym typeface="Arial"/>
                </a:rPr>
                <a:t> ASN yang wajib melaporkan penilaian kinerja Tahun 2025</a:t>
              </a:r>
              <a:endParaRPr sz="775" b="0" i="0" u="none" strike="noStrike" cap="none">
                <a:solidFill>
                  <a:srgbClr val="000000"/>
                </a:solidFill>
                <a:latin typeface="Arial"/>
                <a:ea typeface="Arial"/>
                <a:cs typeface="Arial"/>
                <a:sym typeface="Arial"/>
              </a:endParaRPr>
            </a:p>
          </p:txBody>
        </p:sp>
      </p:grpSp>
      <p:grpSp>
        <p:nvGrpSpPr>
          <p:cNvPr id="531" name="Google Shape;531;p44"/>
          <p:cNvGrpSpPr/>
          <p:nvPr/>
        </p:nvGrpSpPr>
        <p:grpSpPr>
          <a:xfrm>
            <a:off x="4985250" y="4249000"/>
            <a:ext cx="3944100" cy="291773"/>
            <a:chOff x="0" y="-18173"/>
            <a:chExt cx="6359400" cy="899700"/>
          </a:xfrm>
        </p:grpSpPr>
        <p:sp>
          <p:nvSpPr>
            <p:cNvPr id="532" name="Google Shape;532;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3" name="Google Shape;533;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44"/>
            <p:cNvSpPr txBox="1"/>
            <p:nvPr/>
          </p:nvSpPr>
          <p:spPr>
            <a:xfrm>
              <a:off x="0" y="-18173"/>
              <a:ext cx="6359400" cy="899700"/>
            </a:xfrm>
            <a:prstGeom prst="rect">
              <a:avLst/>
            </a:prstGeom>
            <a:solidFill>
              <a:srgbClr val="B5DDF7"/>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1175"/>
                <a:buFont typeface="Arial"/>
                <a:buNone/>
              </a:pPr>
              <a:r>
                <a:rPr lang="en" sz="1175" b="1" i="0" u="none" strike="noStrike" cap="none">
                  <a:solidFill>
                    <a:schemeClr val="dk1"/>
                  </a:solidFill>
                  <a:latin typeface="Arial"/>
                  <a:ea typeface="Arial"/>
                  <a:cs typeface="Arial"/>
                  <a:sym typeface="Arial"/>
                </a:rPr>
                <a:t>Total Pelaporan e-Kinerja</a:t>
              </a:r>
              <a:r>
                <a:rPr lang="en" sz="1175" b="1">
                  <a:solidFill>
                    <a:schemeClr val="dk1"/>
                  </a:solidFill>
                </a:rPr>
                <a:t> </a:t>
              </a:r>
              <a:r>
                <a:rPr lang="en" sz="1175" b="1" i="0" u="none" strike="noStrike" cap="none">
                  <a:solidFill>
                    <a:schemeClr val="dk1"/>
                  </a:solidFill>
                  <a:latin typeface="Arial"/>
                  <a:ea typeface="Arial"/>
                  <a:cs typeface="Arial"/>
                  <a:sym typeface="Arial"/>
                </a:rPr>
                <a:t>Tahunan 2025 </a:t>
              </a:r>
              <a:endParaRPr sz="1175" b="1" i="0" u="none" strike="noStrike" cap="none">
                <a:solidFill>
                  <a:srgbClr val="000000"/>
                </a:solidFill>
                <a:latin typeface="Arial"/>
                <a:ea typeface="Arial"/>
                <a:cs typeface="Arial"/>
                <a:sym typeface="Arial"/>
              </a:endParaRPr>
            </a:p>
          </p:txBody>
        </p:sp>
      </p:grpSp>
      <p:grpSp>
        <p:nvGrpSpPr>
          <p:cNvPr id="535" name="Google Shape;535;p44"/>
          <p:cNvGrpSpPr/>
          <p:nvPr/>
        </p:nvGrpSpPr>
        <p:grpSpPr>
          <a:xfrm>
            <a:off x="4998875" y="3430225"/>
            <a:ext cx="3944100" cy="291773"/>
            <a:chOff x="0" y="-18173"/>
            <a:chExt cx="6359400" cy="899700"/>
          </a:xfrm>
        </p:grpSpPr>
        <p:sp>
          <p:nvSpPr>
            <p:cNvPr id="536" name="Google Shape;536;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B5DDF7"/>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44"/>
            <p:cNvSpPr txBox="1"/>
            <p:nvPr/>
          </p:nvSpPr>
          <p:spPr>
            <a:xfrm>
              <a:off x="0" y="-18173"/>
              <a:ext cx="6359400" cy="899700"/>
            </a:xfrm>
            <a:prstGeom prst="rect">
              <a:avLst/>
            </a:prstGeom>
            <a:solidFill>
              <a:srgbClr val="B5DDF7"/>
            </a:solid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1175"/>
                <a:buFont typeface="Arial"/>
                <a:buNone/>
              </a:pPr>
              <a:r>
                <a:rPr lang="en" sz="1175" b="1" i="0" u="none" strike="noStrike" cap="none">
                  <a:solidFill>
                    <a:schemeClr val="dk1"/>
                  </a:solidFill>
                  <a:latin typeface="Arial"/>
                  <a:ea typeface="Arial"/>
                  <a:cs typeface="Arial"/>
                  <a:sym typeface="Arial"/>
                </a:rPr>
                <a:t>Total ASN Pengguna e-Kinerja</a:t>
              </a:r>
              <a:endParaRPr sz="1175" b="1" i="0" u="none" strike="noStrike" cap="none">
                <a:solidFill>
                  <a:srgbClr val="000000"/>
                </a:solidFill>
                <a:latin typeface="Arial"/>
                <a:ea typeface="Arial"/>
                <a:cs typeface="Arial"/>
                <a:sym typeface="Arial"/>
              </a:endParaRPr>
            </a:p>
          </p:txBody>
        </p:sp>
      </p:grpSp>
      <p:grpSp>
        <p:nvGrpSpPr>
          <p:cNvPr id="539" name="Google Shape;539;p44"/>
          <p:cNvGrpSpPr/>
          <p:nvPr/>
        </p:nvGrpSpPr>
        <p:grpSpPr>
          <a:xfrm>
            <a:off x="4985250" y="3761400"/>
            <a:ext cx="3944100" cy="291804"/>
            <a:chOff x="0" y="-66675"/>
            <a:chExt cx="6359400" cy="899795"/>
          </a:xfrm>
        </p:grpSpPr>
        <p:sp>
          <p:nvSpPr>
            <p:cNvPr id="540" name="Google Shape;540;p44"/>
            <p:cNvSpPr/>
            <p:nvPr/>
          </p:nvSpPr>
          <p:spPr>
            <a:xfrm>
              <a:off x="21336" y="21336"/>
              <a:ext cx="6316726" cy="790448"/>
            </a:xfrm>
            <a:custGeom>
              <a:avLst/>
              <a:gdLst/>
              <a:ahLst/>
              <a:cxnLst/>
              <a:rect l="l" t="t" r="r" b="b"/>
              <a:pathLst>
                <a:path w="6316726" h="790448" extrusionOk="0">
                  <a:moveTo>
                    <a:pt x="0" y="123317"/>
                  </a:moveTo>
                  <a:cubicBezTo>
                    <a:pt x="0" y="55245"/>
                    <a:pt x="57785" y="0"/>
                    <a:pt x="129032" y="0"/>
                  </a:cubicBezTo>
                  <a:lnTo>
                    <a:pt x="6187694" y="0"/>
                  </a:lnTo>
                  <a:cubicBezTo>
                    <a:pt x="6258941" y="0"/>
                    <a:pt x="6316726" y="55245"/>
                    <a:pt x="6316726" y="123317"/>
                  </a:cubicBezTo>
                  <a:lnTo>
                    <a:pt x="6316726" y="667131"/>
                  </a:lnTo>
                  <a:cubicBezTo>
                    <a:pt x="6316726" y="735203"/>
                    <a:pt x="6258941" y="790448"/>
                    <a:pt x="6187694" y="790448"/>
                  </a:cubicBezTo>
                  <a:lnTo>
                    <a:pt x="129032" y="790448"/>
                  </a:lnTo>
                  <a:cubicBezTo>
                    <a:pt x="57785" y="790448"/>
                    <a:pt x="0" y="735203"/>
                    <a:pt x="0" y="667131"/>
                  </a:cubicBezTo>
                  <a:close/>
                </a:path>
              </a:pathLst>
            </a:custGeom>
            <a:solidFill>
              <a:srgbClr val="FFF2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41" name="Google Shape;541;p44"/>
            <p:cNvSpPr/>
            <p:nvPr/>
          </p:nvSpPr>
          <p:spPr>
            <a:xfrm>
              <a:off x="0" y="0"/>
              <a:ext cx="6359398" cy="833120"/>
            </a:xfrm>
            <a:custGeom>
              <a:avLst/>
              <a:gdLst/>
              <a:ahLst/>
              <a:cxnLst/>
              <a:rect l="l" t="t" r="r" b="b"/>
              <a:pathLst>
                <a:path w="6359398" h="833120" extrusionOk="0">
                  <a:moveTo>
                    <a:pt x="0" y="144653"/>
                  </a:moveTo>
                  <a:cubicBezTo>
                    <a:pt x="0" y="63881"/>
                    <a:pt x="68326" y="0"/>
                    <a:pt x="150368" y="0"/>
                  </a:cubicBezTo>
                  <a:lnTo>
                    <a:pt x="6209030" y="0"/>
                  </a:lnTo>
                  <a:lnTo>
                    <a:pt x="6209030" y="21336"/>
                  </a:lnTo>
                  <a:lnTo>
                    <a:pt x="6209030" y="0"/>
                  </a:lnTo>
                  <a:cubicBezTo>
                    <a:pt x="6291199" y="0"/>
                    <a:pt x="6359398" y="63881"/>
                    <a:pt x="6359398" y="144653"/>
                  </a:cubicBezTo>
                  <a:lnTo>
                    <a:pt x="6338062" y="144653"/>
                  </a:lnTo>
                  <a:lnTo>
                    <a:pt x="6359398" y="144653"/>
                  </a:lnTo>
                  <a:lnTo>
                    <a:pt x="6359398" y="688467"/>
                  </a:lnTo>
                  <a:lnTo>
                    <a:pt x="6338062" y="688467"/>
                  </a:lnTo>
                  <a:lnTo>
                    <a:pt x="6359398" y="688467"/>
                  </a:lnTo>
                  <a:cubicBezTo>
                    <a:pt x="6359398" y="769239"/>
                    <a:pt x="6291072" y="833120"/>
                    <a:pt x="6209030" y="833120"/>
                  </a:cubicBezTo>
                  <a:lnTo>
                    <a:pt x="6209030" y="811784"/>
                  </a:lnTo>
                  <a:lnTo>
                    <a:pt x="6209030" y="833120"/>
                  </a:lnTo>
                  <a:lnTo>
                    <a:pt x="150368" y="833120"/>
                  </a:lnTo>
                  <a:lnTo>
                    <a:pt x="150368" y="811784"/>
                  </a:lnTo>
                  <a:lnTo>
                    <a:pt x="150368" y="833120"/>
                  </a:lnTo>
                  <a:cubicBezTo>
                    <a:pt x="68326" y="833120"/>
                    <a:pt x="0" y="769239"/>
                    <a:pt x="0" y="688467"/>
                  </a:cubicBezTo>
                  <a:lnTo>
                    <a:pt x="0" y="144653"/>
                  </a:lnTo>
                  <a:lnTo>
                    <a:pt x="21336" y="144653"/>
                  </a:lnTo>
                  <a:lnTo>
                    <a:pt x="0" y="144653"/>
                  </a:lnTo>
                  <a:moveTo>
                    <a:pt x="42672" y="144653"/>
                  </a:moveTo>
                  <a:lnTo>
                    <a:pt x="42672" y="688467"/>
                  </a:lnTo>
                  <a:lnTo>
                    <a:pt x="21336" y="688467"/>
                  </a:lnTo>
                  <a:lnTo>
                    <a:pt x="42672" y="688467"/>
                  </a:lnTo>
                  <a:cubicBezTo>
                    <a:pt x="42672" y="743839"/>
                    <a:pt x="89916" y="790448"/>
                    <a:pt x="150368" y="790448"/>
                  </a:cubicBezTo>
                  <a:lnTo>
                    <a:pt x="6209030" y="790448"/>
                  </a:lnTo>
                  <a:cubicBezTo>
                    <a:pt x="6269482" y="790448"/>
                    <a:pt x="6316726" y="743839"/>
                    <a:pt x="6316726" y="688467"/>
                  </a:cubicBezTo>
                  <a:lnTo>
                    <a:pt x="6316726" y="144653"/>
                  </a:lnTo>
                  <a:cubicBezTo>
                    <a:pt x="6316726" y="89281"/>
                    <a:pt x="6269482" y="42672"/>
                    <a:pt x="6209030" y="42672"/>
                  </a:cubicBezTo>
                  <a:lnTo>
                    <a:pt x="150368" y="42672"/>
                  </a:lnTo>
                  <a:lnTo>
                    <a:pt x="150368" y="21336"/>
                  </a:lnTo>
                  <a:lnTo>
                    <a:pt x="150368" y="42672"/>
                  </a:lnTo>
                  <a:cubicBezTo>
                    <a:pt x="89916" y="42672"/>
                    <a:pt x="42672" y="89281"/>
                    <a:pt x="42672" y="144653"/>
                  </a:cubicBezTo>
                  <a:close/>
                </a:path>
              </a:pathLst>
            </a:custGeom>
            <a:solidFill>
              <a:srgbClr val="FFF2CC"/>
            </a:solidFill>
            <a:ln>
              <a:noFill/>
            </a:ln>
          </p:spPr>
          <p:txBody>
            <a:bodyPr spcFirstLastPara="1" wrap="square" lIns="41325" tIns="41325" rIns="41325" bIns="41325" anchor="ctr"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
          <p:nvSpPr>
            <p:cNvPr id="542" name="Google Shape;542;p44"/>
            <p:cNvSpPr txBox="1"/>
            <p:nvPr/>
          </p:nvSpPr>
          <p:spPr>
            <a:xfrm>
              <a:off x="0" y="-66675"/>
              <a:ext cx="6359400" cy="899700"/>
            </a:xfrm>
            <a:prstGeom prst="rect">
              <a:avLst/>
            </a:prstGeom>
            <a:solidFill>
              <a:srgbClr val="D9EAD3"/>
            </a:solidFill>
            <a:ln>
              <a:noFill/>
            </a:ln>
          </p:spPr>
          <p:txBody>
            <a:bodyPr spcFirstLastPara="1" wrap="square" lIns="22975" tIns="22975" rIns="22975" bIns="22975" anchor="ctr" anchorCtr="0">
              <a:noAutofit/>
            </a:bodyPr>
            <a:lstStyle/>
            <a:p>
              <a:pPr marL="0" marR="0" lvl="0" indent="0" algn="ctr" rtl="0">
                <a:lnSpc>
                  <a:spcPct val="100000"/>
                </a:lnSpc>
                <a:spcBef>
                  <a:spcPts val="0"/>
                </a:spcBef>
                <a:spcAft>
                  <a:spcPts val="0"/>
                </a:spcAft>
                <a:buClr>
                  <a:schemeClr val="dk1"/>
                </a:buClr>
                <a:buSzPts val="1100"/>
                <a:buFont typeface="Arial"/>
                <a:buNone/>
              </a:pPr>
              <a:r>
                <a:rPr lang="en" sz="1200" b="1" i="0" u="none" strike="noStrike" cap="none">
                  <a:solidFill>
                    <a:schemeClr val="dk1"/>
                  </a:solidFill>
                  <a:latin typeface="Arial"/>
                  <a:ea typeface="Arial"/>
                  <a:cs typeface="Arial"/>
                  <a:sym typeface="Arial"/>
                </a:rPr>
                <a:t>5.</a:t>
              </a:r>
              <a:r>
                <a:rPr lang="en" sz="1200" b="1">
                  <a:solidFill>
                    <a:schemeClr val="dk1"/>
                  </a:solidFill>
                </a:rPr>
                <a:t>849.564</a:t>
              </a:r>
              <a:r>
                <a:rPr lang="en" sz="1200" b="1" i="0" u="none" strike="noStrike" cap="none">
                  <a:solidFill>
                    <a:schemeClr val="dk1"/>
                  </a:solidFill>
                  <a:latin typeface="Arial"/>
                  <a:ea typeface="Arial"/>
                  <a:cs typeface="Arial"/>
                  <a:sym typeface="Arial"/>
                </a:rPr>
                <a:t> (86.</a:t>
              </a:r>
              <a:r>
                <a:rPr lang="en" sz="1200" b="1">
                  <a:solidFill>
                    <a:schemeClr val="dk1"/>
                  </a:solidFill>
                </a:rPr>
                <a:t>45</a:t>
              </a:r>
              <a:r>
                <a:rPr lang="en" sz="1200" b="1" i="0" u="none" strike="noStrike" cap="none">
                  <a:solidFill>
                    <a:schemeClr val="dk1"/>
                  </a:solidFill>
                  <a:latin typeface="Arial"/>
                  <a:ea typeface="Arial"/>
                  <a:cs typeface="Arial"/>
                  <a:sym typeface="Arial"/>
                </a:rPr>
                <a:t>%)</a:t>
              </a:r>
              <a:endParaRPr sz="1200" b="1" i="0" u="none" strike="noStrike" cap="none">
                <a:solidFill>
                  <a:schemeClr val="dk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775" b="0" i="0" u="none" strike="noStrike" cap="none">
                  <a:solidFill>
                    <a:schemeClr val="dk1"/>
                  </a:solidFill>
                  <a:latin typeface="Arial"/>
                  <a:ea typeface="Arial"/>
                  <a:cs typeface="Arial"/>
                  <a:sym typeface="Arial"/>
                </a:rPr>
                <a:t>Pegawai ASN per tanggal 1</a:t>
              </a:r>
              <a:r>
                <a:rPr lang="en" sz="775">
                  <a:solidFill>
                    <a:schemeClr val="dk1"/>
                  </a:solidFill>
                </a:rPr>
                <a:t>4 Agustus</a:t>
              </a:r>
              <a:r>
                <a:rPr lang="en" sz="775" b="0" i="0" u="none" strike="noStrike" cap="none">
                  <a:solidFill>
                    <a:schemeClr val="dk1"/>
                  </a:solidFill>
                  <a:latin typeface="Arial"/>
                  <a:ea typeface="Arial"/>
                  <a:cs typeface="Arial"/>
                  <a:sym typeface="Arial"/>
                </a:rPr>
                <a:t> 2026</a:t>
              </a:r>
              <a:endParaRPr sz="1200" b="1" i="0" u="none" strike="noStrike" cap="none">
                <a:solidFill>
                  <a:srgbClr val="000000"/>
                </a:solidFill>
                <a:latin typeface="Arial"/>
                <a:ea typeface="Arial"/>
                <a:cs typeface="Arial"/>
                <a:sym typeface="Arial"/>
              </a:endParaRPr>
            </a:p>
          </p:txBody>
        </p:sp>
      </p:grpSp>
      <p:sp>
        <p:nvSpPr>
          <p:cNvPr id="543" name="Google Shape;543;p44"/>
          <p:cNvSpPr/>
          <p:nvPr/>
        </p:nvSpPr>
        <p:spPr>
          <a:xfrm>
            <a:off x="92675" y="1474400"/>
            <a:ext cx="4269900" cy="204900"/>
          </a:xfrm>
          <a:prstGeom prst="rect">
            <a:avLst/>
          </a:prstGeom>
          <a:solidFill>
            <a:srgbClr val="0F498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Arial"/>
                <a:ea typeface="Arial"/>
                <a:cs typeface="Arial"/>
                <a:sym typeface="Arial"/>
              </a:rPr>
              <a:t>e-Kinerja Harian</a:t>
            </a:r>
            <a:endParaRPr sz="1200" b="1" i="0" u="none" strike="noStrike" cap="none">
              <a:solidFill>
                <a:schemeClr val="lt1"/>
              </a:solidFill>
              <a:latin typeface="Arial"/>
              <a:ea typeface="Arial"/>
              <a:cs typeface="Arial"/>
              <a:sym typeface="Arial"/>
            </a:endParaRPr>
          </a:p>
        </p:txBody>
      </p:sp>
      <p:sp>
        <p:nvSpPr>
          <p:cNvPr id="544" name="Google Shape;544;p44"/>
          <p:cNvSpPr txBox="1"/>
          <p:nvPr/>
        </p:nvSpPr>
        <p:spPr>
          <a:xfrm>
            <a:off x="8146305" y="4940362"/>
            <a:ext cx="1028700" cy="137100"/>
          </a:xfrm>
          <a:prstGeom prst="rect">
            <a:avLst/>
          </a:prstGeom>
          <a:noFill/>
          <a:ln>
            <a:noFill/>
          </a:ln>
        </p:spPr>
        <p:txBody>
          <a:bodyPr spcFirstLastPara="1" wrap="square" lIns="34300" tIns="17150" rIns="34300" bIns="17150" anchor="ctr" anchorCtr="0">
            <a:noAutofit/>
          </a:bodyPr>
          <a:lstStyle/>
          <a:p>
            <a:pPr marL="0" marR="0" lvl="0" indent="0" algn="ctr" rtl="0">
              <a:lnSpc>
                <a:spcPct val="100000"/>
              </a:lnSpc>
              <a:spcBef>
                <a:spcPts val="0"/>
              </a:spcBef>
              <a:spcAft>
                <a:spcPts val="0"/>
              </a:spcAft>
              <a:buClr>
                <a:srgbClr val="000000"/>
              </a:buClr>
              <a:buSzPts val="1300"/>
              <a:buFont typeface="Arial"/>
              <a:buNone/>
            </a:pPr>
            <a:endParaRPr sz="1300" b="1" i="0" u="none" strike="noStrike" cap="none">
              <a:solidFill>
                <a:srgbClr val="000000"/>
              </a:solidFill>
              <a:latin typeface="Calibri"/>
              <a:ea typeface="Calibri"/>
              <a:cs typeface="Calibri"/>
              <a:sym typeface="Calibri"/>
            </a:endParaRPr>
          </a:p>
        </p:txBody>
      </p:sp>
      <p:sp>
        <p:nvSpPr>
          <p:cNvPr id="545" name="Google Shape;545;p44"/>
          <p:cNvSpPr/>
          <p:nvPr/>
        </p:nvSpPr>
        <p:spPr>
          <a:xfrm>
            <a:off x="6677186" y="3248800"/>
            <a:ext cx="587499" cy="136047"/>
          </a:xfrm>
          <a:custGeom>
            <a:avLst/>
            <a:gdLst/>
            <a:ahLst/>
            <a:cxnLst/>
            <a:rect l="l" t="t" r="r" b="b"/>
            <a:pathLst>
              <a:path w="1850390" h="481584" extrusionOk="0">
                <a:moveTo>
                  <a:pt x="0" y="233807"/>
                </a:moveTo>
                <a:lnTo>
                  <a:pt x="462661" y="233807"/>
                </a:lnTo>
                <a:lnTo>
                  <a:pt x="462661" y="0"/>
                </a:lnTo>
                <a:lnTo>
                  <a:pt x="1387856" y="0"/>
                </a:lnTo>
                <a:lnTo>
                  <a:pt x="1387856" y="233807"/>
                </a:lnTo>
                <a:lnTo>
                  <a:pt x="1850390" y="233807"/>
                </a:lnTo>
                <a:lnTo>
                  <a:pt x="925195" y="481584"/>
                </a:lnTo>
                <a:close/>
              </a:path>
            </a:pathLst>
          </a:custGeom>
          <a:solidFill>
            <a:srgbClr val="DE1D5E"/>
          </a:solidFill>
          <a:ln>
            <a:noFill/>
          </a:ln>
        </p:spPr>
      </p:sp>
      <p:sp>
        <p:nvSpPr>
          <p:cNvPr id="546" name="Google Shape;546;p44"/>
          <p:cNvSpPr/>
          <p:nvPr/>
        </p:nvSpPr>
        <p:spPr>
          <a:xfrm>
            <a:off x="1842549" y="3117396"/>
            <a:ext cx="661514" cy="190226"/>
          </a:xfrm>
          <a:custGeom>
            <a:avLst/>
            <a:gdLst/>
            <a:ahLst/>
            <a:cxnLst/>
            <a:rect l="l" t="t" r="r" b="b"/>
            <a:pathLst>
              <a:path w="1850390" h="481584" extrusionOk="0">
                <a:moveTo>
                  <a:pt x="0" y="233807"/>
                </a:moveTo>
                <a:lnTo>
                  <a:pt x="462661" y="233807"/>
                </a:lnTo>
                <a:lnTo>
                  <a:pt x="462661" y="0"/>
                </a:lnTo>
                <a:lnTo>
                  <a:pt x="1387856" y="0"/>
                </a:lnTo>
                <a:lnTo>
                  <a:pt x="1387856" y="233807"/>
                </a:lnTo>
                <a:lnTo>
                  <a:pt x="1850390" y="233807"/>
                </a:lnTo>
                <a:lnTo>
                  <a:pt x="925195" y="481584"/>
                </a:lnTo>
                <a:close/>
              </a:path>
            </a:pathLst>
          </a:custGeom>
          <a:solidFill>
            <a:srgbClr val="DE1D5E"/>
          </a:solidFill>
          <a:ln>
            <a:noFill/>
          </a:ln>
        </p:spPr>
      </p:sp>
      <p:sp>
        <p:nvSpPr>
          <p:cNvPr id="547" name="Google Shape;547;p44"/>
          <p:cNvSpPr/>
          <p:nvPr/>
        </p:nvSpPr>
        <p:spPr>
          <a:xfrm>
            <a:off x="238650" y="3324565"/>
            <a:ext cx="3906600" cy="285000"/>
          </a:xfrm>
          <a:prstGeom prst="rect">
            <a:avLst/>
          </a:prstGeom>
          <a:solidFill>
            <a:srgbClr val="BFD4FA">
              <a:alpha val="4078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8" name="Google Shape;548;p44"/>
          <p:cNvSpPr/>
          <p:nvPr/>
        </p:nvSpPr>
        <p:spPr>
          <a:xfrm>
            <a:off x="238650" y="3638456"/>
            <a:ext cx="3906600" cy="578400"/>
          </a:xfrm>
          <a:prstGeom prst="rect">
            <a:avLst/>
          </a:prstGeom>
          <a:solidFill>
            <a:srgbClr val="BFD4FA">
              <a:alpha val="4078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9" name="Google Shape;549;p44"/>
          <p:cNvSpPr/>
          <p:nvPr/>
        </p:nvSpPr>
        <p:spPr>
          <a:xfrm>
            <a:off x="238650" y="4266138"/>
            <a:ext cx="3906600" cy="578400"/>
          </a:xfrm>
          <a:prstGeom prst="rect">
            <a:avLst/>
          </a:prstGeom>
          <a:solidFill>
            <a:srgbClr val="BFD4FA">
              <a:alpha val="4078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0" name="Google Shape;550;p44"/>
          <p:cNvSpPr txBox="1"/>
          <p:nvPr/>
        </p:nvSpPr>
        <p:spPr>
          <a:xfrm>
            <a:off x="220050" y="1804786"/>
            <a:ext cx="3943800" cy="1296300"/>
          </a:xfrm>
          <a:prstGeom prst="rect">
            <a:avLst/>
          </a:prstGeom>
          <a:no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1175"/>
              <a:buFont typeface="Arial"/>
              <a:buNone/>
            </a:pPr>
            <a:r>
              <a:rPr lang="en" sz="1175" b="1" i="0" u="none" strike="noStrike" cap="none">
                <a:solidFill>
                  <a:srgbClr val="000000"/>
                </a:solidFill>
                <a:latin typeface="Arial"/>
                <a:ea typeface="Arial"/>
                <a:cs typeface="Arial"/>
                <a:sym typeface="Arial"/>
              </a:rPr>
              <a:t>Total Pengguna</a:t>
            </a:r>
            <a:endParaRPr sz="1175"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Arial"/>
              <a:buNone/>
            </a:pPr>
            <a:r>
              <a:rPr lang="en" sz="3000" b="1" i="0" u="none" strike="noStrike" cap="none">
                <a:solidFill>
                  <a:srgbClr val="DD1E5D"/>
                </a:solidFill>
                <a:latin typeface="Arial"/>
                <a:ea typeface="Arial"/>
                <a:cs typeface="Arial"/>
                <a:sym typeface="Arial"/>
              </a:rPr>
              <a:t>1</a:t>
            </a:r>
            <a:r>
              <a:rPr lang="en" sz="3000" b="1">
                <a:solidFill>
                  <a:srgbClr val="DD1E5D"/>
                </a:solidFill>
              </a:rPr>
              <a:t>.092.225 </a:t>
            </a:r>
            <a:r>
              <a:rPr lang="en" sz="3000" b="1" i="0" u="none" strike="noStrike" cap="none">
                <a:solidFill>
                  <a:srgbClr val="DD1E5D"/>
                </a:solidFill>
                <a:latin typeface="Arial"/>
                <a:ea typeface="Arial"/>
                <a:cs typeface="Arial"/>
                <a:sym typeface="Arial"/>
              </a:rPr>
              <a:t>ASN </a:t>
            </a:r>
            <a:endParaRPr sz="3000" b="1" i="0" u="none" strike="noStrike" cap="none">
              <a:solidFill>
                <a:srgbClr val="DD1E5D"/>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75"/>
              <a:buFont typeface="Arial"/>
              <a:buNone/>
            </a:pPr>
            <a:endParaRPr sz="975"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975"/>
              <a:buFont typeface="Arial"/>
              <a:buNone/>
            </a:pPr>
            <a:r>
              <a:rPr lang="en" sz="975" b="0" i="0" u="none" strike="noStrike" cap="none">
                <a:solidFill>
                  <a:srgbClr val="000000"/>
                </a:solidFill>
                <a:latin typeface="Arial"/>
                <a:ea typeface="Arial"/>
                <a:cs typeface="Arial"/>
                <a:sym typeface="Arial"/>
              </a:rPr>
              <a:t>Telah Menerapkan Kinerja Harian</a:t>
            </a:r>
            <a:endParaRPr sz="433" b="0" i="0" u="none" strike="noStrike" cap="none">
              <a:solidFill>
                <a:srgbClr val="000000"/>
              </a:solidFill>
              <a:latin typeface="Arial"/>
              <a:ea typeface="Arial"/>
              <a:cs typeface="Arial"/>
              <a:sym typeface="Arial"/>
            </a:endParaRPr>
          </a:p>
        </p:txBody>
      </p:sp>
      <p:sp>
        <p:nvSpPr>
          <p:cNvPr id="551" name="Google Shape;551;p44"/>
          <p:cNvSpPr txBox="1"/>
          <p:nvPr/>
        </p:nvSpPr>
        <p:spPr>
          <a:xfrm>
            <a:off x="238650" y="3571900"/>
            <a:ext cx="3906600" cy="654300"/>
          </a:xfrm>
          <a:prstGeom prst="rect">
            <a:avLst/>
          </a:prstGeom>
          <a:noFill/>
          <a:ln>
            <a:noFill/>
          </a:ln>
        </p:spPr>
        <p:txBody>
          <a:bodyPr spcFirstLastPara="1" wrap="square" lIns="22975" tIns="22975" rIns="22975" bIns="2297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a:t>12</a:t>
            </a:r>
            <a:r>
              <a:rPr lang="en" sz="2200" b="0" i="0" u="none" strike="noStrike" cap="none">
                <a:solidFill>
                  <a:srgbClr val="000000"/>
                </a:solidFill>
                <a:latin typeface="Arial"/>
                <a:ea typeface="Arial"/>
                <a:cs typeface="Arial"/>
                <a:sym typeface="Arial"/>
              </a:rPr>
              <a:t> </a:t>
            </a:r>
            <a:r>
              <a:rPr lang="en" sz="2000" b="0" i="0" u="none" strike="noStrike" cap="none">
                <a:solidFill>
                  <a:srgbClr val="000000"/>
                </a:solidFill>
                <a:latin typeface="Arial"/>
                <a:ea typeface="Arial"/>
                <a:cs typeface="Arial"/>
                <a:sym typeface="Arial"/>
              </a:rPr>
              <a:t>Instansi Pusat</a:t>
            </a:r>
            <a:endParaRPr sz="2000" b="0" i="0" u="none" strike="noStrike" cap="none">
              <a:solidFill>
                <a:srgbClr val="000000"/>
              </a:solidFill>
              <a:latin typeface="Arial"/>
              <a:ea typeface="Arial"/>
              <a:cs typeface="Arial"/>
              <a:sym typeface="Arial"/>
            </a:endParaRPr>
          </a:p>
        </p:txBody>
      </p:sp>
      <p:sp>
        <p:nvSpPr>
          <p:cNvPr id="552" name="Google Shape;552;p44"/>
          <p:cNvSpPr txBox="1"/>
          <p:nvPr/>
        </p:nvSpPr>
        <p:spPr>
          <a:xfrm>
            <a:off x="238650" y="4210615"/>
            <a:ext cx="3906600" cy="654300"/>
          </a:xfrm>
          <a:prstGeom prst="rect">
            <a:avLst/>
          </a:prstGeom>
          <a:noFill/>
          <a:ln>
            <a:noFill/>
          </a:ln>
        </p:spPr>
        <p:txBody>
          <a:bodyPr spcFirstLastPara="1" wrap="square" lIns="22975" tIns="22975" rIns="22975" bIns="22975" anchor="ctr" anchorCtr="0">
            <a:noAutofit/>
          </a:bodyPr>
          <a:lstStyle/>
          <a:p>
            <a:pPr marL="0" marR="0" lvl="0" indent="0" algn="ctr" rtl="0">
              <a:lnSpc>
                <a:spcPct val="100000"/>
              </a:lnSpc>
              <a:spcBef>
                <a:spcPts val="0"/>
              </a:spcBef>
              <a:spcAft>
                <a:spcPts val="0"/>
              </a:spcAft>
              <a:buClr>
                <a:srgbClr val="000000"/>
              </a:buClr>
              <a:buSzPts val="2200"/>
              <a:buFont typeface="Arial"/>
              <a:buNone/>
            </a:pPr>
            <a:r>
              <a:rPr lang="en" sz="2200" b="1"/>
              <a:t>91</a:t>
            </a:r>
            <a:r>
              <a:rPr lang="en" sz="2200" b="0" i="0" u="none" strike="noStrike" cap="none">
                <a:solidFill>
                  <a:srgbClr val="000000"/>
                </a:solidFill>
                <a:latin typeface="Arial"/>
                <a:ea typeface="Arial"/>
                <a:cs typeface="Arial"/>
                <a:sym typeface="Arial"/>
              </a:rPr>
              <a:t> </a:t>
            </a:r>
            <a:r>
              <a:rPr lang="en" sz="2000" b="0" i="0" u="none" strike="noStrike" cap="none">
                <a:solidFill>
                  <a:srgbClr val="000000"/>
                </a:solidFill>
                <a:latin typeface="Arial"/>
                <a:ea typeface="Arial"/>
                <a:cs typeface="Arial"/>
                <a:sym typeface="Arial"/>
              </a:rPr>
              <a:t>Instansi Daerah</a:t>
            </a:r>
            <a:endParaRPr sz="2000" b="0" i="0" u="none" strike="noStrike" cap="none">
              <a:solidFill>
                <a:srgbClr val="000000"/>
              </a:solidFill>
              <a:latin typeface="Arial"/>
              <a:ea typeface="Arial"/>
              <a:cs typeface="Arial"/>
              <a:sym typeface="Arial"/>
            </a:endParaRPr>
          </a:p>
        </p:txBody>
      </p:sp>
      <p:sp>
        <p:nvSpPr>
          <p:cNvPr id="553" name="Google Shape;553;p44"/>
          <p:cNvSpPr txBox="1"/>
          <p:nvPr/>
        </p:nvSpPr>
        <p:spPr>
          <a:xfrm>
            <a:off x="238651" y="3312752"/>
            <a:ext cx="3906600" cy="295800"/>
          </a:xfrm>
          <a:prstGeom prst="rect">
            <a:avLst/>
          </a:prstGeom>
          <a:noFill/>
          <a:ln>
            <a:noFill/>
          </a:ln>
        </p:spPr>
        <p:txBody>
          <a:bodyPr spcFirstLastPara="1" wrap="square" lIns="22975" tIns="22975" rIns="22975" bIns="22975" anchor="ctr" anchorCtr="0">
            <a:noAutofit/>
          </a:bodyPr>
          <a:lstStyle/>
          <a:p>
            <a:pPr marL="0" marR="0" lvl="0" indent="0" algn="ctr" rtl="0">
              <a:lnSpc>
                <a:spcPct val="138017"/>
              </a:lnSpc>
              <a:spcBef>
                <a:spcPts val="0"/>
              </a:spcBef>
              <a:spcAft>
                <a:spcPts val="0"/>
              </a:spcAft>
              <a:buClr>
                <a:srgbClr val="000000"/>
              </a:buClr>
              <a:buSzPts val="1175"/>
              <a:buFont typeface="Arial"/>
              <a:buNone/>
            </a:pPr>
            <a:r>
              <a:rPr lang="en" sz="1175" b="1" i="0" u="none" strike="noStrike" cap="none">
                <a:solidFill>
                  <a:srgbClr val="000000"/>
                </a:solidFill>
                <a:latin typeface="Arial"/>
                <a:ea typeface="Arial"/>
                <a:cs typeface="Arial"/>
                <a:sym typeface="Arial"/>
              </a:rPr>
              <a:t>Diterapkan pada</a:t>
            </a:r>
            <a:endParaRPr sz="633" b="0" i="0" u="none" strike="noStrike" cap="none">
              <a:solidFill>
                <a:srgbClr val="000000"/>
              </a:solidFill>
              <a:latin typeface="Arial"/>
              <a:ea typeface="Arial"/>
              <a:cs typeface="Arial"/>
              <a:sym typeface="Arial"/>
            </a:endParaRPr>
          </a:p>
        </p:txBody>
      </p:sp>
      <p:sp>
        <p:nvSpPr>
          <p:cNvPr id="554" name="Google Shape;554;p44"/>
          <p:cNvSpPr txBox="1"/>
          <p:nvPr/>
        </p:nvSpPr>
        <p:spPr>
          <a:xfrm>
            <a:off x="3675083" y="4909950"/>
            <a:ext cx="1761000" cy="303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775"/>
              <a:buFont typeface="Arial"/>
              <a:buNone/>
            </a:pPr>
            <a:r>
              <a:rPr lang="en" sz="775" b="0" i="0" u="none" strike="noStrike" cap="none">
                <a:solidFill>
                  <a:schemeClr val="dk1"/>
                </a:solidFill>
                <a:latin typeface="Arial"/>
                <a:ea typeface="Arial"/>
                <a:cs typeface="Arial"/>
                <a:sym typeface="Arial"/>
              </a:rPr>
              <a:t> *) per tanggal </a:t>
            </a:r>
            <a:r>
              <a:rPr lang="en" sz="775">
                <a:solidFill>
                  <a:schemeClr val="dk1"/>
                </a:solidFill>
              </a:rPr>
              <a:t>14</a:t>
            </a:r>
            <a:r>
              <a:rPr lang="en" sz="775" b="0" i="0" u="none" strike="noStrike" cap="none">
                <a:solidFill>
                  <a:schemeClr val="dk1"/>
                </a:solidFill>
                <a:latin typeface="Arial"/>
                <a:ea typeface="Arial"/>
                <a:cs typeface="Arial"/>
                <a:sym typeface="Arial"/>
              </a:rPr>
              <a:t> </a:t>
            </a:r>
            <a:r>
              <a:rPr lang="en" sz="775">
                <a:solidFill>
                  <a:schemeClr val="dk1"/>
                </a:solidFill>
              </a:rPr>
              <a:t>Agustus</a:t>
            </a:r>
            <a:r>
              <a:rPr lang="en" sz="775" b="0" i="0" u="none" strike="noStrike" cap="none">
                <a:solidFill>
                  <a:schemeClr val="dk1"/>
                </a:solidFill>
                <a:latin typeface="Arial"/>
                <a:ea typeface="Arial"/>
                <a:cs typeface="Arial"/>
                <a:sym typeface="Arial"/>
              </a:rPr>
              <a:t> 2026</a:t>
            </a:r>
            <a:endParaRPr sz="1400" b="0" i="0" u="none" strike="noStrike" cap="none">
              <a:solidFill>
                <a:srgbClr val="000000"/>
              </a:solidFill>
              <a:latin typeface="Arial"/>
              <a:ea typeface="Arial"/>
              <a:cs typeface="Arial"/>
              <a:sym typeface="Arial"/>
            </a:endParaRPr>
          </a:p>
        </p:txBody>
      </p:sp>
      <p:sp>
        <p:nvSpPr>
          <p:cNvPr id="555" name="Google Shape;555;p44"/>
          <p:cNvSpPr/>
          <p:nvPr/>
        </p:nvSpPr>
        <p:spPr>
          <a:xfrm>
            <a:off x="101168" y="18636"/>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3">
              <a:alphaModFix/>
            </a:blip>
            <a:stretch>
              <a:fillRect/>
            </a:stretch>
          </a:blipFill>
          <a:ln>
            <a:noFill/>
          </a:ln>
        </p:spPr>
      </p:sp>
      <p:sp>
        <p:nvSpPr>
          <p:cNvPr id="556" name="Google Shape;556;p44"/>
          <p:cNvSpPr txBox="1"/>
          <p:nvPr/>
        </p:nvSpPr>
        <p:spPr>
          <a:xfrm>
            <a:off x="7914275" y="49403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24</a:t>
            </a:fld>
            <a:endParaRPr sz="1300" b="1" i="0" u="none" strike="noStrike" cap="none">
              <a:solidFill>
                <a:srgbClr val="000000"/>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5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60"/>
        <p:cNvGrpSpPr/>
        <p:nvPr/>
      </p:nvGrpSpPr>
      <p:grpSpPr>
        <a:xfrm>
          <a:off x="0" y="0"/>
          <a:ext cx="0" cy="0"/>
          <a:chOff x="0" y="0"/>
          <a:chExt cx="0" cy="0"/>
        </a:xfrm>
      </p:grpSpPr>
      <p:sp>
        <p:nvSpPr>
          <p:cNvPr id="561" name="Google Shape;561;p45"/>
          <p:cNvSpPr txBox="1"/>
          <p:nvPr/>
        </p:nvSpPr>
        <p:spPr>
          <a:xfrm>
            <a:off x="8115289" y="4883995"/>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25</a:t>
            </a:fld>
            <a:endParaRPr sz="1300" b="1" i="0" u="none" strike="noStrike" cap="none">
              <a:solidFill>
                <a:srgbClr val="000000"/>
              </a:solidFill>
              <a:latin typeface="Calibri"/>
              <a:ea typeface="Calibri"/>
              <a:cs typeface="Calibri"/>
              <a:sym typeface="Calibri"/>
            </a:endParaRPr>
          </a:p>
        </p:txBody>
      </p:sp>
      <p:sp>
        <p:nvSpPr>
          <p:cNvPr id="562" name="Google Shape;562;p45"/>
          <p:cNvSpPr/>
          <p:nvPr/>
        </p:nvSpPr>
        <p:spPr>
          <a:xfrm>
            <a:off x="2061964" y="1067625"/>
            <a:ext cx="285300" cy="1761000"/>
          </a:xfrm>
          <a:prstGeom prst="rect">
            <a:avLst/>
          </a:prstGeom>
          <a:solidFill>
            <a:srgbClr val="FBFBF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63" name="Google Shape;563;p45" title="ChatGPT Image Aug 16, 2026, 06_55_20 PM.png"/>
          <p:cNvPicPr preferRelativeResize="0"/>
          <p:nvPr/>
        </p:nvPicPr>
        <p:blipFill>
          <a:blip r:embed="rId3">
            <a:alphaModFix/>
          </a:blip>
          <a:stretch>
            <a:fillRect/>
          </a:stretch>
        </p:blipFill>
        <p:spPr>
          <a:xfrm>
            <a:off x="0" y="0"/>
            <a:ext cx="9144000" cy="5143499"/>
          </a:xfrm>
          <a:prstGeom prst="rect">
            <a:avLst/>
          </a:prstGeom>
          <a:noFill/>
          <a:ln>
            <a:noFill/>
          </a:ln>
        </p:spPr>
      </p:pic>
      <p:sp>
        <p:nvSpPr>
          <p:cNvPr id="564" name="Google Shape;564;p45"/>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25</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sp>
        <p:nvSpPr>
          <p:cNvPr id="569" name="Google Shape;569;p46"/>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26</a:t>
            </a:fld>
            <a:endParaRPr sz="1300" b="1" i="0" u="none" strike="noStrike" cap="none">
              <a:solidFill>
                <a:srgbClr val="000000"/>
              </a:solidFill>
              <a:latin typeface="Calibri"/>
              <a:ea typeface="Calibri"/>
              <a:cs typeface="Calibri"/>
              <a:sym typeface="Calibri"/>
            </a:endParaRPr>
          </a:p>
        </p:txBody>
      </p:sp>
      <p:pic>
        <p:nvPicPr>
          <p:cNvPr id="570" name="Google Shape;570;p46" title="Utak atik penugasan bikin PPT (22).png"/>
          <p:cNvPicPr preferRelativeResize="0"/>
          <p:nvPr/>
        </p:nvPicPr>
        <p:blipFill>
          <a:blip r:embed="rId3">
            <a:alphaModFix/>
          </a:blip>
          <a:stretch>
            <a:fillRect/>
          </a:stretch>
        </p:blipFill>
        <p:spPr>
          <a:xfrm>
            <a:off x="135463" y="0"/>
            <a:ext cx="8873074" cy="4991101"/>
          </a:xfrm>
          <a:prstGeom prst="rect">
            <a:avLst/>
          </a:prstGeom>
          <a:noFill/>
          <a:ln>
            <a:noFill/>
          </a:ln>
        </p:spPr>
      </p:pic>
      <p:sp>
        <p:nvSpPr>
          <p:cNvPr id="571" name="Google Shape;571;p46"/>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26</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pic>
        <p:nvPicPr>
          <p:cNvPr id="576" name="Google Shape;576;p47" title="Utak atik penugasan bikin PPT (21).png"/>
          <p:cNvPicPr preferRelativeResize="0"/>
          <p:nvPr/>
        </p:nvPicPr>
        <p:blipFill>
          <a:blip r:embed="rId3">
            <a:alphaModFix/>
          </a:blip>
          <a:stretch>
            <a:fillRect/>
          </a:stretch>
        </p:blipFill>
        <p:spPr>
          <a:xfrm>
            <a:off x="0" y="152400"/>
            <a:ext cx="9144003" cy="5143499"/>
          </a:xfrm>
          <a:prstGeom prst="rect">
            <a:avLst/>
          </a:prstGeom>
          <a:noFill/>
          <a:ln>
            <a:noFill/>
          </a:ln>
        </p:spPr>
      </p:pic>
      <p:sp>
        <p:nvSpPr>
          <p:cNvPr id="577" name="Google Shape;577;p47"/>
          <p:cNvSpPr txBox="1"/>
          <p:nvPr/>
        </p:nvSpPr>
        <p:spPr>
          <a:xfrm>
            <a:off x="8075450" y="485573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27</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1"/>
        <p:cNvGrpSpPr/>
        <p:nvPr/>
      </p:nvGrpSpPr>
      <p:grpSpPr>
        <a:xfrm>
          <a:off x="0" y="0"/>
          <a:ext cx="0" cy="0"/>
          <a:chOff x="0" y="0"/>
          <a:chExt cx="0" cy="0"/>
        </a:xfrm>
      </p:grpSpPr>
      <p:pic>
        <p:nvPicPr>
          <p:cNvPr id="582" name="Google Shape;582;p48" title="Utak atik penugasan bikin PPT (19).png"/>
          <p:cNvPicPr preferRelativeResize="0"/>
          <p:nvPr/>
        </p:nvPicPr>
        <p:blipFill>
          <a:blip r:embed="rId4">
            <a:alphaModFix/>
          </a:blip>
          <a:stretch>
            <a:fillRect/>
          </a:stretch>
        </p:blipFill>
        <p:spPr>
          <a:xfrm>
            <a:off x="-6425" y="0"/>
            <a:ext cx="9144003" cy="5143501"/>
          </a:xfrm>
          <a:prstGeom prst="rect">
            <a:avLst/>
          </a:prstGeom>
          <a:noFill/>
          <a:ln>
            <a:noFill/>
          </a:ln>
        </p:spPr>
      </p:pic>
      <p:sp>
        <p:nvSpPr>
          <p:cNvPr id="583" name="Google Shape;583;p48"/>
          <p:cNvSpPr txBox="1"/>
          <p:nvPr/>
        </p:nvSpPr>
        <p:spPr>
          <a:xfrm>
            <a:off x="8882265" y="4853190"/>
            <a:ext cx="76200" cy="107700"/>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584" name="Google Shape;584;p48"/>
          <p:cNvSpPr txBox="1"/>
          <p:nvPr/>
        </p:nvSpPr>
        <p:spPr>
          <a:xfrm>
            <a:off x="7936440" y="4908423"/>
            <a:ext cx="984300" cy="131100"/>
          </a:xfrm>
          <a:prstGeom prst="rect">
            <a:avLst/>
          </a:prstGeom>
          <a:noFill/>
          <a:ln>
            <a:noFill/>
          </a:ln>
        </p:spPr>
        <p:txBody>
          <a:bodyPr spcFirstLastPara="1" wrap="square" lIns="32825" tIns="16400" rIns="32825" bIns="16400" anchor="ctr" anchorCtr="0">
            <a:noAutofit/>
          </a:bodyPr>
          <a:lstStyle/>
          <a:p>
            <a:pPr marL="0" marR="0" lvl="0" indent="0" algn="r" rtl="0">
              <a:lnSpc>
                <a:spcPct val="100000"/>
              </a:lnSpc>
              <a:spcBef>
                <a:spcPts val="0"/>
              </a:spcBef>
              <a:spcAft>
                <a:spcPts val="0"/>
              </a:spcAft>
              <a:buClr>
                <a:srgbClr val="000000"/>
              </a:buClr>
              <a:buSzPts val="1244"/>
              <a:buFont typeface="Arial"/>
              <a:buNone/>
            </a:pPr>
            <a:endParaRPr sz="1244" b="1" i="0" u="none" strike="noStrike" cap="none">
              <a:solidFill>
                <a:srgbClr val="000000"/>
              </a:solidFill>
              <a:latin typeface="Calibri"/>
              <a:ea typeface="Calibri"/>
              <a:cs typeface="Calibri"/>
              <a:sym typeface="Calibri"/>
            </a:endParaRPr>
          </a:p>
        </p:txBody>
      </p:sp>
      <p:sp>
        <p:nvSpPr>
          <p:cNvPr id="585" name="Google Shape;585;p48"/>
          <p:cNvSpPr txBox="1"/>
          <p:nvPr/>
        </p:nvSpPr>
        <p:spPr>
          <a:xfrm>
            <a:off x="488725" y="1271325"/>
            <a:ext cx="1700700" cy="1903500"/>
          </a:xfrm>
          <a:prstGeom prst="rect">
            <a:avLst/>
          </a:prstGeom>
          <a:noFill/>
          <a:ln>
            <a:noFill/>
          </a:ln>
        </p:spPr>
        <p:txBody>
          <a:bodyPr spcFirstLastPara="1" wrap="square" lIns="0" tIns="0" rIns="0" bIns="0" anchor="t" anchorCtr="0">
            <a:spAutoFit/>
          </a:bodyPr>
          <a:lstStyle/>
          <a:p>
            <a:pPr marL="0" marR="0" lvl="0" indent="0" algn="l" rtl="0">
              <a:lnSpc>
                <a:spcPct val="128018"/>
              </a:lnSpc>
              <a:spcBef>
                <a:spcPts val="0"/>
              </a:spcBef>
              <a:spcAft>
                <a:spcPts val="0"/>
              </a:spcAft>
              <a:buClr>
                <a:srgbClr val="000000"/>
              </a:buClr>
              <a:buSzPts val="800"/>
              <a:buFont typeface="Arial"/>
              <a:buNone/>
            </a:pPr>
            <a:r>
              <a:rPr lang="en" sz="1100">
                <a:latin typeface="Calibri"/>
                <a:ea typeface="Calibri"/>
                <a:cs typeface="Calibri"/>
                <a:sym typeface="Calibri"/>
              </a:rPr>
              <a:t>Total Capaian Penyelesaian Pertek/SK/Penetapan Layanan di Deputi Bidang Penyelenggaraan Layanan Manajemen ASN Sejak 1 Januari hingga 1 Agustus 2026 yang menjadi kewenangan pusat dan kanreg BKN. </a:t>
            </a:r>
            <a:endParaRPr sz="1100" b="0" i="0" u="none" strike="noStrike" cap="none">
              <a:solidFill>
                <a:srgbClr val="000000"/>
              </a:solidFill>
              <a:latin typeface="Arial"/>
              <a:ea typeface="Arial"/>
              <a:cs typeface="Arial"/>
              <a:sym typeface="Arial"/>
            </a:endParaRPr>
          </a:p>
        </p:txBody>
      </p:sp>
      <p:sp>
        <p:nvSpPr>
          <p:cNvPr id="586" name="Google Shape;586;p48"/>
          <p:cNvSpPr txBox="1">
            <a:spLocks noGrp="1"/>
          </p:cNvSpPr>
          <p:nvPr>
            <p:ph type="sldNum" idx="12"/>
          </p:nvPr>
        </p:nvSpPr>
        <p:spPr>
          <a:xfrm>
            <a:off x="8044675" y="4908425"/>
            <a:ext cx="1066800" cy="182700"/>
          </a:xfrm>
          <a:prstGeom prst="rect">
            <a:avLst/>
          </a:prstGeom>
          <a:noFill/>
          <a:ln>
            <a:noFill/>
          </a:ln>
        </p:spPr>
        <p:txBody>
          <a:bodyPr spcFirstLastPara="1" wrap="square" lIns="91425" tIns="91425" rIns="91425" bIns="91425" anchor="ctr" anchorCtr="0">
            <a:normAutofit fontScale="25000" lnSpcReduction="20000"/>
          </a:bodyPr>
          <a:lstStyle/>
          <a:p>
            <a:pPr marL="0" lvl="0" indent="0" algn="r" rtl="0">
              <a:spcBef>
                <a:spcPts val="0"/>
              </a:spcBef>
              <a:spcAft>
                <a:spcPts val="0"/>
              </a:spcAft>
              <a:buNone/>
            </a:pPr>
            <a:fld id="{00000000-1234-1234-1234-123412341234}" type="slidenum">
              <a:rPr lang="en"/>
              <a:t>28</a:t>
            </a:fld>
            <a:endParaRPr/>
          </a:p>
        </p:txBody>
      </p:sp>
      <p:sp>
        <p:nvSpPr>
          <p:cNvPr id="587" name="Google Shape;587;p48"/>
          <p:cNvSpPr txBox="1"/>
          <p:nvPr/>
        </p:nvSpPr>
        <p:spPr>
          <a:xfrm>
            <a:off x="7335850" y="590075"/>
            <a:ext cx="1050300" cy="182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900" b="1">
                <a:solidFill>
                  <a:schemeClr val="dk1"/>
                </a:solidFill>
                <a:latin typeface="Poppins"/>
                <a:ea typeface="Poppins"/>
                <a:cs typeface="Poppins"/>
                <a:sym typeface="Poppins"/>
              </a:rPr>
              <a:t>1 Agustus</a:t>
            </a:r>
            <a:r>
              <a:rPr lang="en" sz="900" b="1" i="0" u="none" strike="noStrike" cap="none">
                <a:solidFill>
                  <a:schemeClr val="dk1"/>
                </a:solidFill>
                <a:latin typeface="Poppins"/>
                <a:ea typeface="Poppins"/>
                <a:cs typeface="Poppins"/>
                <a:sym typeface="Poppins"/>
              </a:rPr>
              <a:t> 2026</a:t>
            </a:r>
            <a:endParaRPr sz="900" b="1" i="0" u="none" strike="noStrike" cap="none">
              <a:solidFill>
                <a:schemeClr val="dk1"/>
              </a:solidFill>
              <a:latin typeface="Poppins"/>
              <a:ea typeface="Poppins"/>
              <a:cs typeface="Poppins"/>
              <a:sym typeface="Poppins"/>
            </a:endParaRPr>
          </a:p>
        </p:txBody>
      </p:sp>
      <p:sp>
        <p:nvSpPr>
          <p:cNvPr id="588" name="Google Shape;588;p48"/>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28</a:t>
            </a:fld>
            <a:endParaRPr sz="1300" b="1" i="0" u="none" strike="noStrike" cap="none">
              <a:solidFill>
                <a:srgbClr val="000000"/>
              </a:solidFill>
              <a:latin typeface="Calibri"/>
              <a:ea typeface="Calibri"/>
              <a:cs typeface="Calibri"/>
              <a:sym typeface="Calibri"/>
            </a:endParaRPr>
          </a:p>
        </p:txBody>
      </p:sp>
      <p:sp>
        <p:nvSpPr>
          <p:cNvPr id="589" name="Google Shape;589;p48"/>
          <p:cNvSpPr txBox="1"/>
          <p:nvPr/>
        </p:nvSpPr>
        <p:spPr>
          <a:xfrm>
            <a:off x="2947775" y="167152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98,31%</a:t>
            </a:r>
            <a:endParaRPr sz="600" b="1" i="0" u="none" strike="noStrike" cap="none">
              <a:solidFill>
                <a:schemeClr val="lt1"/>
              </a:solidFill>
              <a:latin typeface="Montserrat"/>
              <a:ea typeface="Montserrat"/>
              <a:cs typeface="Montserrat"/>
              <a:sym typeface="Montserrat"/>
            </a:endParaRPr>
          </a:p>
        </p:txBody>
      </p:sp>
      <p:sp>
        <p:nvSpPr>
          <p:cNvPr id="590" name="Google Shape;590;p48"/>
          <p:cNvSpPr txBox="1"/>
          <p:nvPr/>
        </p:nvSpPr>
        <p:spPr>
          <a:xfrm>
            <a:off x="4399275" y="165382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91,50%</a:t>
            </a:r>
            <a:endParaRPr sz="600" b="1" i="0" u="none" strike="noStrike" cap="none">
              <a:solidFill>
                <a:schemeClr val="lt1"/>
              </a:solidFill>
              <a:latin typeface="Montserrat"/>
              <a:ea typeface="Montserrat"/>
              <a:cs typeface="Montserrat"/>
              <a:sym typeface="Montserrat"/>
            </a:endParaRPr>
          </a:p>
        </p:txBody>
      </p:sp>
      <p:sp>
        <p:nvSpPr>
          <p:cNvPr id="591" name="Google Shape;591;p48"/>
          <p:cNvSpPr txBox="1"/>
          <p:nvPr/>
        </p:nvSpPr>
        <p:spPr>
          <a:xfrm>
            <a:off x="5873438" y="162182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99,22%</a:t>
            </a:r>
            <a:endParaRPr sz="600" b="1" i="0" u="none" strike="noStrike" cap="none">
              <a:solidFill>
                <a:schemeClr val="lt1"/>
              </a:solidFill>
              <a:latin typeface="Montserrat"/>
              <a:ea typeface="Montserrat"/>
              <a:cs typeface="Montserrat"/>
              <a:sym typeface="Montserrat"/>
            </a:endParaRPr>
          </a:p>
        </p:txBody>
      </p:sp>
      <p:sp>
        <p:nvSpPr>
          <p:cNvPr id="592" name="Google Shape;592;p48"/>
          <p:cNvSpPr txBox="1"/>
          <p:nvPr/>
        </p:nvSpPr>
        <p:spPr>
          <a:xfrm>
            <a:off x="2189475" y="248570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96,06%</a:t>
            </a:r>
            <a:endParaRPr sz="600" b="1" i="0" u="none" strike="noStrike" cap="none">
              <a:solidFill>
                <a:schemeClr val="lt1"/>
              </a:solidFill>
              <a:latin typeface="Montserrat"/>
              <a:ea typeface="Montserrat"/>
              <a:cs typeface="Montserrat"/>
              <a:sym typeface="Montserrat"/>
            </a:endParaRPr>
          </a:p>
        </p:txBody>
      </p:sp>
      <p:sp>
        <p:nvSpPr>
          <p:cNvPr id="593" name="Google Shape;593;p48"/>
          <p:cNvSpPr txBox="1"/>
          <p:nvPr/>
        </p:nvSpPr>
        <p:spPr>
          <a:xfrm>
            <a:off x="3706075" y="244270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100%</a:t>
            </a:r>
            <a:endParaRPr sz="600" b="1" i="0" u="none" strike="noStrike" cap="none">
              <a:solidFill>
                <a:schemeClr val="lt1"/>
              </a:solidFill>
              <a:latin typeface="Montserrat"/>
              <a:ea typeface="Montserrat"/>
              <a:cs typeface="Montserrat"/>
              <a:sym typeface="Montserrat"/>
            </a:endParaRPr>
          </a:p>
        </p:txBody>
      </p:sp>
      <p:sp>
        <p:nvSpPr>
          <p:cNvPr id="594" name="Google Shape;594;p48"/>
          <p:cNvSpPr txBox="1"/>
          <p:nvPr/>
        </p:nvSpPr>
        <p:spPr>
          <a:xfrm>
            <a:off x="5144113" y="243012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100%</a:t>
            </a:r>
            <a:endParaRPr sz="600" b="1" i="0" u="none" strike="noStrike" cap="none">
              <a:solidFill>
                <a:schemeClr val="lt1"/>
              </a:solidFill>
              <a:latin typeface="Montserrat"/>
              <a:ea typeface="Montserrat"/>
              <a:cs typeface="Montserrat"/>
              <a:sym typeface="Montserrat"/>
            </a:endParaRPr>
          </a:p>
        </p:txBody>
      </p:sp>
      <p:sp>
        <p:nvSpPr>
          <p:cNvPr id="595" name="Google Shape;595;p48"/>
          <p:cNvSpPr txBox="1"/>
          <p:nvPr/>
        </p:nvSpPr>
        <p:spPr>
          <a:xfrm>
            <a:off x="6621850" y="238965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100%</a:t>
            </a:r>
            <a:endParaRPr sz="600" b="1" i="0" u="none" strike="noStrike" cap="none">
              <a:solidFill>
                <a:schemeClr val="lt1"/>
              </a:solidFill>
              <a:latin typeface="Montserrat"/>
              <a:ea typeface="Montserrat"/>
              <a:cs typeface="Montserrat"/>
              <a:sym typeface="Montserrat"/>
            </a:endParaRPr>
          </a:p>
        </p:txBody>
      </p:sp>
      <p:sp>
        <p:nvSpPr>
          <p:cNvPr id="596" name="Google Shape;596;p48"/>
          <p:cNvSpPr txBox="1"/>
          <p:nvPr/>
        </p:nvSpPr>
        <p:spPr>
          <a:xfrm>
            <a:off x="5856450" y="315747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xx%</a:t>
            </a:r>
            <a:endParaRPr sz="600" b="1" i="0" u="none" strike="noStrike" cap="none">
              <a:solidFill>
                <a:schemeClr val="lt1"/>
              </a:solidFill>
              <a:latin typeface="Montserrat"/>
              <a:ea typeface="Montserrat"/>
              <a:cs typeface="Montserrat"/>
              <a:sym typeface="Montserrat"/>
            </a:endParaRPr>
          </a:p>
        </p:txBody>
      </p:sp>
      <p:sp>
        <p:nvSpPr>
          <p:cNvPr id="597" name="Google Shape;597;p48"/>
          <p:cNvSpPr txBox="1"/>
          <p:nvPr/>
        </p:nvSpPr>
        <p:spPr>
          <a:xfrm>
            <a:off x="4427288" y="315747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xx%</a:t>
            </a:r>
            <a:endParaRPr sz="600" b="1" i="0" u="none" strike="noStrike" cap="none">
              <a:solidFill>
                <a:schemeClr val="lt1"/>
              </a:solidFill>
              <a:latin typeface="Montserrat"/>
              <a:ea typeface="Montserrat"/>
              <a:cs typeface="Montserrat"/>
              <a:sym typeface="Montserrat"/>
            </a:endParaRPr>
          </a:p>
        </p:txBody>
      </p:sp>
      <p:sp>
        <p:nvSpPr>
          <p:cNvPr id="598" name="Google Shape;598;p48"/>
          <p:cNvSpPr txBox="1"/>
          <p:nvPr/>
        </p:nvSpPr>
        <p:spPr>
          <a:xfrm>
            <a:off x="2998125" y="318195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xx%</a:t>
            </a:r>
            <a:endParaRPr sz="600" b="1" i="0" u="none" strike="noStrike" cap="none">
              <a:solidFill>
                <a:schemeClr val="lt1"/>
              </a:solidFill>
              <a:latin typeface="Montserrat"/>
              <a:ea typeface="Montserrat"/>
              <a:cs typeface="Montserrat"/>
              <a:sym typeface="Montserrat"/>
            </a:endParaRPr>
          </a:p>
        </p:txBody>
      </p:sp>
      <p:sp>
        <p:nvSpPr>
          <p:cNvPr id="599" name="Google Shape;599;p48"/>
          <p:cNvSpPr txBox="1"/>
          <p:nvPr/>
        </p:nvSpPr>
        <p:spPr>
          <a:xfrm>
            <a:off x="1598175" y="318195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95,86%</a:t>
            </a:r>
            <a:endParaRPr sz="600" b="1" i="0" u="none" strike="noStrike" cap="none">
              <a:solidFill>
                <a:schemeClr val="lt1"/>
              </a:solidFill>
              <a:latin typeface="Montserrat"/>
              <a:ea typeface="Montserrat"/>
              <a:cs typeface="Montserrat"/>
              <a:sym typeface="Montserrat"/>
            </a:endParaRPr>
          </a:p>
        </p:txBody>
      </p:sp>
      <p:sp>
        <p:nvSpPr>
          <p:cNvPr id="600" name="Google Shape;600;p48"/>
          <p:cNvSpPr txBox="1"/>
          <p:nvPr/>
        </p:nvSpPr>
        <p:spPr>
          <a:xfrm>
            <a:off x="1550125" y="397845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xx%</a:t>
            </a:r>
            <a:endParaRPr sz="600" b="1" i="0" u="none" strike="noStrike" cap="none">
              <a:solidFill>
                <a:schemeClr val="lt1"/>
              </a:solidFill>
              <a:latin typeface="Montserrat"/>
              <a:ea typeface="Montserrat"/>
              <a:cs typeface="Montserrat"/>
              <a:sym typeface="Montserrat"/>
            </a:endParaRPr>
          </a:p>
        </p:txBody>
      </p:sp>
      <p:sp>
        <p:nvSpPr>
          <p:cNvPr id="601" name="Google Shape;601;p48"/>
          <p:cNvSpPr txBox="1"/>
          <p:nvPr/>
        </p:nvSpPr>
        <p:spPr>
          <a:xfrm>
            <a:off x="3042575" y="3978450"/>
            <a:ext cx="428100" cy="1263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820">
                <a:solidFill>
                  <a:schemeClr val="lt1"/>
                </a:solidFill>
                <a:latin typeface="Poppins SemiBold"/>
                <a:ea typeface="Poppins SemiBold"/>
                <a:cs typeface="Poppins SemiBold"/>
                <a:sym typeface="Poppins SemiBold"/>
              </a:rPr>
              <a:t>90,58%</a:t>
            </a:r>
            <a:endParaRPr sz="500" b="1" i="0" u="none" strike="noStrike" cap="none">
              <a:solidFill>
                <a:schemeClr val="lt1"/>
              </a:solidFill>
              <a:latin typeface="Montserrat"/>
              <a:ea typeface="Montserrat"/>
              <a:cs typeface="Montserrat"/>
              <a:sym typeface="Montserrat"/>
            </a:endParaRPr>
          </a:p>
        </p:txBody>
      </p:sp>
      <p:sp>
        <p:nvSpPr>
          <p:cNvPr id="602" name="Google Shape;602;p48"/>
          <p:cNvSpPr txBox="1"/>
          <p:nvPr/>
        </p:nvSpPr>
        <p:spPr>
          <a:xfrm>
            <a:off x="5244713" y="3933775"/>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dk1"/>
                </a:solidFill>
                <a:latin typeface="Poppins SemiBold"/>
                <a:ea typeface="Poppins SemiBold"/>
                <a:cs typeface="Poppins SemiBold"/>
                <a:sym typeface="Poppins SemiBold"/>
              </a:rPr>
              <a:t>73,75%</a:t>
            </a:r>
            <a:endParaRPr sz="600" b="1" i="0" u="none" strike="noStrike" cap="none">
              <a:solidFill>
                <a:schemeClr val="dk1"/>
              </a:solidFill>
              <a:latin typeface="Montserrat"/>
              <a:ea typeface="Montserrat"/>
              <a:cs typeface="Montserrat"/>
              <a:sym typeface="Montserrat"/>
            </a:endParaRPr>
          </a:p>
        </p:txBody>
      </p:sp>
      <p:sp>
        <p:nvSpPr>
          <p:cNvPr id="603" name="Google Shape;603;p48"/>
          <p:cNvSpPr txBox="1"/>
          <p:nvPr/>
        </p:nvSpPr>
        <p:spPr>
          <a:xfrm>
            <a:off x="7286025" y="313950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xx%</a:t>
            </a:r>
            <a:endParaRPr sz="600" b="1" i="0" u="none" strike="noStrike" cap="none">
              <a:solidFill>
                <a:schemeClr val="lt1"/>
              </a:solidFill>
              <a:latin typeface="Montserrat"/>
              <a:ea typeface="Montserrat"/>
              <a:cs typeface="Montserrat"/>
              <a:sym typeface="Montserrat"/>
            </a:endParaRPr>
          </a:p>
        </p:txBody>
      </p:sp>
      <p:sp>
        <p:nvSpPr>
          <p:cNvPr id="604" name="Google Shape;604;p48"/>
          <p:cNvSpPr txBox="1"/>
          <p:nvPr/>
        </p:nvSpPr>
        <p:spPr>
          <a:xfrm>
            <a:off x="5973850" y="3872250"/>
            <a:ext cx="428100" cy="1416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2020"/>
              <a:buFont typeface="Arial"/>
              <a:buNone/>
            </a:pPr>
            <a:r>
              <a:rPr lang="en" sz="920">
                <a:solidFill>
                  <a:schemeClr val="lt1"/>
                </a:solidFill>
                <a:latin typeface="Poppins SemiBold"/>
                <a:ea typeface="Poppins SemiBold"/>
                <a:cs typeface="Poppins SemiBold"/>
                <a:sym typeface="Poppins SemiBold"/>
              </a:rPr>
              <a:t>60%</a:t>
            </a:r>
            <a:endParaRPr sz="600" b="1" i="0" u="none" strike="noStrike" cap="none">
              <a:solidFill>
                <a:schemeClr val="lt1"/>
              </a:solidFill>
              <a:latin typeface="Montserrat"/>
              <a:ea typeface="Montserrat"/>
              <a:cs typeface="Montserrat"/>
              <a:sym typeface="Montserrat"/>
            </a:endParaRPr>
          </a:p>
        </p:txBody>
      </p:sp>
      <p:sp>
        <p:nvSpPr>
          <p:cNvPr id="605" name="Google Shape;605;p48"/>
          <p:cNvSpPr txBox="1"/>
          <p:nvPr/>
        </p:nvSpPr>
        <p:spPr>
          <a:xfrm>
            <a:off x="6567720" y="3746525"/>
            <a:ext cx="20352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700">
                <a:solidFill>
                  <a:schemeClr val="dk1"/>
                </a:solidFill>
              </a:rPr>
              <a:t>Meliputi: Perhitungan kebutuhan ASN berbasis potensi wilayah;Breakdown angka kebutuhan ASN untuk mendukung potensi wilayah; dan Perhitungan kebutuhan ASN dengan memperhatikan karakteristik dan fungsi wilayah</a:t>
            </a:r>
            <a:endParaRPr sz="700">
              <a:solidFill>
                <a:schemeClr val="dk1"/>
              </a:solidFill>
            </a:endParaRPr>
          </a:p>
        </p:txBody>
      </p:sp>
      <p:sp>
        <p:nvSpPr>
          <p:cNvPr id="606" name="Google Shape;606;p48"/>
          <p:cNvSpPr txBox="1"/>
          <p:nvPr/>
        </p:nvSpPr>
        <p:spPr>
          <a:xfrm>
            <a:off x="3470675" y="1515625"/>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43.071 </a:t>
            </a:r>
            <a:endParaRPr sz="1100" b="1">
              <a:solidFill>
                <a:schemeClr val="dk1"/>
              </a:solidFill>
            </a:endParaRPr>
          </a:p>
        </p:txBody>
      </p:sp>
      <p:sp>
        <p:nvSpPr>
          <p:cNvPr id="607" name="Google Shape;607;p48"/>
          <p:cNvSpPr txBox="1"/>
          <p:nvPr/>
        </p:nvSpPr>
        <p:spPr>
          <a:xfrm>
            <a:off x="4994075" y="150370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454.124</a:t>
            </a:r>
            <a:r>
              <a:rPr lang="en" sz="1100">
                <a:solidFill>
                  <a:schemeClr val="dk1"/>
                </a:solidFill>
              </a:rPr>
              <a:t> </a:t>
            </a:r>
            <a:endParaRPr sz="1200">
              <a:solidFill>
                <a:schemeClr val="dk1"/>
              </a:solidFill>
            </a:endParaRPr>
          </a:p>
        </p:txBody>
      </p:sp>
      <p:sp>
        <p:nvSpPr>
          <p:cNvPr id="608" name="Google Shape;608;p48"/>
          <p:cNvSpPr txBox="1"/>
          <p:nvPr/>
        </p:nvSpPr>
        <p:spPr>
          <a:xfrm>
            <a:off x="2685875" y="237950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4.563</a:t>
            </a:r>
            <a:endParaRPr sz="1100" b="1">
              <a:solidFill>
                <a:schemeClr val="dk1"/>
              </a:solidFill>
            </a:endParaRPr>
          </a:p>
        </p:txBody>
      </p:sp>
      <p:sp>
        <p:nvSpPr>
          <p:cNvPr id="609" name="Google Shape;609;p48"/>
          <p:cNvSpPr txBox="1"/>
          <p:nvPr/>
        </p:nvSpPr>
        <p:spPr>
          <a:xfrm>
            <a:off x="4220575" y="2323925"/>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3.145</a:t>
            </a:r>
            <a:endParaRPr sz="1200">
              <a:solidFill>
                <a:schemeClr val="dk1"/>
              </a:solidFill>
            </a:endParaRPr>
          </a:p>
        </p:txBody>
      </p:sp>
      <p:sp>
        <p:nvSpPr>
          <p:cNvPr id="610" name="Google Shape;610;p48"/>
          <p:cNvSpPr txBox="1"/>
          <p:nvPr/>
        </p:nvSpPr>
        <p:spPr>
          <a:xfrm>
            <a:off x="5684063" y="2283438"/>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428 </a:t>
            </a:r>
            <a:endParaRPr sz="1100" b="1">
              <a:solidFill>
                <a:schemeClr val="dk1"/>
              </a:solidFill>
            </a:endParaRPr>
          </a:p>
        </p:txBody>
      </p:sp>
      <p:sp>
        <p:nvSpPr>
          <p:cNvPr id="611" name="Google Shape;611;p48"/>
          <p:cNvSpPr txBox="1"/>
          <p:nvPr/>
        </p:nvSpPr>
        <p:spPr>
          <a:xfrm>
            <a:off x="7109375" y="2245863"/>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5.113</a:t>
            </a:r>
            <a:endParaRPr sz="1200">
              <a:solidFill>
                <a:schemeClr val="dk1"/>
              </a:solidFill>
            </a:endParaRPr>
          </a:p>
        </p:txBody>
      </p:sp>
      <p:sp>
        <p:nvSpPr>
          <p:cNvPr id="612" name="Google Shape;612;p48"/>
          <p:cNvSpPr txBox="1"/>
          <p:nvPr/>
        </p:nvSpPr>
        <p:spPr>
          <a:xfrm>
            <a:off x="6401950" y="150370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94.071</a:t>
            </a:r>
            <a:endParaRPr sz="1200">
              <a:solidFill>
                <a:schemeClr val="dk1"/>
              </a:solidFill>
            </a:endParaRPr>
          </a:p>
        </p:txBody>
      </p:sp>
      <p:sp>
        <p:nvSpPr>
          <p:cNvPr id="613" name="Google Shape;613;p48"/>
          <p:cNvSpPr txBox="1"/>
          <p:nvPr/>
        </p:nvSpPr>
        <p:spPr>
          <a:xfrm>
            <a:off x="2117575" y="303330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335.632</a:t>
            </a:r>
            <a:endParaRPr sz="1100" b="1">
              <a:solidFill>
                <a:schemeClr val="dk1"/>
              </a:solidFill>
            </a:endParaRPr>
          </a:p>
        </p:txBody>
      </p:sp>
      <p:sp>
        <p:nvSpPr>
          <p:cNvPr id="614" name="Google Shape;614;p48"/>
          <p:cNvSpPr txBox="1"/>
          <p:nvPr/>
        </p:nvSpPr>
        <p:spPr>
          <a:xfrm>
            <a:off x="3575125" y="387225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4.471</a:t>
            </a:r>
            <a:endParaRPr sz="1100" b="1">
              <a:solidFill>
                <a:schemeClr val="dk1"/>
              </a:solidFill>
            </a:endParaRPr>
          </a:p>
        </p:txBody>
      </p:sp>
      <p:sp>
        <p:nvSpPr>
          <p:cNvPr id="615" name="Google Shape;615;p48"/>
          <p:cNvSpPr txBox="1"/>
          <p:nvPr/>
        </p:nvSpPr>
        <p:spPr>
          <a:xfrm>
            <a:off x="2117575" y="385605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633</a:t>
            </a:r>
            <a:endParaRPr sz="1100" b="1">
              <a:solidFill>
                <a:schemeClr val="dk1"/>
              </a:solidFill>
            </a:endParaRPr>
          </a:p>
        </p:txBody>
      </p:sp>
      <p:sp>
        <p:nvSpPr>
          <p:cNvPr id="616" name="Google Shape;616;p48"/>
          <p:cNvSpPr txBox="1"/>
          <p:nvPr/>
        </p:nvSpPr>
        <p:spPr>
          <a:xfrm>
            <a:off x="3542575" y="3051275"/>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578</a:t>
            </a:r>
            <a:endParaRPr sz="1100" b="1">
              <a:solidFill>
                <a:schemeClr val="dk1"/>
              </a:solidFill>
            </a:endParaRPr>
          </a:p>
        </p:txBody>
      </p:sp>
      <p:sp>
        <p:nvSpPr>
          <p:cNvPr id="617" name="Google Shape;617;p48"/>
          <p:cNvSpPr txBox="1"/>
          <p:nvPr/>
        </p:nvSpPr>
        <p:spPr>
          <a:xfrm>
            <a:off x="4962488" y="307575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1.759</a:t>
            </a:r>
            <a:endParaRPr sz="1100" b="1">
              <a:solidFill>
                <a:schemeClr val="dk1"/>
              </a:solidFill>
            </a:endParaRPr>
          </a:p>
        </p:txBody>
      </p:sp>
      <p:sp>
        <p:nvSpPr>
          <p:cNvPr id="618" name="Google Shape;618;p48"/>
          <p:cNvSpPr txBox="1"/>
          <p:nvPr/>
        </p:nvSpPr>
        <p:spPr>
          <a:xfrm>
            <a:off x="6382400" y="3033300"/>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70.810</a:t>
            </a:r>
            <a:endParaRPr sz="1100" b="1">
              <a:solidFill>
                <a:schemeClr val="dk1"/>
              </a:solidFill>
            </a:endParaRPr>
          </a:p>
        </p:txBody>
      </p:sp>
      <p:sp>
        <p:nvSpPr>
          <p:cNvPr id="619" name="Google Shape;619;p48"/>
          <p:cNvSpPr txBox="1"/>
          <p:nvPr/>
        </p:nvSpPr>
        <p:spPr>
          <a:xfrm>
            <a:off x="7828275" y="3061925"/>
            <a:ext cx="690000" cy="354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100" b="1">
                <a:solidFill>
                  <a:schemeClr val="dk1"/>
                </a:solidFill>
              </a:rPr>
              <a:t>142</a:t>
            </a:r>
            <a:endParaRPr sz="1100" b="1">
              <a:solidFill>
                <a:schemeClr val="dk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3"/>
        <p:cNvGrpSpPr/>
        <p:nvPr/>
      </p:nvGrpSpPr>
      <p:grpSpPr>
        <a:xfrm>
          <a:off x="0" y="0"/>
          <a:ext cx="0" cy="0"/>
          <a:chOff x="0" y="0"/>
          <a:chExt cx="0" cy="0"/>
        </a:xfrm>
      </p:grpSpPr>
      <p:sp>
        <p:nvSpPr>
          <p:cNvPr id="624" name="Google Shape;624;p49"/>
          <p:cNvSpPr txBox="1">
            <a:spLocks noGrp="1"/>
          </p:cNvSpPr>
          <p:nvPr>
            <p:ph type="sldNum" idx="12"/>
          </p:nvPr>
        </p:nvSpPr>
        <p:spPr>
          <a:xfrm>
            <a:off x="6553200" y="6356350"/>
            <a:ext cx="2133600" cy="3654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29</a:t>
            </a:fld>
            <a:endParaRPr/>
          </a:p>
        </p:txBody>
      </p:sp>
      <p:sp>
        <p:nvSpPr>
          <p:cNvPr id="625" name="Google Shape;625;p49"/>
          <p:cNvSpPr txBox="1"/>
          <p:nvPr/>
        </p:nvSpPr>
        <p:spPr>
          <a:xfrm>
            <a:off x="248892" y="2154771"/>
            <a:ext cx="2387100" cy="138600"/>
          </a:xfrm>
          <a:prstGeom prst="rect">
            <a:avLst/>
          </a:prstGeom>
          <a:noFill/>
          <a:ln>
            <a:noFill/>
          </a:ln>
        </p:spPr>
        <p:txBody>
          <a:bodyPr spcFirstLastPara="1" wrap="square" lIns="0" tIns="0" rIns="0" bIns="0" anchor="t" anchorCtr="0">
            <a:spAutoFit/>
          </a:bodyPr>
          <a:lstStyle/>
          <a:p>
            <a:pPr marL="0" marR="0" lvl="0" indent="0" algn="l" rtl="0">
              <a:lnSpc>
                <a:spcPct val="121005"/>
              </a:lnSpc>
              <a:spcBef>
                <a:spcPts val="0"/>
              </a:spcBef>
              <a:spcAft>
                <a:spcPts val="0"/>
              </a:spcAft>
              <a:buClr>
                <a:srgbClr val="000000"/>
              </a:buClr>
              <a:buSzPts val="900"/>
              <a:buFont typeface="Arial"/>
              <a:buNone/>
            </a:pPr>
            <a:r>
              <a:rPr lang="en" sz="900" b="1" i="0" u="none" strike="noStrike" cap="none">
                <a:solidFill>
                  <a:srgbClr val="66061D"/>
                </a:solidFill>
                <a:latin typeface="Montserrat"/>
                <a:ea typeface="Montserrat"/>
                <a:cs typeface="Montserrat"/>
                <a:sym typeface="Montserrat"/>
              </a:rPr>
              <a:t>REKOMENDASI HASIL JPT</a:t>
            </a:r>
            <a:endParaRPr sz="900" b="1" i="0" u="none" strike="noStrike" cap="none">
              <a:solidFill>
                <a:srgbClr val="66061D"/>
              </a:solidFill>
              <a:latin typeface="Montserrat"/>
              <a:ea typeface="Montserrat"/>
              <a:cs typeface="Montserrat"/>
              <a:sym typeface="Montserrat"/>
            </a:endParaRPr>
          </a:p>
        </p:txBody>
      </p:sp>
      <p:sp>
        <p:nvSpPr>
          <p:cNvPr id="626" name="Google Shape;626;p49"/>
          <p:cNvSpPr txBox="1"/>
          <p:nvPr/>
        </p:nvSpPr>
        <p:spPr>
          <a:xfrm>
            <a:off x="258570" y="920513"/>
            <a:ext cx="2132100" cy="138600"/>
          </a:xfrm>
          <a:prstGeom prst="rect">
            <a:avLst/>
          </a:prstGeom>
          <a:noFill/>
          <a:ln>
            <a:noFill/>
          </a:ln>
        </p:spPr>
        <p:txBody>
          <a:bodyPr spcFirstLastPara="1" wrap="square" lIns="0" tIns="0" rIns="0" bIns="0" anchor="t" anchorCtr="0">
            <a:spAutoFit/>
          </a:bodyPr>
          <a:lstStyle/>
          <a:p>
            <a:pPr marL="0" marR="0" lvl="0" indent="0" algn="l" rtl="0">
              <a:lnSpc>
                <a:spcPct val="121005"/>
              </a:lnSpc>
              <a:spcBef>
                <a:spcPts val="0"/>
              </a:spcBef>
              <a:spcAft>
                <a:spcPts val="0"/>
              </a:spcAft>
              <a:buClr>
                <a:srgbClr val="000000"/>
              </a:buClr>
              <a:buSzPts val="900"/>
              <a:buFont typeface="Arial"/>
              <a:buNone/>
            </a:pPr>
            <a:r>
              <a:rPr lang="en" sz="900" b="1" i="0" u="none" strike="noStrike" cap="none">
                <a:solidFill>
                  <a:srgbClr val="16578D"/>
                </a:solidFill>
                <a:latin typeface="Montserrat"/>
                <a:ea typeface="Montserrat"/>
                <a:cs typeface="Montserrat"/>
                <a:sym typeface="Montserrat"/>
              </a:rPr>
              <a:t>PERSETUJUAN RENCANA JPT</a:t>
            </a:r>
            <a:endParaRPr sz="900" b="1" i="0" u="none" strike="noStrike" cap="none">
              <a:solidFill>
                <a:srgbClr val="16578D"/>
              </a:solidFill>
              <a:latin typeface="Montserrat"/>
              <a:ea typeface="Montserrat"/>
              <a:cs typeface="Montserrat"/>
              <a:sym typeface="Montserrat"/>
            </a:endParaRPr>
          </a:p>
        </p:txBody>
      </p:sp>
      <p:graphicFrame>
        <p:nvGraphicFramePr>
          <p:cNvPr id="627" name="Google Shape;627;p49"/>
          <p:cNvGraphicFramePr/>
          <p:nvPr/>
        </p:nvGraphicFramePr>
        <p:xfrm>
          <a:off x="264920" y="1085654"/>
          <a:ext cx="5234200" cy="937342"/>
        </p:xfrm>
        <a:graphic>
          <a:graphicData uri="http://schemas.openxmlformats.org/drawingml/2006/table">
            <a:tbl>
              <a:tblPr>
                <a:noFill/>
                <a:tableStyleId>{8179567B-DEF8-4C8A-AD4A-C25A691A4A30}</a:tableStyleId>
              </a:tblPr>
              <a:tblGrid>
                <a:gridCol w="1770625">
                  <a:extLst>
                    <a:ext uri="{9D8B030D-6E8A-4147-A177-3AD203B41FA5}">
                      <a16:colId xmlns:a16="http://schemas.microsoft.com/office/drawing/2014/main" val="20000"/>
                    </a:ext>
                  </a:extLst>
                </a:gridCol>
                <a:gridCol w="741550">
                  <a:extLst>
                    <a:ext uri="{9D8B030D-6E8A-4147-A177-3AD203B41FA5}">
                      <a16:colId xmlns:a16="http://schemas.microsoft.com/office/drawing/2014/main" val="20001"/>
                    </a:ext>
                  </a:extLst>
                </a:gridCol>
                <a:gridCol w="947050">
                  <a:extLst>
                    <a:ext uri="{9D8B030D-6E8A-4147-A177-3AD203B41FA5}">
                      <a16:colId xmlns:a16="http://schemas.microsoft.com/office/drawing/2014/main" val="20002"/>
                    </a:ext>
                  </a:extLst>
                </a:gridCol>
                <a:gridCol w="772500">
                  <a:extLst>
                    <a:ext uri="{9D8B030D-6E8A-4147-A177-3AD203B41FA5}">
                      <a16:colId xmlns:a16="http://schemas.microsoft.com/office/drawing/2014/main" val="20003"/>
                    </a:ext>
                  </a:extLst>
                </a:gridCol>
                <a:gridCol w="1002475">
                  <a:extLst>
                    <a:ext uri="{9D8B030D-6E8A-4147-A177-3AD203B41FA5}">
                      <a16:colId xmlns:a16="http://schemas.microsoft.com/office/drawing/2014/main" val="20004"/>
                    </a:ext>
                  </a:extLst>
                </a:gridCol>
              </a:tblGrid>
              <a:tr h="350750">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KATEGORI PERSETUJUAN RENCANA</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SELEKSI TERBUKA</a:t>
                      </a:r>
                      <a:endParaRPr sz="700" b="1" u="none" strike="noStrike" cap="none">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(Jabatan)</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UJI KOMPETENSI</a:t>
                      </a:r>
                      <a:endParaRPr sz="700" b="1" u="none" strike="noStrike" cap="none">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100"/>
                        <a:buFont typeface="Arial"/>
                        <a:buNone/>
                      </a:pPr>
                      <a:r>
                        <a:rPr lang="en" sz="700" b="1" u="none" strike="noStrike" cap="none">
                          <a:solidFill>
                            <a:srgbClr val="000000"/>
                          </a:solidFill>
                          <a:latin typeface="Montserrat"/>
                          <a:ea typeface="Montserrat"/>
                          <a:cs typeface="Montserrat"/>
                          <a:sym typeface="Montserrat"/>
                        </a:rPr>
                        <a:t>(Pejabat)</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EVALUASI KINERJA</a:t>
                      </a:r>
                      <a:endParaRPr sz="700" b="1" u="none" strike="noStrike" cap="none">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100"/>
                        <a:buFont typeface="Arial"/>
                        <a:buNone/>
                      </a:pPr>
                      <a:r>
                        <a:rPr lang="en" sz="700" b="1" u="none" strike="noStrike" cap="none">
                          <a:solidFill>
                            <a:srgbClr val="000000"/>
                          </a:solidFill>
                          <a:latin typeface="Montserrat"/>
                          <a:ea typeface="Montserrat"/>
                          <a:cs typeface="Montserrat"/>
                          <a:sym typeface="Montserrat"/>
                        </a:rPr>
                        <a:t>(Pejabat)</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TOTAL</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D9E1F2"/>
                    </a:solidFill>
                  </a:tcPr>
                </a:tc>
                <a:extLst>
                  <a:ext uri="{0D108BD9-81ED-4DB2-BD59-A6C34878D82A}">
                    <a16:rowId xmlns:a16="http://schemas.microsoft.com/office/drawing/2014/main" val="10000"/>
                  </a:ext>
                </a:extLst>
              </a:tr>
              <a:tr h="174350">
                <a:tc>
                  <a:txBody>
                    <a:bodyPr/>
                    <a:lstStyle/>
                    <a:p>
                      <a:pPr marL="0" marR="0" lvl="0" indent="0" algn="l" rtl="0">
                        <a:lnSpc>
                          <a:spcPct val="100000"/>
                        </a:lnSpc>
                        <a:spcBef>
                          <a:spcPts val="0"/>
                        </a:spcBef>
                        <a:spcAft>
                          <a:spcPts val="0"/>
                        </a:spcAft>
                        <a:buClr>
                          <a:srgbClr val="000000"/>
                        </a:buClr>
                        <a:buSzPts val="1100"/>
                        <a:buFont typeface="Arial"/>
                        <a:buNone/>
                      </a:pPr>
                      <a:r>
                        <a:rPr lang="en" sz="800" b="1" u="none" strike="noStrike" cap="none">
                          <a:latin typeface="Montserrat"/>
                          <a:ea typeface="Montserrat"/>
                          <a:cs typeface="Montserrat"/>
                          <a:sym typeface="Montserrat"/>
                        </a:rPr>
                        <a:t>Disetujui</a:t>
                      </a:r>
                      <a:endParaRPr sz="8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a:t>
                      </a:r>
                      <a:r>
                        <a:rPr lang="en" sz="800" b="1">
                          <a:latin typeface="Montserrat"/>
                          <a:ea typeface="Montserrat"/>
                          <a:cs typeface="Montserrat"/>
                          <a:sym typeface="Montserrat"/>
                        </a:rPr>
                        <a:t>421</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2.143</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a:t>
                      </a:r>
                      <a:r>
                        <a:rPr lang="en" sz="800" b="1">
                          <a:latin typeface="Montserrat"/>
                          <a:ea typeface="Montserrat"/>
                          <a:cs typeface="Montserrat"/>
                          <a:sym typeface="Montserrat"/>
                        </a:rPr>
                        <a:t>80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3</a:t>
                      </a:r>
                      <a:r>
                        <a:rPr lang="en" sz="800" b="1" u="none" strike="noStrike" cap="none">
                          <a:latin typeface="Montserrat"/>
                          <a:ea typeface="Montserrat"/>
                          <a:cs typeface="Montserrat"/>
                          <a:sym typeface="Montserrat"/>
                        </a:rPr>
                        <a:t>.</a:t>
                      </a:r>
                      <a:r>
                        <a:rPr lang="en" sz="800" b="1">
                          <a:latin typeface="Montserrat"/>
                          <a:ea typeface="Montserrat"/>
                          <a:cs typeface="Montserrat"/>
                          <a:sym typeface="Montserrat"/>
                        </a:rPr>
                        <a:t>744</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174350">
                <a:tc>
                  <a:txBody>
                    <a:bodyPr/>
                    <a:lstStyle/>
                    <a:p>
                      <a:pPr marL="0" marR="0" lvl="0" indent="0" algn="l" rtl="0">
                        <a:lnSpc>
                          <a:spcPct val="100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Tidak Disetujui/Tidak Dapat Diproses</a:t>
                      </a:r>
                      <a:endParaRPr sz="8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6C2CB"/>
                    </a:solidFill>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a:t>
                      </a:r>
                      <a:r>
                        <a:rPr lang="en" sz="800" b="1">
                          <a:latin typeface="Montserrat"/>
                          <a:ea typeface="Montserrat"/>
                          <a:cs typeface="Montserrat"/>
                          <a:sym typeface="Montserrat"/>
                        </a:rPr>
                        <a:t>5</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75</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90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156475">
                <a:tc>
                  <a:txBody>
                    <a:bodyPr/>
                    <a:lstStyle/>
                    <a:p>
                      <a:pPr marL="0" marR="0" lvl="0" indent="0" algn="ctr" rtl="0">
                        <a:lnSpc>
                          <a:spcPct val="100000"/>
                        </a:lnSpc>
                        <a:spcBef>
                          <a:spcPts val="0"/>
                        </a:spcBef>
                        <a:spcAft>
                          <a:spcPts val="0"/>
                        </a:spcAft>
                        <a:buClr>
                          <a:srgbClr val="000000"/>
                        </a:buClr>
                        <a:buSzPts val="700"/>
                        <a:buFont typeface="Arial"/>
                        <a:buNone/>
                      </a:pPr>
                      <a:r>
                        <a:rPr lang="en" sz="700" b="1" u="none" strike="noStrike" cap="none">
                          <a:latin typeface="Montserrat"/>
                          <a:ea typeface="Montserrat"/>
                          <a:cs typeface="Montserrat"/>
                          <a:sym typeface="Montserrat"/>
                        </a:rPr>
                        <a:t>TOTAL</a:t>
                      </a:r>
                      <a:endParaRPr sz="7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9DAF8"/>
                    </a:solidFill>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a:t>
                      </a:r>
                      <a:r>
                        <a:rPr lang="en" sz="800" b="1">
                          <a:latin typeface="Montserrat"/>
                          <a:ea typeface="Montserrat"/>
                          <a:cs typeface="Montserrat"/>
                          <a:sym typeface="Montserrat"/>
                        </a:rPr>
                        <a:t>436</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2</a:t>
                      </a:r>
                      <a:r>
                        <a:rPr lang="en" sz="800" b="1" u="none" strike="noStrike" cap="none">
                          <a:latin typeface="Montserrat"/>
                          <a:ea typeface="Montserrat"/>
                          <a:cs typeface="Montserrat"/>
                          <a:sym typeface="Montserrat"/>
                        </a:rPr>
                        <a:t>.2</a:t>
                      </a:r>
                      <a:r>
                        <a:rPr lang="en" sz="800" b="1">
                          <a:latin typeface="Montserrat"/>
                          <a:ea typeface="Montserrat"/>
                          <a:cs typeface="Montserrat"/>
                          <a:sym typeface="Montserrat"/>
                        </a:rPr>
                        <a:t>1</a:t>
                      </a:r>
                      <a:r>
                        <a:rPr lang="en" sz="800" b="1" u="none" strike="noStrike" cap="none">
                          <a:latin typeface="Montserrat"/>
                          <a:ea typeface="Montserrat"/>
                          <a:cs typeface="Montserrat"/>
                          <a:sym typeface="Montserrat"/>
                        </a:rPr>
                        <a:t>8</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a:t>
                      </a:r>
                      <a:r>
                        <a:rPr lang="en" sz="800" b="1">
                          <a:latin typeface="Montserrat"/>
                          <a:ea typeface="Montserrat"/>
                          <a:cs typeface="Montserrat"/>
                          <a:sym typeface="Montserrat"/>
                        </a:rPr>
                        <a:t>80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3.</a:t>
                      </a:r>
                      <a:r>
                        <a:rPr lang="en" sz="800" b="1">
                          <a:latin typeface="Montserrat"/>
                          <a:ea typeface="Montserrat"/>
                          <a:cs typeface="Montserrat"/>
                          <a:sym typeface="Montserrat"/>
                        </a:rPr>
                        <a:t>834</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graphicFrame>
        <p:nvGraphicFramePr>
          <p:cNvPr id="628" name="Google Shape;628;p49"/>
          <p:cNvGraphicFramePr/>
          <p:nvPr/>
        </p:nvGraphicFramePr>
        <p:xfrm>
          <a:off x="264688" y="2323234"/>
          <a:ext cx="5234450" cy="1637045"/>
        </p:xfrm>
        <a:graphic>
          <a:graphicData uri="http://schemas.openxmlformats.org/drawingml/2006/table">
            <a:tbl>
              <a:tblPr>
                <a:noFill/>
                <a:tableStyleId>{8179567B-DEF8-4C8A-AD4A-C25A691A4A30}</a:tableStyleId>
              </a:tblPr>
              <a:tblGrid>
                <a:gridCol w="1770625">
                  <a:extLst>
                    <a:ext uri="{9D8B030D-6E8A-4147-A177-3AD203B41FA5}">
                      <a16:colId xmlns:a16="http://schemas.microsoft.com/office/drawing/2014/main" val="20000"/>
                    </a:ext>
                  </a:extLst>
                </a:gridCol>
                <a:gridCol w="741550">
                  <a:extLst>
                    <a:ext uri="{9D8B030D-6E8A-4147-A177-3AD203B41FA5}">
                      <a16:colId xmlns:a16="http://schemas.microsoft.com/office/drawing/2014/main" val="20001"/>
                    </a:ext>
                  </a:extLst>
                </a:gridCol>
                <a:gridCol w="947050">
                  <a:extLst>
                    <a:ext uri="{9D8B030D-6E8A-4147-A177-3AD203B41FA5}">
                      <a16:colId xmlns:a16="http://schemas.microsoft.com/office/drawing/2014/main" val="20002"/>
                    </a:ext>
                  </a:extLst>
                </a:gridCol>
                <a:gridCol w="772500">
                  <a:extLst>
                    <a:ext uri="{9D8B030D-6E8A-4147-A177-3AD203B41FA5}">
                      <a16:colId xmlns:a16="http://schemas.microsoft.com/office/drawing/2014/main" val="20003"/>
                    </a:ext>
                  </a:extLst>
                </a:gridCol>
                <a:gridCol w="1002725">
                  <a:extLst>
                    <a:ext uri="{9D8B030D-6E8A-4147-A177-3AD203B41FA5}">
                      <a16:colId xmlns:a16="http://schemas.microsoft.com/office/drawing/2014/main" val="20004"/>
                    </a:ext>
                  </a:extLst>
                </a:gridCol>
              </a:tblGrid>
              <a:tr h="309075">
                <a:tc>
                  <a:txBody>
                    <a:bodyPr/>
                    <a:lstStyle/>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KATEGORI REKOMENDASI HASIL</a:t>
                      </a:r>
                      <a:endParaRPr sz="7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SELEKSI TERBUKA</a:t>
                      </a:r>
                      <a:endParaRPr sz="700" u="none" strike="noStrike" cap="none">
                        <a:solidFill>
                          <a:srgbClr val="FFFFFF"/>
                        </a:solidFill>
                        <a:latin typeface="Montserrat SemiBold"/>
                        <a:ea typeface="Montserrat SemiBold"/>
                        <a:cs typeface="Montserrat SemiBold"/>
                        <a:sym typeface="Montserrat SemiBold"/>
                      </a:endParaRPr>
                    </a:p>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(Pejabat)</a:t>
                      </a:r>
                      <a:endParaRPr sz="7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UJI KOMPETENSI</a:t>
                      </a:r>
                      <a:endParaRPr sz="700" u="none" strike="noStrike" cap="none">
                        <a:solidFill>
                          <a:srgbClr val="FFFFFF"/>
                        </a:solidFill>
                        <a:latin typeface="Montserrat SemiBold"/>
                        <a:ea typeface="Montserrat SemiBold"/>
                        <a:cs typeface="Montserrat SemiBold"/>
                        <a:sym typeface="Montserrat SemiBold"/>
                      </a:endParaRPr>
                    </a:p>
                    <a:p>
                      <a:pPr marL="0" marR="0" lvl="0" indent="0" algn="ctr" rtl="0">
                        <a:lnSpc>
                          <a:spcPct val="100000"/>
                        </a:lnSpc>
                        <a:spcBef>
                          <a:spcPts val="0"/>
                        </a:spcBef>
                        <a:spcAft>
                          <a:spcPts val="0"/>
                        </a:spcAft>
                        <a:buClr>
                          <a:srgbClr val="000000"/>
                        </a:buClr>
                        <a:buSzPts val="1100"/>
                        <a:buFont typeface="Arial"/>
                        <a:buNone/>
                      </a:pPr>
                      <a:r>
                        <a:rPr lang="en" sz="700" u="none" strike="noStrike" cap="none">
                          <a:solidFill>
                            <a:srgbClr val="FFFFFF"/>
                          </a:solidFill>
                          <a:latin typeface="Montserrat SemiBold"/>
                          <a:ea typeface="Montserrat SemiBold"/>
                          <a:cs typeface="Montserrat SemiBold"/>
                          <a:sym typeface="Montserrat SemiBold"/>
                        </a:rPr>
                        <a:t>(Pejabat)</a:t>
                      </a:r>
                      <a:endParaRPr sz="7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EVALUASI KINERJA</a:t>
                      </a:r>
                      <a:endParaRPr sz="700" u="none" strike="noStrike" cap="none">
                        <a:solidFill>
                          <a:srgbClr val="FFFFFF"/>
                        </a:solidFill>
                        <a:latin typeface="Montserrat SemiBold"/>
                        <a:ea typeface="Montserrat SemiBold"/>
                        <a:cs typeface="Montserrat SemiBold"/>
                        <a:sym typeface="Montserrat SemiBold"/>
                      </a:endParaRPr>
                    </a:p>
                    <a:p>
                      <a:pPr marL="0" marR="0" lvl="0" indent="0" algn="ctr" rtl="0">
                        <a:lnSpc>
                          <a:spcPct val="100000"/>
                        </a:lnSpc>
                        <a:spcBef>
                          <a:spcPts val="0"/>
                        </a:spcBef>
                        <a:spcAft>
                          <a:spcPts val="0"/>
                        </a:spcAft>
                        <a:buClr>
                          <a:srgbClr val="000000"/>
                        </a:buClr>
                        <a:buSzPts val="1100"/>
                        <a:buFont typeface="Arial"/>
                        <a:buNone/>
                      </a:pPr>
                      <a:r>
                        <a:rPr lang="en" sz="700" u="none" strike="noStrike" cap="none">
                          <a:solidFill>
                            <a:srgbClr val="FFFFFF"/>
                          </a:solidFill>
                          <a:latin typeface="Montserrat SemiBold"/>
                          <a:ea typeface="Montserrat SemiBold"/>
                          <a:cs typeface="Montserrat SemiBold"/>
                          <a:sym typeface="Montserrat SemiBold"/>
                        </a:rPr>
                        <a:t>(Pejabat)</a:t>
                      </a:r>
                      <a:endParaRPr sz="7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tc>
                  <a:txBody>
                    <a:bodyPr/>
                    <a:lstStyle/>
                    <a:p>
                      <a:pPr marL="0" marR="0" lvl="0" indent="0" algn="ctr" rtl="0">
                        <a:lnSpc>
                          <a:spcPct val="100000"/>
                        </a:lnSpc>
                        <a:spcBef>
                          <a:spcPts val="0"/>
                        </a:spcBef>
                        <a:spcAft>
                          <a:spcPts val="0"/>
                        </a:spcAft>
                        <a:buClr>
                          <a:srgbClr val="000000"/>
                        </a:buClr>
                        <a:buSzPts val="700"/>
                        <a:buFont typeface="Arial"/>
                        <a:buNone/>
                      </a:pPr>
                      <a:r>
                        <a:rPr lang="en" sz="700" u="none" strike="noStrike" cap="none">
                          <a:solidFill>
                            <a:srgbClr val="FFFFFF"/>
                          </a:solidFill>
                          <a:latin typeface="Montserrat SemiBold"/>
                          <a:ea typeface="Montserrat SemiBold"/>
                          <a:cs typeface="Montserrat SemiBold"/>
                          <a:sym typeface="Montserrat SemiBold"/>
                        </a:rPr>
                        <a:t>TOTAL</a:t>
                      </a:r>
                      <a:endParaRPr sz="7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extLst>
                  <a:ext uri="{0D108BD9-81ED-4DB2-BD59-A6C34878D82A}">
                    <a16:rowId xmlns:a16="http://schemas.microsoft.com/office/drawing/2014/main" val="10000"/>
                  </a:ext>
                </a:extLst>
              </a:tr>
              <a:tr h="309075">
                <a:tc>
                  <a:txBody>
                    <a:bodyPr/>
                    <a:lstStyle/>
                    <a:p>
                      <a:pPr marL="0" marR="0" lvl="0" indent="0" algn="l" rtl="0">
                        <a:lnSpc>
                          <a:spcPct val="100000"/>
                        </a:lnSpc>
                        <a:spcBef>
                          <a:spcPts val="0"/>
                        </a:spcBef>
                        <a:spcAft>
                          <a:spcPts val="0"/>
                        </a:spcAft>
                        <a:buClr>
                          <a:srgbClr val="000000"/>
                        </a:buClr>
                        <a:buSzPts val="1100"/>
                        <a:buFont typeface="Arial"/>
                        <a:buNone/>
                      </a:pPr>
                      <a:r>
                        <a:rPr lang="en" sz="800" b="1" u="none" strike="noStrike" cap="none">
                          <a:latin typeface="Montserrat"/>
                          <a:ea typeface="Montserrat"/>
                          <a:cs typeface="Montserrat"/>
                          <a:sym typeface="Montserrat"/>
                        </a:rPr>
                        <a:t>Dapat Dipertimbangkan / Dapat Direkomendasikan/ Sesuai NSPK/ Dengan Catatan </a:t>
                      </a:r>
                      <a:endParaRPr sz="8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4</a:t>
                      </a:r>
                      <a:r>
                        <a:rPr lang="en" sz="800" b="1" u="none" strike="noStrike" cap="none">
                          <a:latin typeface="Montserrat"/>
                          <a:ea typeface="Montserrat"/>
                          <a:cs typeface="Montserrat"/>
                          <a:sym typeface="Montserrat"/>
                        </a:rPr>
                        <a:t>.341</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3</a:t>
                      </a:r>
                      <a:r>
                        <a:rPr lang="en" sz="800" b="1" u="none" strike="noStrike" cap="none">
                          <a:latin typeface="Montserrat"/>
                          <a:ea typeface="Montserrat"/>
                          <a:cs typeface="Montserrat"/>
                          <a:sym typeface="Montserrat"/>
                        </a:rPr>
                        <a:t>.</a:t>
                      </a:r>
                      <a:r>
                        <a:rPr lang="en" sz="800" b="1">
                          <a:latin typeface="Montserrat"/>
                          <a:ea typeface="Montserrat"/>
                          <a:cs typeface="Montserrat"/>
                          <a:sym typeface="Montserrat"/>
                        </a:rPr>
                        <a:t>140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3</a:t>
                      </a:r>
                      <a:r>
                        <a:rPr lang="en" sz="800" b="1">
                          <a:latin typeface="Montserrat"/>
                          <a:ea typeface="Montserrat"/>
                          <a:cs typeface="Montserrat"/>
                          <a:sym typeface="Montserrat"/>
                        </a:rPr>
                        <a:t>6</a:t>
                      </a:r>
                      <a:r>
                        <a:rPr lang="en" sz="800" b="1" u="none" strike="noStrike" cap="none">
                          <a:latin typeface="Montserrat"/>
                          <a:ea typeface="Montserrat"/>
                          <a:cs typeface="Montserrat"/>
                          <a:sym typeface="Montserrat"/>
                        </a:rPr>
                        <a:t>0</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7</a:t>
                      </a:r>
                      <a:r>
                        <a:rPr lang="en" sz="800" b="1" u="none" strike="noStrike" cap="none">
                          <a:latin typeface="Montserrat"/>
                          <a:ea typeface="Montserrat"/>
                          <a:cs typeface="Montserrat"/>
                          <a:sym typeface="Montserrat"/>
                        </a:rPr>
                        <a:t>.8</a:t>
                      </a:r>
                      <a:r>
                        <a:rPr lang="en" sz="800" b="1">
                          <a:latin typeface="Montserrat"/>
                          <a:ea typeface="Montserrat"/>
                          <a:cs typeface="Montserrat"/>
                          <a:sym typeface="Montserrat"/>
                        </a:rPr>
                        <a:t>4</a:t>
                      </a:r>
                      <a:r>
                        <a:rPr lang="en" sz="800" b="1" u="none" strike="noStrike" cap="none">
                          <a:latin typeface="Montserrat"/>
                          <a:ea typeface="Montserrat"/>
                          <a:cs typeface="Montserrat"/>
                          <a:sym typeface="Montserrat"/>
                        </a:rPr>
                        <a:t>1</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207250">
                <a:tc>
                  <a:txBody>
                    <a:bodyPr/>
                    <a:lstStyle/>
                    <a:p>
                      <a:pPr marL="0" marR="0" lvl="0" indent="0" algn="l" rtl="0">
                        <a:lnSpc>
                          <a:spcPct val="100000"/>
                        </a:lnSpc>
                        <a:spcBef>
                          <a:spcPts val="0"/>
                        </a:spcBef>
                        <a:spcAft>
                          <a:spcPts val="0"/>
                        </a:spcAft>
                        <a:buClr>
                          <a:srgbClr val="000000"/>
                        </a:buClr>
                        <a:buSzPts val="1100"/>
                        <a:buFont typeface="Arial"/>
                        <a:buNone/>
                      </a:pPr>
                      <a:r>
                        <a:rPr lang="en" sz="800" b="1" u="none" strike="noStrike" cap="none">
                          <a:latin typeface="Montserrat"/>
                          <a:ea typeface="Montserrat"/>
                          <a:cs typeface="Montserrat"/>
                          <a:sym typeface="Montserrat"/>
                        </a:rPr>
                        <a:t>Tidak Dapat Dipertimbangkan / Tidak Direkomendasikan/ Tidak Sesuai NSPK/ </a:t>
                      </a:r>
                      <a:r>
                        <a:rPr lang="en" sz="800" b="1" u="none" strike="noStrike" cap="none">
                          <a:solidFill>
                            <a:schemeClr val="dk1"/>
                          </a:solidFill>
                          <a:latin typeface="Montserrat"/>
                          <a:ea typeface="Montserrat"/>
                          <a:cs typeface="Montserrat"/>
                          <a:sym typeface="Montserrat"/>
                        </a:rPr>
                        <a:t>Tidak Dapat Diproses</a:t>
                      </a:r>
                      <a:endParaRPr sz="800" b="1" u="none" strike="noStrike" cap="none">
                        <a:latin typeface="Montserrat"/>
                        <a:ea typeface="Montserrat"/>
                        <a:cs typeface="Montserrat"/>
                        <a:sym typeface="Montserrat"/>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E6C2CB"/>
                    </a:solidFill>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53</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62</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12</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12</a:t>
                      </a:r>
                      <a:r>
                        <a:rPr lang="en" sz="800" b="1">
                          <a:latin typeface="Montserrat"/>
                          <a:ea typeface="Montserrat"/>
                          <a:cs typeface="Montserrat"/>
                          <a:sym typeface="Montserrat"/>
                        </a:rPr>
                        <a:t>7</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219725">
                <a:tc>
                  <a:txBody>
                    <a:bodyPr/>
                    <a:lstStyle/>
                    <a:p>
                      <a:pPr marL="0" marR="0" lvl="0" indent="0" algn="ctr" rtl="0">
                        <a:lnSpc>
                          <a:spcPct val="100000"/>
                        </a:lnSpc>
                        <a:spcBef>
                          <a:spcPts val="0"/>
                        </a:spcBef>
                        <a:spcAft>
                          <a:spcPts val="0"/>
                        </a:spcAft>
                        <a:buClr>
                          <a:srgbClr val="000000"/>
                        </a:buClr>
                        <a:buSzPts val="800"/>
                        <a:buFont typeface="Arial"/>
                        <a:buNone/>
                      </a:pPr>
                      <a:r>
                        <a:rPr lang="en" sz="800" u="none" strike="noStrike" cap="none">
                          <a:solidFill>
                            <a:srgbClr val="FFFFFF"/>
                          </a:solidFill>
                          <a:latin typeface="Montserrat SemiBold"/>
                          <a:ea typeface="Montserrat SemiBold"/>
                          <a:cs typeface="Montserrat SemiBold"/>
                          <a:sym typeface="Montserrat SemiBold"/>
                        </a:rPr>
                        <a:t>TOTAL</a:t>
                      </a:r>
                      <a:endParaRPr sz="800" u="none" strike="noStrike" cap="none">
                        <a:solidFill>
                          <a:srgbClr val="FFFFFF"/>
                        </a:solidFill>
                        <a:latin typeface="Montserrat SemiBold"/>
                        <a:ea typeface="Montserrat SemiBold"/>
                        <a:cs typeface="Montserrat SemiBold"/>
                        <a:sym typeface="Montserrat SemiBold"/>
                      </a:endParaRPr>
                    </a:p>
                  </a:txBody>
                  <a:tcPr marL="91425" marR="91425" marT="0" marB="0"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52F57"/>
                    </a:solidFill>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4</a:t>
                      </a:r>
                      <a:r>
                        <a:rPr lang="en" sz="800" b="1" u="none" strike="noStrike" cap="none">
                          <a:latin typeface="Montserrat"/>
                          <a:ea typeface="Montserrat"/>
                          <a:cs typeface="Montserrat"/>
                          <a:sym typeface="Montserrat"/>
                        </a:rPr>
                        <a:t>.</a:t>
                      </a:r>
                      <a:r>
                        <a:rPr lang="en" sz="800" b="1">
                          <a:latin typeface="Montserrat"/>
                          <a:ea typeface="Montserrat"/>
                          <a:cs typeface="Montserrat"/>
                          <a:sym typeface="Montserrat"/>
                        </a:rPr>
                        <a:t>394</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a:latin typeface="Montserrat"/>
                          <a:ea typeface="Montserrat"/>
                          <a:cs typeface="Montserrat"/>
                          <a:sym typeface="Montserrat"/>
                        </a:rPr>
                        <a:t>3</a:t>
                      </a:r>
                      <a:r>
                        <a:rPr lang="en" sz="800" b="1" u="none" strike="noStrike" cap="none">
                          <a:latin typeface="Montserrat"/>
                          <a:ea typeface="Montserrat"/>
                          <a:cs typeface="Montserrat"/>
                          <a:sym typeface="Montserrat"/>
                        </a:rPr>
                        <a:t>.</a:t>
                      </a:r>
                      <a:r>
                        <a:rPr lang="en" sz="800" b="1">
                          <a:latin typeface="Montserrat"/>
                          <a:ea typeface="Montserrat"/>
                          <a:cs typeface="Montserrat"/>
                          <a:sym typeface="Montserrat"/>
                        </a:rPr>
                        <a:t>202</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3</a:t>
                      </a:r>
                      <a:r>
                        <a:rPr lang="en" sz="800" b="1">
                          <a:latin typeface="Montserrat"/>
                          <a:ea typeface="Montserrat"/>
                          <a:cs typeface="Montserrat"/>
                          <a:sym typeface="Montserrat"/>
                        </a:rPr>
                        <a:t>7</a:t>
                      </a:r>
                      <a:r>
                        <a:rPr lang="en" sz="800" b="1" u="none" strike="noStrike" cap="none">
                          <a:latin typeface="Montserrat"/>
                          <a:ea typeface="Montserrat"/>
                          <a:cs typeface="Montserrat"/>
                          <a:sym typeface="Montserrat"/>
                        </a:rPr>
                        <a:t>2</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7.</a:t>
                      </a:r>
                      <a:r>
                        <a:rPr lang="en" sz="800" b="1">
                          <a:latin typeface="Montserrat"/>
                          <a:ea typeface="Montserrat"/>
                          <a:cs typeface="Montserrat"/>
                          <a:sym typeface="Montserrat"/>
                        </a:rPr>
                        <a:t>968</a:t>
                      </a:r>
                      <a:endParaRPr sz="800" b="1" u="none" strike="noStrike" cap="none">
                        <a:latin typeface="Montserrat"/>
                        <a:ea typeface="Montserrat"/>
                        <a:cs typeface="Montserrat"/>
                        <a:sym typeface="Montserrat"/>
                      </a:endParaRPr>
                    </a:p>
                  </a:txBody>
                  <a:tcPr marL="28575" marR="28575" marT="19050" marB="19050"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629" name="Google Shape;629;p49"/>
          <p:cNvSpPr/>
          <p:nvPr/>
        </p:nvSpPr>
        <p:spPr>
          <a:xfrm>
            <a:off x="4627425" y="1613610"/>
            <a:ext cx="735000" cy="2427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30" name="Google Shape;630;p49"/>
          <p:cNvSpPr/>
          <p:nvPr/>
        </p:nvSpPr>
        <p:spPr>
          <a:xfrm>
            <a:off x="4627425" y="3441341"/>
            <a:ext cx="735000" cy="302100"/>
          </a:xfrm>
          <a:prstGeom prst="rect">
            <a:avLst/>
          </a:prstGeom>
          <a:noFill/>
          <a:ln w="1905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631" name="Google Shape;631;p49"/>
          <p:cNvSpPr txBox="1"/>
          <p:nvPr/>
        </p:nvSpPr>
        <p:spPr>
          <a:xfrm>
            <a:off x="20711" y="4381279"/>
            <a:ext cx="5682600" cy="612300"/>
          </a:xfrm>
          <a:prstGeom prst="rect">
            <a:avLst/>
          </a:prstGeom>
          <a:noFill/>
          <a:ln>
            <a:noFill/>
          </a:ln>
        </p:spPr>
        <p:txBody>
          <a:bodyPr spcFirstLastPara="1" wrap="square" lIns="91425" tIns="91425" rIns="91425" bIns="91425" anchor="t" anchorCtr="0">
            <a:spAutoFit/>
          </a:bodyPr>
          <a:lstStyle/>
          <a:p>
            <a:pPr marL="0" marR="0" lvl="0" indent="0" algn="l" rtl="0">
              <a:lnSpc>
                <a:spcPct val="121000"/>
              </a:lnSpc>
              <a:spcBef>
                <a:spcPts val="0"/>
              </a:spcBef>
              <a:spcAft>
                <a:spcPts val="0"/>
              </a:spcAft>
              <a:buClr>
                <a:srgbClr val="000000"/>
              </a:buClr>
              <a:buSzPts val="600"/>
              <a:buFont typeface="Arial"/>
              <a:buNone/>
            </a:pPr>
            <a:r>
              <a:rPr lang="en" sz="600" b="1" i="1" u="none" strike="noStrike" cap="none">
                <a:solidFill>
                  <a:srgbClr val="0070C0"/>
                </a:solidFill>
                <a:latin typeface="Montserrat"/>
                <a:ea typeface="Montserrat"/>
                <a:cs typeface="Montserrat"/>
                <a:sym typeface="Montserrat"/>
              </a:rPr>
              <a:t>Keterangan:</a:t>
            </a:r>
            <a:endParaRPr sz="600" b="1" i="1" u="none" strike="noStrike" cap="none">
              <a:solidFill>
                <a:srgbClr val="0070C0"/>
              </a:solidFill>
              <a:latin typeface="Montserrat"/>
              <a:ea typeface="Montserrat"/>
              <a:cs typeface="Montserrat"/>
              <a:sym typeface="Montserrat"/>
            </a:endParaRPr>
          </a:p>
          <a:p>
            <a:pPr marL="0" marR="0" lvl="0" indent="0" algn="l" rtl="0">
              <a:lnSpc>
                <a:spcPct val="121000"/>
              </a:lnSpc>
              <a:spcBef>
                <a:spcPts val="0"/>
              </a:spcBef>
              <a:spcAft>
                <a:spcPts val="0"/>
              </a:spcAft>
              <a:buClr>
                <a:srgbClr val="000000"/>
              </a:buClr>
              <a:buSzPts val="600"/>
              <a:buFont typeface="Arial"/>
              <a:buNone/>
            </a:pPr>
            <a:r>
              <a:rPr lang="en" sz="600" b="1" i="1" u="none" strike="noStrike" cap="none">
                <a:solidFill>
                  <a:srgbClr val="0070C0"/>
                </a:solidFill>
                <a:latin typeface="Montserrat"/>
                <a:ea typeface="Montserrat"/>
                <a:cs typeface="Montserrat"/>
                <a:sym typeface="Montserrat"/>
              </a:rPr>
              <a:t>Total Rekomendasi Hasil JPT berdasarkan usulan yang terbit pada Tahun 2026.  </a:t>
            </a:r>
            <a:endParaRPr sz="600" b="1" i="1" u="none" strike="noStrike" cap="none">
              <a:solidFill>
                <a:srgbClr val="0070C0"/>
              </a:solidFill>
              <a:latin typeface="Montserrat"/>
              <a:ea typeface="Montserrat"/>
              <a:cs typeface="Montserrat"/>
              <a:sym typeface="Montserrat"/>
            </a:endParaRPr>
          </a:p>
          <a:p>
            <a:pPr marL="0" marR="0" lvl="0" indent="0" algn="l" rtl="0">
              <a:lnSpc>
                <a:spcPct val="121000"/>
              </a:lnSpc>
              <a:spcBef>
                <a:spcPts val="0"/>
              </a:spcBef>
              <a:spcAft>
                <a:spcPts val="0"/>
              </a:spcAft>
              <a:buClr>
                <a:srgbClr val="000000"/>
              </a:buClr>
              <a:buSzPts val="600"/>
              <a:buFont typeface="Arial"/>
              <a:buNone/>
            </a:pPr>
            <a:r>
              <a:rPr lang="en" sz="600" b="1" i="1" u="none" strike="noStrike" cap="none">
                <a:solidFill>
                  <a:srgbClr val="0070C0"/>
                </a:solidFill>
                <a:latin typeface="Montserrat"/>
                <a:ea typeface="Montserrat"/>
                <a:cs typeface="Montserrat"/>
                <a:sym typeface="Montserrat"/>
              </a:rPr>
              <a:t>Persetujuan Rencana JPT untuk Rekomendasi hasil JPT tersebut diterbitkan pada Tahun 2026 atau </a:t>
            </a:r>
            <a:r>
              <a:rPr lang="en" sz="600" b="1" i="1" u="none" strike="noStrike" cap="none">
                <a:solidFill>
                  <a:srgbClr val="E06666"/>
                </a:solidFill>
                <a:latin typeface="Montserrat"/>
                <a:ea typeface="Montserrat"/>
                <a:cs typeface="Montserrat"/>
                <a:sym typeface="Montserrat"/>
              </a:rPr>
              <a:t>Tahun Sebelumnya</a:t>
            </a:r>
            <a:endParaRPr sz="600" b="1" i="1" u="none" strike="noStrike" cap="none">
              <a:solidFill>
                <a:srgbClr val="E06666"/>
              </a:solidFill>
              <a:latin typeface="Montserrat"/>
              <a:ea typeface="Montserrat"/>
              <a:cs typeface="Montserrat"/>
              <a:sym typeface="Montserrat"/>
            </a:endParaRPr>
          </a:p>
          <a:p>
            <a:pPr marL="0" marR="0" lvl="0" indent="0" algn="l" rtl="0">
              <a:lnSpc>
                <a:spcPct val="121000"/>
              </a:lnSpc>
              <a:spcBef>
                <a:spcPts val="0"/>
              </a:spcBef>
              <a:spcAft>
                <a:spcPts val="0"/>
              </a:spcAft>
              <a:buClr>
                <a:srgbClr val="000000"/>
              </a:buClr>
              <a:buSzPts val="1100"/>
              <a:buFont typeface="Arial"/>
              <a:buNone/>
            </a:pPr>
            <a:r>
              <a:rPr lang="en" sz="600" b="0" i="1" u="none" strike="noStrike" cap="none">
                <a:solidFill>
                  <a:srgbClr val="0070C0"/>
                </a:solidFill>
                <a:latin typeface="Montserrat"/>
                <a:ea typeface="Montserrat"/>
                <a:cs typeface="Montserrat"/>
                <a:sym typeface="Montserrat"/>
              </a:rPr>
              <a:t>Sumber Data Integrated Mutasi. Persetujuan dan Rekomendasi telah Terbit selama Periode 1 Januari s.d. </a:t>
            </a:r>
            <a:r>
              <a:rPr lang="en" sz="600" i="1">
                <a:solidFill>
                  <a:srgbClr val="0070C0"/>
                </a:solidFill>
                <a:latin typeface="Montserrat"/>
                <a:ea typeface="Montserrat"/>
                <a:cs typeface="Montserrat"/>
                <a:sym typeface="Montserrat"/>
              </a:rPr>
              <a:t>1</a:t>
            </a:r>
            <a:r>
              <a:rPr lang="en" sz="600" b="0" i="1" u="none" strike="noStrike" cap="none">
                <a:solidFill>
                  <a:srgbClr val="0070C0"/>
                </a:solidFill>
                <a:latin typeface="Montserrat"/>
                <a:ea typeface="Montserrat"/>
                <a:cs typeface="Montserrat"/>
                <a:sym typeface="Montserrat"/>
              </a:rPr>
              <a:t> </a:t>
            </a:r>
            <a:r>
              <a:rPr lang="en" sz="600" i="1">
                <a:solidFill>
                  <a:srgbClr val="0070C0"/>
                </a:solidFill>
                <a:latin typeface="Montserrat"/>
                <a:ea typeface="Montserrat"/>
                <a:cs typeface="Montserrat"/>
                <a:sym typeface="Montserrat"/>
              </a:rPr>
              <a:t>Agustus </a:t>
            </a:r>
            <a:r>
              <a:rPr lang="en" sz="600" b="0" i="1" u="none" strike="noStrike" cap="none">
                <a:solidFill>
                  <a:srgbClr val="0070C0"/>
                </a:solidFill>
                <a:latin typeface="Montserrat"/>
                <a:ea typeface="Montserrat"/>
                <a:cs typeface="Montserrat"/>
                <a:sym typeface="Montserrat"/>
              </a:rPr>
              <a:t>2026</a:t>
            </a:r>
            <a:endParaRPr sz="600" b="1" i="1" u="none" strike="noStrike" cap="none">
              <a:solidFill>
                <a:srgbClr val="E06666"/>
              </a:solidFill>
              <a:latin typeface="Montserrat"/>
              <a:ea typeface="Montserrat"/>
              <a:cs typeface="Montserrat"/>
              <a:sym typeface="Montserrat"/>
            </a:endParaRPr>
          </a:p>
        </p:txBody>
      </p:sp>
      <p:sp>
        <p:nvSpPr>
          <p:cNvPr id="632" name="Google Shape;632;p49"/>
          <p:cNvSpPr txBox="1"/>
          <p:nvPr/>
        </p:nvSpPr>
        <p:spPr>
          <a:xfrm>
            <a:off x="473880" y="15353"/>
            <a:ext cx="7844100" cy="655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020"/>
              <a:buFont typeface="Arial"/>
              <a:buNone/>
            </a:pPr>
            <a:r>
              <a:rPr lang="en" sz="1020" b="1" i="0" u="none" strike="noStrike" cap="none">
                <a:solidFill>
                  <a:srgbClr val="052874"/>
                </a:solidFill>
                <a:latin typeface="Montserrat"/>
                <a:ea typeface="Montserrat"/>
                <a:cs typeface="Montserrat"/>
                <a:sym typeface="Montserrat"/>
              </a:rPr>
              <a:t>Pengawasan Preventif Melalui I-MUT pada Pengisian Jabatan Pimpinan Tinggi (JPT) </a:t>
            </a:r>
            <a:endParaRPr sz="1020" b="1" i="0" u="none" strike="noStrike" cap="none">
              <a:solidFill>
                <a:srgbClr val="052874"/>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020"/>
              <a:buFont typeface="Arial"/>
              <a:buNone/>
            </a:pPr>
            <a:r>
              <a:rPr lang="en" sz="1020" b="1" i="0" u="none" strike="noStrike" cap="none">
                <a:solidFill>
                  <a:srgbClr val="052874"/>
                </a:solidFill>
                <a:latin typeface="Montserrat"/>
                <a:ea typeface="Montserrat"/>
                <a:cs typeface="Montserrat"/>
                <a:sym typeface="Montserrat"/>
              </a:rPr>
              <a:t>Melalui Seleksi Terbuka, Uji Kompetensi dan Evaluasi Kinerja</a:t>
            </a:r>
            <a:endParaRPr sz="1020" b="1" i="0" u="none" strike="noStrike" cap="none">
              <a:solidFill>
                <a:srgbClr val="052874"/>
              </a:solidFill>
              <a:latin typeface="Montserrat"/>
              <a:ea typeface="Montserrat"/>
              <a:cs typeface="Montserrat"/>
              <a:sym typeface="Montserrat"/>
            </a:endParaRPr>
          </a:p>
          <a:p>
            <a:pPr marL="0" marR="0" lvl="0" indent="0" algn="ctr" rtl="0">
              <a:lnSpc>
                <a:spcPct val="100000"/>
              </a:lnSpc>
              <a:spcBef>
                <a:spcPts val="0"/>
              </a:spcBef>
              <a:spcAft>
                <a:spcPts val="0"/>
              </a:spcAft>
              <a:buClr>
                <a:srgbClr val="000000"/>
              </a:buClr>
              <a:buSzPts val="1020"/>
              <a:buFont typeface="Arial"/>
              <a:buNone/>
            </a:pPr>
            <a:r>
              <a:rPr lang="en" sz="1020" b="0" i="0" u="none" strike="noStrike" cap="none">
                <a:solidFill>
                  <a:srgbClr val="052874"/>
                </a:solidFill>
                <a:latin typeface="Montserrat Black"/>
                <a:ea typeface="Montserrat Black"/>
                <a:cs typeface="Montserrat Black"/>
                <a:sym typeface="Montserrat Black"/>
              </a:rPr>
              <a:t>dalam Rangka Mengawal Sistem Merit Tahun 2026 </a:t>
            </a:r>
            <a:r>
              <a:rPr lang="en" sz="1020" b="0" i="0" u="none" strike="noStrike" cap="none">
                <a:solidFill>
                  <a:srgbClr val="E71D62"/>
                </a:solidFill>
                <a:latin typeface="Montserrat Black"/>
                <a:ea typeface="Montserrat Black"/>
                <a:cs typeface="Montserrat Black"/>
                <a:sym typeface="Montserrat Black"/>
              </a:rPr>
              <a:t>(Data Nasional)</a:t>
            </a:r>
            <a:endParaRPr sz="1020" b="0" i="0" u="none" strike="noStrike" cap="none">
              <a:solidFill>
                <a:srgbClr val="E71D62"/>
              </a:solidFill>
              <a:latin typeface="Montserrat Black"/>
              <a:ea typeface="Montserrat Black"/>
              <a:cs typeface="Montserrat Black"/>
              <a:sym typeface="Montserrat Black"/>
            </a:endParaRPr>
          </a:p>
        </p:txBody>
      </p:sp>
      <p:sp>
        <p:nvSpPr>
          <p:cNvPr id="633" name="Google Shape;633;p49"/>
          <p:cNvSpPr/>
          <p:nvPr/>
        </p:nvSpPr>
        <p:spPr>
          <a:xfrm>
            <a:off x="5794275" y="1138929"/>
            <a:ext cx="3158400" cy="3702600"/>
          </a:xfrm>
          <a:prstGeom prst="roundRect">
            <a:avLst>
              <a:gd name="adj" fmla="val 3484"/>
            </a:avLst>
          </a:prstGeom>
          <a:noFill/>
          <a:ln w="9525" cap="flat" cmpd="sng">
            <a:solidFill>
              <a:srgbClr val="052874"/>
            </a:solidFill>
            <a:prstDash val="solid"/>
            <a:round/>
            <a:headEnd type="none" w="sm" len="sm"/>
            <a:tailEnd type="none" w="sm" len="sm"/>
          </a:ln>
        </p:spPr>
        <p:txBody>
          <a:bodyPr spcFirstLastPara="1" wrap="square" lIns="45725" tIns="45725" rIns="45725" bIns="4572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Calibri"/>
              <a:ea typeface="Calibri"/>
              <a:cs typeface="Calibri"/>
              <a:sym typeface="Calibri"/>
            </a:endParaRPr>
          </a:p>
        </p:txBody>
      </p:sp>
      <p:sp>
        <p:nvSpPr>
          <p:cNvPr id="634" name="Google Shape;634;p49"/>
          <p:cNvSpPr/>
          <p:nvPr/>
        </p:nvSpPr>
        <p:spPr>
          <a:xfrm>
            <a:off x="5794264" y="1003220"/>
            <a:ext cx="3158400" cy="403200"/>
          </a:xfrm>
          <a:prstGeom prst="roundRect">
            <a:avLst>
              <a:gd name="adj" fmla="val 16667"/>
            </a:avLst>
          </a:prstGeom>
          <a:solidFill>
            <a:srgbClr val="1D2F64"/>
          </a:solidFill>
          <a:ln w="9525" cap="flat" cmpd="sng">
            <a:solidFill>
              <a:srgbClr val="052874"/>
            </a:solidFill>
            <a:prstDash val="solid"/>
            <a:round/>
            <a:headEnd type="none" w="sm" len="sm"/>
            <a:tailEnd type="none" w="sm" len="sm"/>
          </a:ln>
        </p:spPr>
        <p:txBody>
          <a:bodyPr spcFirstLastPara="1" wrap="square" lIns="45725" tIns="45725" rIns="45725" bIns="45725" anchor="ctr" anchorCtr="0">
            <a:noAutofit/>
          </a:bodyPr>
          <a:lstStyle/>
          <a:p>
            <a:pPr marL="0" marR="0" lvl="0" indent="0" algn="ctr" rtl="0">
              <a:lnSpc>
                <a:spcPct val="115000"/>
              </a:lnSpc>
              <a:spcBef>
                <a:spcPts val="0"/>
              </a:spcBef>
              <a:spcAft>
                <a:spcPts val="0"/>
              </a:spcAft>
              <a:buClr>
                <a:srgbClr val="000000"/>
              </a:buClr>
              <a:buSzPts val="700"/>
              <a:buFont typeface="Arial"/>
              <a:buNone/>
            </a:pPr>
            <a:r>
              <a:rPr lang="en" sz="700" b="1" i="0" u="none" strike="noStrike" cap="none">
                <a:solidFill>
                  <a:srgbClr val="FFFFFF"/>
                </a:solidFill>
                <a:latin typeface="Montserrat"/>
                <a:ea typeface="Montserrat"/>
                <a:cs typeface="Montserrat"/>
                <a:sym typeface="Montserrat"/>
              </a:rPr>
              <a:t>ALASAN TIDAK DAPAT DIPERTIMBANGKAN/DIREKOMENDASIKAN</a:t>
            </a:r>
            <a:endParaRPr sz="700" b="1" i="0" u="none" strike="noStrike" cap="none">
              <a:solidFill>
                <a:srgbClr val="FFFFFF"/>
              </a:solidFill>
              <a:latin typeface="Montserrat"/>
              <a:ea typeface="Montserrat"/>
              <a:cs typeface="Montserrat"/>
              <a:sym typeface="Montserrat"/>
            </a:endParaRPr>
          </a:p>
        </p:txBody>
      </p:sp>
      <p:graphicFrame>
        <p:nvGraphicFramePr>
          <p:cNvPr id="635" name="Google Shape;635;p49"/>
          <p:cNvGraphicFramePr/>
          <p:nvPr/>
        </p:nvGraphicFramePr>
        <p:xfrm>
          <a:off x="5859629" y="1436389"/>
          <a:ext cx="3048750" cy="812950"/>
        </p:xfrm>
        <a:graphic>
          <a:graphicData uri="http://schemas.openxmlformats.org/drawingml/2006/table">
            <a:tbl>
              <a:tblPr firstRow="1" bandRow="1">
                <a:noFill/>
                <a:tableStyleId>{7043526A-C9C3-44F5-B0D7-090CBC38197D}</a:tableStyleId>
              </a:tblPr>
              <a:tblGrid>
                <a:gridCol w="3048750">
                  <a:extLst>
                    <a:ext uri="{9D8B030D-6E8A-4147-A177-3AD203B41FA5}">
                      <a16:colId xmlns:a16="http://schemas.microsoft.com/office/drawing/2014/main" val="20000"/>
                    </a:ext>
                  </a:extLst>
                </a:gridCol>
              </a:tblGrid>
              <a:tr h="210950">
                <a:tc>
                  <a:txBody>
                    <a:bodyPr/>
                    <a:lstStyle/>
                    <a:p>
                      <a:pPr marL="0" marR="0" lvl="0" indent="0" algn="ctr" rtl="0">
                        <a:lnSpc>
                          <a:spcPct val="100000"/>
                        </a:lnSpc>
                        <a:spcBef>
                          <a:spcPts val="0"/>
                        </a:spcBef>
                        <a:spcAft>
                          <a:spcPts val="0"/>
                        </a:spcAft>
                        <a:buClr>
                          <a:srgbClr val="000000"/>
                        </a:buClr>
                        <a:buSzPts val="1100"/>
                        <a:buFont typeface="Arial"/>
                        <a:buNone/>
                      </a:pPr>
                      <a:r>
                        <a:rPr lang="en" sz="800" u="none" strike="noStrike" cap="none">
                          <a:latin typeface="Poppins"/>
                          <a:ea typeface="Poppins"/>
                          <a:cs typeface="Poppins"/>
                          <a:sym typeface="Poppins"/>
                        </a:rPr>
                        <a:t>Evaluasi Kinerja</a:t>
                      </a:r>
                      <a:endParaRPr sz="800" u="none" strike="noStrike" cap="none">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extLst>
                  <a:ext uri="{0D108BD9-81ED-4DB2-BD59-A6C34878D82A}">
                    <a16:rowId xmlns:a16="http://schemas.microsoft.com/office/drawing/2014/main" val="10000"/>
                  </a:ext>
                </a:extLst>
              </a:tr>
              <a:tr h="554700">
                <a:tc>
                  <a:txBody>
                    <a:bodyPr/>
                    <a:lstStyle/>
                    <a:p>
                      <a:pPr marL="177800" marR="0" lvl="0" indent="-158750" algn="l"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Berstatus Penugasan (contoh: jaksa);</a:t>
                      </a:r>
                      <a:endParaRPr sz="700" b="1" u="none" strike="noStrike" cap="none">
                        <a:solidFill>
                          <a:schemeClr val="dk1"/>
                        </a:solidFill>
                        <a:latin typeface="Poppins"/>
                        <a:ea typeface="Poppins"/>
                        <a:cs typeface="Poppins"/>
                        <a:sym typeface="Poppins"/>
                      </a:endParaRPr>
                    </a:p>
                    <a:p>
                      <a:pPr marL="177800" marR="0" lvl="0" indent="-158750" algn="l"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Pemberhentian dari JPT menjadi pelaksana;</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Tidak sesuai dengan Berita Acara Rekomendasi Jabatan Pimpinan Tinggi Pratama;</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Masa kerja dalam JPT belum 5 tahun</a:t>
                      </a:r>
                      <a:r>
                        <a:rPr lang="en" sz="700" u="none" strike="noStrike" cap="none">
                          <a:solidFill>
                            <a:schemeClr val="dk1"/>
                          </a:solidFill>
                          <a:latin typeface="Poppins"/>
                          <a:ea typeface="Poppins"/>
                          <a:cs typeface="Poppins"/>
                          <a:sym typeface="Poppins"/>
                        </a:rPr>
                        <a:t>.</a:t>
                      </a:r>
                      <a:endParaRPr sz="700" u="none" strike="noStrike" cap="none">
                        <a:solidFill>
                          <a:schemeClr val="dk1"/>
                        </a:solidFill>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graphicFrame>
        <p:nvGraphicFramePr>
          <p:cNvPr id="636" name="Google Shape;636;p49"/>
          <p:cNvGraphicFramePr/>
          <p:nvPr/>
        </p:nvGraphicFramePr>
        <p:xfrm>
          <a:off x="5859633" y="2327415"/>
          <a:ext cx="3048750" cy="903430"/>
        </p:xfrm>
        <a:graphic>
          <a:graphicData uri="http://schemas.openxmlformats.org/drawingml/2006/table">
            <a:tbl>
              <a:tblPr firstRow="1" bandRow="1">
                <a:noFill/>
                <a:tableStyleId>{7043526A-C9C3-44F5-B0D7-090CBC38197D}</a:tableStyleId>
              </a:tblPr>
              <a:tblGrid>
                <a:gridCol w="3048750">
                  <a:extLst>
                    <a:ext uri="{9D8B030D-6E8A-4147-A177-3AD203B41FA5}">
                      <a16:colId xmlns:a16="http://schemas.microsoft.com/office/drawing/2014/main" val="20000"/>
                    </a:ext>
                  </a:extLst>
                </a:gridCol>
              </a:tblGrid>
              <a:tr h="194750">
                <a:tc>
                  <a:txBody>
                    <a:bodyPr/>
                    <a:lstStyle/>
                    <a:p>
                      <a:pPr marL="0" marR="0" lvl="0" indent="0" algn="ctr" rtl="0">
                        <a:lnSpc>
                          <a:spcPct val="100000"/>
                        </a:lnSpc>
                        <a:spcBef>
                          <a:spcPts val="0"/>
                        </a:spcBef>
                        <a:spcAft>
                          <a:spcPts val="0"/>
                        </a:spcAft>
                        <a:buClr>
                          <a:srgbClr val="000000"/>
                        </a:buClr>
                        <a:buSzPts val="1100"/>
                        <a:buFont typeface="Arial"/>
                        <a:buNone/>
                      </a:pPr>
                      <a:r>
                        <a:rPr lang="en" sz="800" u="none" strike="noStrike" cap="none">
                          <a:latin typeface="Poppins"/>
                          <a:ea typeface="Poppins"/>
                          <a:cs typeface="Poppins"/>
                          <a:sym typeface="Poppins"/>
                        </a:rPr>
                        <a:t>Seleksi Terbuka</a:t>
                      </a:r>
                      <a:endParaRPr sz="800" u="none" strike="noStrike" cap="none">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extLst>
                  <a:ext uri="{0D108BD9-81ED-4DB2-BD59-A6C34878D82A}">
                    <a16:rowId xmlns:a16="http://schemas.microsoft.com/office/drawing/2014/main" val="10000"/>
                  </a:ext>
                </a:extLst>
              </a:tr>
              <a:tr h="386075">
                <a:tc>
                  <a:txBody>
                    <a:bodyPr/>
                    <a:lstStyle/>
                    <a:p>
                      <a:pPr marL="228600" marR="0" lvl="0" indent="-1841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Usia lebih dari 56 (lima puluh enam tahun);</a:t>
                      </a:r>
                      <a:endParaRPr sz="700" b="1" u="none" strike="noStrike" cap="none">
                        <a:solidFill>
                          <a:schemeClr val="dk1"/>
                        </a:solidFill>
                        <a:latin typeface="Poppins"/>
                        <a:ea typeface="Poppins"/>
                        <a:cs typeface="Poppins"/>
                        <a:sym typeface="Poppins"/>
                      </a:endParaRPr>
                    </a:p>
                    <a:p>
                      <a:pPr marL="228600" marR="0" lvl="0" indent="-1841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Tidak mengikuti salah satu tahapan pelaksanaan seleksi;</a:t>
                      </a:r>
                      <a:endParaRPr sz="700" b="1" u="none" strike="noStrike" cap="none">
                        <a:solidFill>
                          <a:schemeClr val="dk1"/>
                        </a:solidFill>
                        <a:latin typeface="Poppins"/>
                        <a:ea typeface="Poppins"/>
                        <a:cs typeface="Poppins"/>
                        <a:sym typeface="Poppins"/>
                      </a:endParaRPr>
                    </a:p>
                    <a:p>
                      <a:pPr marL="228600" marR="0" lvl="0" indent="-1841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Jumlah peserta seleksi kurang dari 3;</a:t>
                      </a:r>
                      <a:endParaRPr sz="700" b="1" u="none" strike="noStrike" cap="none">
                        <a:solidFill>
                          <a:schemeClr val="dk1"/>
                        </a:solidFill>
                        <a:latin typeface="Poppins"/>
                        <a:ea typeface="Poppins"/>
                        <a:cs typeface="Poppins"/>
                        <a:sym typeface="Poppins"/>
                      </a:endParaRPr>
                    </a:p>
                    <a:p>
                      <a:pPr marL="228600" marR="0" lvl="0" indent="-1841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Lembaga asesmen tidak terakreditasi oleh BKN;</a:t>
                      </a:r>
                      <a:endParaRPr sz="700" b="1" u="none" strike="noStrike" cap="none">
                        <a:solidFill>
                          <a:schemeClr val="dk1"/>
                        </a:solidFill>
                        <a:latin typeface="Poppins"/>
                        <a:ea typeface="Poppins"/>
                        <a:cs typeface="Poppins"/>
                        <a:sym typeface="Poppins"/>
                      </a:endParaRPr>
                    </a:p>
                    <a:p>
                      <a:pPr marL="228600" marR="0" lvl="0" indent="-1841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Susunan panitia seleksi terbuka tidak sesuai dengan peraturan perundang-undangan.</a:t>
                      </a:r>
                      <a:endParaRPr sz="700" b="1" u="none" strike="noStrike" cap="none">
                        <a:solidFill>
                          <a:schemeClr val="dk1"/>
                        </a:solidFill>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graphicFrame>
        <p:nvGraphicFramePr>
          <p:cNvPr id="637" name="Google Shape;637;p49"/>
          <p:cNvGraphicFramePr/>
          <p:nvPr/>
        </p:nvGraphicFramePr>
        <p:xfrm>
          <a:off x="5851333" y="3311410"/>
          <a:ext cx="3048750" cy="1453030"/>
        </p:xfrm>
        <a:graphic>
          <a:graphicData uri="http://schemas.openxmlformats.org/drawingml/2006/table">
            <a:tbl>
              <a:tblPr firstRow="1" bandRow="1">
                <a:noFill/>
                <a:tableStyleId>{7043526A-C9C3-44F5-B0D7-090CBC38197D}</a:tableStyleId>
              </a:tblPr>
              <a:tblGrid>
                <a:gridCol w="3048750">
                  <a:extLst>
                    <a:ext uri="{9D8B030D-6E8A-4147-A177-3AD203B41FA5}">
                      <a16:colId xmlns:a16="http://schemas.microsoft.com/office/drawing/2014/main" val="20000"/>
                    </a:ext>
                  </a:extLst>
                </a:gridCol>
              </a:tblGrid>
              <a:tr h="210950">
                <a:tc>
                  <a:txBody>
                    <a:bodyPr/>
                    <a:lstStyle/>
                    <a:p>
                      <a:pPr marL="0" marR="0" lvl="0" indent="0" algn="ctr" rtl="0">
                        <a:lnSpc>
                          <a:spcPct val="100000"/>
                        </a:lnSpc>
                        <a:spcBef>
                          <a:spcPts val="0"/>
                        </a:spcBef>
                        <a:spcAft>
                          <a:spcPts val="0"/>
                        </a:spcAft>
                        <a:buClr>
                          <a:srgbClr val="000000"/>
                        </a:buClr>
                        <a:buSzPts val="1100"/>
                        <a:buFont typeface="Arial"/>
                        <a:buNone/>
                      </a:pPr>
                      <a:r>
                        <a:rPr lang="en" sz="800" u="none" strike="noStrike" cap="none">
                          <a:latin typeface="Montserrat"/>
                          <a:ea typeface="Montserrat"/>
                          <a:cs typeface="Montserrat"/>
                          <a:sym typeface="Montserrat"/>
                        </a:rPr>
                        <a:t>Uji Kompetensi/Jobfit</a:t>
                      </a:r>
                      <a:endParaRPr sz="800" u="none" strike="noStrike" cap="none">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000000"/>
                    </a:solidFill>
                  </a:tcPr>
                </a:tc>
                <a:extLst>
                  <a:ext uri="{0D108BD9-81ED-4DB2-BD59-A6C34878D82A}">
                    <a16:rowId xmlns:a16="http://schemas.microsoft.com/office/drawing/2014/main" val="10000"/>
                  </a:ext>
                </a:extLst>
              </a:tr>
              <a:tr h="554700">
                <a:tc>
                  <a:txBody>
                    <a:bodyPr/>
                    <a:lstStyle/>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Mutasi di bawah dua tahun namun memiliki nilai kinerja siklus pendek (periodik) dengan predikat “Baik” atau tidak menyampaikan evaluasi kinerja siklus pendek;</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Akan memasuki Batas Usia Pensiun dan sudah terbit SK pensiun;</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Jabatan masih diduduki oleh Pejabat lain;</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Tidak terdapat dalam Persetujuan Rencana Pelaksanaan Uji Kompetensi PPTP;</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Tidak sesuai dengan Berita Acara Rekomendasi Jabatan Pimpinan Tinggi Pratama;</a:t>
                      </a:r>
                      <a:endParaRPr sz="700" b="1" u="none" strike="noStrike" cap="none">
                        <a:solidFill>
                          <a:schemeClr val="dk1"/>
                        </a:solidFill>
                        <a:latin typeface="Poppins"/>
                        <a:ea typeface="Poppins"/>
                        <a:cs typeface="Poppins"/>
                        <a:sym typeface="Poppins"/>
                      </a:endParaRPr>
                    </a:p>
                    <a:p>
                      <a:pPr marL="177800" marR="0" lvl="0" indent="-158750" algn="just" rtl="0">
                        <a:lnSpc>
                          <a:spcPct val="100000"/>
                        </a:lnSpc>
                        <a:spcBef>
                          <a:spcPts val="0"/>
                        </a:spcBef>
                        <a:spcAft>
                          <a:spcPts val="0"/>
                        </a:spcAft>
                        <a:buClr>
                          <a:schemeClr val="dk1"/>
                        </a:buClr>
                        <a:buSzPts val="700"/>
                        <a:buFont typeface="Poppins"/>
                        <a:buAutoNum type="arabicPeriod"/>
                      </a:pPr>
                      <a:r>
                        <a:rPr lang="en" sz="700" b="1" u="none" strike="noStrike" cap="none">
                          <a:solidFill>
                            <a:schemeClr val="dk1"/>
                          </a:solidFill>
                          <a:latin typeface="Poppins"/>
                          <a:ea typeface="Poppins"/>
                          <a:cs typeface="Poppins"/>
                          <a:sym typeface="Poppins"/>
                        </a:rPr>
                        <a:t>Menjadi alasan untuk dilakukan demosi/Pemberhentian.</a:t>
                      </a:r>
                      <a:endParaRPr sz="700" b="1" u="none" strike="noStrike" cap="none">
                        <a:solidFill>
                          <a:schemeClr val="dk1"/>
                        </a:solidFill>
                        <a:latin typeface="Poppins"/>
                        <a:ea typeface="Poppins"/>
                        <a:cs typeface="Poppins"/>
                        <a:sym typeface="Poppins"/>
                      </a:endParaRPr>
                    </a:p>
                  </a:txBody>
                  <a:tcPr marL="68600" marR="68600" marT="34300" marB="343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extLst>
                  <a:ext uri="{0D108BD9-81ED-4DB2-BD59-A6C34878D82A}">
                    <a16:rowId xmlns:a16="http://schemas.microsoft.com/office/drawing/2014/main" val="10001"/>
                  </a:ext>
                </a:extLst>
              </a:tr>
            </a:tbl>
          </a:graphicData>
        </a:graphic>
      </p:graphicFrame>
      <p:sp>
        <p:nvSpPr>
          <p:cNvPr id="638" name="Google Shape;638;p49"/>
          <p:cNvSpPr txBox="1"/>
          <p:nvPr/>
        </p:nvSpPr>
        <p:spPr>
          <a:xfrm>
            <a:off x="1874525" y="4074750"/>
            <a:ext cx="3308700" cy="361800"/>
          </a:xfrm>
          <a:prstGeom prst="rect">
            <a:avLst/>
          </a:prstGeom>
          <a:noFill/>
          <a:ln w="19050" cap="flat" cmpd="sng">
            <a:solidFill>
              <a:srgbClr val="FF0000"/>
            </a:solidFill>
            <a:prstDash val="solid"/>
            <a:round/>
            <a:headEnd type="none" w="sm" len="sm"/>
            <a:tailEnd type="none" w="sm" len="sm"/>
          </a:ln>
        </p:spPr>
        <p:txBody>
          <a:bodyPr spcFirstLastPara="1" wrap="square" lIns="91425" tIns="0" rIns="91425" bIns="0" anchor="ctr" anchorCtr="0">
            <a:noAutofit/>
          </a:bodyPr>
          <a:lstStyle/>
          <a:p>
            <a:pPr marL="0" marR="0" lvl="0" indent="0" algn="ctr" rtl="0">
              <a:lnSpc>
                <a:spcPct val="80000"/>
              </a:lnSpc>
              <a:spcBef>
                <a:spcPts val="0"/>
              </a:spcBef>
              <a:spcAft>
                <a:spcPts val="0"/>
              </a:spcAft>
              <a:buClr>
                <a:srgbClr val="000000"/>
              </a:buClr>
              <a:buSzPts val="800"/>
              <a:buFont typeface="Arial"/>
              <a:buNone/>
            </a:pPr>
            <a:r>
              <a:rPr lang="en" sz="800" b="0" i="0" u="none" strike="noStrike" cap="none">
                <a:solidFill>
                  <a:srgbClr val="000000"/>
                </a:solidFill>
                <a:latin typeface="Montserrat Medium"/>
                <a:ea typeface="Montserrat Medium"/>
                <a:cs typeface="Montserrat Medium"/>
                <a:sym typeface="Montserrat Medium"/>
              </a:rPr>
              <a:t>Total pengangkatan dan mutasi JPT yang berpotensi melanggar NSPK dan melanggar prinsip meritokrasi tahun 2026 adalah </a:t>
            </a:r>
            <a:r>
              <a:rPr lang="en" sz="800" b="1">
                <a:latin typeface="Montserrat"/>
                <a:ea typeface="Montserrat"/>
                <a:cs typeface="Montserrat"/>
                <a:sym typeface="Montserrat"/>
              </a:rPr>
              <a:t>217</a:t>
            </a:r>
            <a:r>
              <a:rPr lang="en" sz="800" b="0" i="0" u="none" strike="noStrike" cap="none">
                <a:solidFill>
                  <a:srgbClr val="000000"/>
                </a:solidFill>
                <a:latin typeface="Montserrat Medium"/>
                <a:ea typeface="Montserrat Medium"/>
                <a:cs typeface="Montserrat Medium"/>
                <a:sym typeface="Montserrat Medium"/>
              </a:rPr>
              <a:t>(</a:t>
            </a:r>
            <a:r>
              <a:rPr lang="en" sz="800" b="1" i="0" u="none" strike="noStrike" cap="none">
                <a:solidFill>
                  <a:srgbClr val="000000"/>
                </a:solidFill>
                <a:latin typeface="Montserrat"/>
                <a:ea typeface="Montserrat"/>
                <a:cs typeface="Montserrat"/>
                <a:sym typeface="Montserrat"/>
              </a:rPr>
              <a:t>1,</a:t>
            </a:r>
            <a:r>
              <a:rPr lang="en" sz="800" b="1">
                <a:latin typeface="Montserrat"/>
                <a:ea typeface="Montserrat"/>
                <a:cs typeface="Montserrat"/>
                <a:sym typeface="Montserrat"/>
              </a:rPr>
              <a:t>84</a:t>
            </a:r>
            <a:r>
              <a:rPr lang="en" sz="800" b="1" i="0" u="none" strike="noStrike" cap="none">
                <a:solidFill>
                  <a:srgbClr val="000000"/>
                </a:solidFill>
                <a:latin typeface="Montserrat"/>
                <a:ea typeface="Montserrat"/>
                <a:cs typeface="Montserrat"/>
                <a:sym typeface="Montserrat"/>
              </a:rPr>
              <a:t>%</a:t>
            </a:r>
            <a:r>
              <a:rPr lang="en" sz="800" b="0" i="0" u="none" strike="noStrike" cap="none">
                <a:solidFill>
                  <a:srgbClr val="000000"/>
                </a:solidFill>
                <a:latin typeface="Montserrat Medium"/>
                <a:ea typeface="Montserrat Medium"/>
                <a:cs typeface="Montserrat Medium"/>
                <a:sym typeface="Montserrat Medium"/>
              </a:rPr>
              <a:t>) dari total pengajuan </a:t>
            </a:r>
            <a:r>
              <a:rPr lang="en" sz="800" b="1" i="0" u="none" strike="noStrike" cap="none">
                <a:solidFill>
                  <a:schemeClr val="dk1"/>
                </a:solidFill>
                <a:latin typeface="Montserrat"/>
                <a:ea typeface="Montserrat"/>
                <a:cs typeface="Montserrat"/>
                <a:sym typeface="Montserrat"/>
              </a:rPr>
              <a:t>1</a:t>
            </a:r>
            <a:r>
              <a:rPr lang="en" sz="800" b="1">
                <a:solidFill>
                  <a:schemeClr val="dk1"/>
                </a:solidFill>
                <a:latin typeface="Montserrat"/>
                <a:ea typeface="Montserrat"/>
                <a:cs typeface="Montserrat"/>
                <a:sym typeface="Montserrat"/>
              </a:rPr>
              <a:t>1</a:t>
            </a:r>
            <a:r>
              <a:rPr lang="en" sz="800" b="1" i="0" u="none" strike="noStrike" cap="none">
                <a:solidFill>
                  <a:schemeClr val="dk1"/>
                </a:solidFill>
                <a:latin typeface="Montserrat"/>
                <a:ea typeface="Montserrat"/>
                <a:cs typeface="Montserrat"/>
                <a:sym typeface="Montserrat"/>
              </a:rPr>
              <a:t>.</a:t>
            </a:r>
            <a:r>
              <a:rPr lang="en" sz="800" b="1">
                <a:solidFill>
                  <a:schemeClr val="dk1"/>
                </a:solidFill>
                <a:latin typeface="Montserrat"/>
                <a:ea typeface="Montserrat"/>
                <a:cs typeface="Montserrat"/>
                <a:sym typeface="Montserrat"/>
              </a:rPr>
              <a:t>802</a:t>
            </a:r>
            <a:r>
              <a:rPr lang="en" sz="800" b="1" i="0" u="none" strike="noStrike" cap="none">
                <a:solidFill>
                  <a:schemeClr val="dk1"/>
                </a:solidFill>
                <a:latin typeface="Montserrat"/>
                <a:ea typeface="Montserrat"/>
                <a:cs typeface="Montserrat"/>
                <a:sym typeface="Montserrat"/>
              </a:rPr>
              <a:t> </a:t>
            </a:r>
            <a:r>
              <a:rPr lang="en" sz="800" b="1" i="0" u="none" strike="noStrike" cap="none">
                <a:solidFill>
                  <a:srgbClr val="000000"/>
                </a:solidFill>
                <a:latin typeface="Montserrat"/>
                <a:ea typeface="Montserrat"/>
                <a:cs typeface="Montserrat"/>
                <a:sym typeface="Montserrat"/>
              </a:rPr>
              <a:t> </a:t>
            </a:r>
            <a:endParaRPr sz="1100" b="1" i="0" u="none" strike="noStrike" cap="none">
              <a:solidFill>
                <a:srgbClr val="000000"/>
              </a:solidFill>
              <a:latin typeface="Montserrat"/>
              <a:ea typeface="Montserrat"/>
              <a:cs typeface="Montserrat"/>
              <a:sym typeface="Montserrat"/>
            </a:endParaRPr>
          </a:p>
        </p:txBody>
      </p:sp>
      <p:cxnSp>
        <p:nvCxnSpPr>
          <p:cNvPr id="639" name="Google Shape;639;p49"/>
          <p:cNvCxnSpPr>
            <a:stCxn id="629" idx="3"/>
            <a:endCxn id="638" idx="3"/>
          </p:cNvCxnSpPr>
          <p:nvPr/>
        </p:nvCxnSpPr>
        <p:spPr>
          <a:xfrm flipH="1">
            <a:off x="5183325" y="1734960"/>
            <a:ext cx="179100" cy="2520600"/>
          </a:xfrm>
          <a:prstGeom prst="bentConnector3">
            <a:avLst>
              <a:gd name="adj1" fmla="val -132956"/>
            </a:avLst>
          </a:prstGeom>
          <a:noFill/>
          <a:ln w="19050" cap="flat" cmpd="sng">
            <a:solidFill>
              <a:srgbClr val="FF0000"/>
            </a:solidFill>
            <a:prstDash val="solid"/>
            <a:round/>
            <a:headEnd type="none" w="sm" len="sm"/>
            <a:tailEnd type="none" w="sm" len="sm"/>
          </a:ln>
        </p:spPr>
      </p:cxnSp>
      <p:cxnSp>
        <p:nvCxnSpPr>
          <p:cNvPr id="640" name="Google Shape;640;p49"/>
          <p:cNvCxnSpPr>
            <a:stCxn id="630" idx="3"/>
            <a:endCxn id="638" idx="3"/>
          </p:cNvCxnSpPr>
          <p:nvPr/>
        </p:nvCxnSpPr>
        <p:spPr>
          <a:xfrm flipH="1">
            <a:off x="5183325" y="3592391"/>
            <a:ext cx="179100" cy="663300"/>
          </a:xfrm>
          <a:prstGeom prst="bentConnector3">
            <a:avLst>
              <a:gd name="adj1" fmla="val -132956"/>
            </a:avLst>
          </a:prstGeom>
          <a:noFill/>
          <a:ln w="19050" cap="flat" cmpd="sng">
            <a:solidFill>
              <a:srgbClr val="FF0000"/>
            </a:solidFill>
            <a:prstDash val="solid"/>
            <a:round/>
            <a:headEnd type="none" w="sm" len="sm"/>
            <a:tailEnd type="none" w="sm" len="sm"/>
          </a:ln>
        </p:spPr>
      </p:cxnSp>
      <p:sp>
        <p:nvSpPr>
          <p:cNvPr id="641" name="Google Shape;641;p49"/>
          <p:cNvSpPr/>
          <p:nvPr/>
        </p:nvSpPr>
        <p:spPr>
          <a:xfrm>
            <a:off x="2919950" y="693515"/>
            <a:ext cx="2715000" cy="249300"/>
          </a:xfrm>
          <a:prstGeom prst="flowChartAlternateProcess">
            <a:avLst/>
          </a:prstGeom>
          <a:solidFill>
            <a:srgbClr val="1D2F6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000"/>
              <a:buFont typeface="Arial"/>
              <a:buNone/>
            </a:pPr>
            <a:r>
              <a:rPr lang="en" sz="1000" b="1" i="0" u="none" strike="noStrike" cap="none">
                <a:solidFill>
                  <a:schemeClr val="lt1"/>
                </a:solidFill>
                <a:latin typeface="Montserrat"/>
                <a:ea typeface="Montserrat"/>
                <a:cs typeface="Montserrat"/>
                <a:sym typeface="Montserrat"/>
              </a:rPr>
              <a:t>Sejumlah 1</a:t>
            </a:r>
            <a:r>
              <a:rPr lang="en" sz="1000" b="1">
                <a:solidFill>
                  <a:schemeClr val="lt1"/>
                </a:solidFill>
                <a:latin typeface="Montserrat"/>
                <a:ea typeface="Montserrat"/>
                <a:cs typeface="Montserrat"/>
                <a:sym typeface="Montserrat"/>
              </a:rPr>
              <a:t>1</a:t>
            </a:r>
            <a:r>
              <a:rPr lang="en" sz="1000" b="1" i="0" u="none" strike="noStrike" cap="none">
                <a:solidFill>
                  <a:schemeClr val="lt1"/>
                </a:solidFill>
                <a:latin typeface="Montserrat"/>
                <a:ea typeface="Montserrat"/>
                <a:cs typeface="Montserrat"/>
                <a:sym typeface="Montserrat"/>
              </a:rPr>
              <a:t>.</a:t>
            </a:r>
            <a:r>
              <a:rPr lang="en" sz="1000" b="1">
                <a:solidFill>
                  <a:schemeClr val="lt1"/>
                </a:solidFill>
                <a:latin typeface="Montserrat"/>
                <a:ea typeface="Montserrat"/>
                <a:cs typeface="Montserrat"/>
                <a:sym typeface="Montserrat"/>
              </a:rPr>
              <a:t>802</a:t>
            </a:r>
            <a:r>
              <a:rPr lang="en" sz="1000" b="1" i="0" u="none" strike="noStrike" cap="none">
                <a:solidFill>
                  <a:schemeClr val="lt1"/>
                </a:solidFill>
                <a:latin typeface="Montserrat"/>
                <a:ea typeface="Montserrat"/>
                <a:cs typeface="Montserrat"/>
                <a:sym typeface="Montserrat"/>
              </a:rPr>
              <a:t> Jabatan/Pejabat</a:t>
            </a:r>
            <a:endParaRPr sz="1000" b="1" i="0" u="none" strike="noStrike" cap="none">
              <a:solidFill>
                <a:schemeClr val="lt1"/>
              </a:solidFill>
              <a:latin typeface="Montserrat"/>
              <a:ea typeface="Montserrat"/>
              <a:cs typeface="Montserrat"/>
              <a:sym typeface="Montserrat"/>
            </a:endParaRPr>
          </a:p>
        </p:txBody>
      </p:sp>
      <p:sp>
        <p:nvSpPr>
          <p:cNvPr id="642" name="Google Shape;642;p49"/>
          <p:cNvSpPr txBox="1"/>
          <p:nvPr/>
        </p:nvSpPr>
        <p:spPr>
          <a:xfrm>
            <a:off x="8064239" y="4877445"/>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29</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46"/>
        <p:cNvGrpSpPr/>
        <p:nvPr/>
      </p:nvGrpSpPr>
      <p:grpSpPr>
        <a:xfrm>
          <a:off x="0" y="0"/>
          <a:ext cx="0" cy="0"/>
          <a:chOff x="0" y="0"/>
          <a:chExt cx="0" cy="0"/>
        </a:xfrm>
      </p:grpSpPr>
      <p:sp>
        <p:nvSpPr>
          <p:cNvPr id="647" name="Google Shape;647;p50"/>
          <p:cNvSpPr txBox="1"/>
          <p:nvPr/>
        </p:nvSpPr>
        <p:spPr>
          <a:xfrm>
            <a:off x="233577" y="4531802"/>
            <a:ext cx="3485100" cy="422700"/>
          </a:xfrm>
          <a:prstGeom prst="rect">
            <a:avLst/>
          </a:prstGeom>
          <a:noFill/>
          <a:ln>
            <a:noFill/>
          </a:ln>
        </p:spPr>
        <p:txBody>
          <a:bodyPr spcFirstLastPara="1" wrap="square" lIns="91425" tIns="91425" rIns="91425" bIns="91425" anchor="t" anchorCtr="0">
            <a:spAutoFit/>
          </a:bodyPr>
          <a:lstStyle/>
          <a:p>
            <a:pPr marL="0" marR="0" lvl="0" indent="0" algn="l" rtl="0">
              <a:lnSpc>
                <a:spcPct val="121000"/>
              </a:lnSpc>
              <a:spcBef>
                <a:spcPts val="0"/>
              </a:spcBef>
              <a:spcAft>
                <a:spcPts val="0"/>
              </a:spcAft>
              <a:buClr>
                <a:srgbClr val="000000"/>
              </a:buClr>
              <a:buSzPts val="1100"/>
              <a:buFont typeface="Arial"/>
              <a:buNone/>
            </a:pPr>
            <a:r>
              <a:rPr lang="en" sz="700" b="0" i="1" u="none" strike="noStrike" cap="none">
                <a:solidFill>
                  <a:srgbClr val="0070C0"/>
                </a:solidFill>
                <a:latin typeface="Montserrat"/>
                <a:ea typeface="Montserrat"/>
                <a:cs typeface="Montserrat"/>
                <a:sym typeface="Montserrat"/>
              </a:rPr>
              <a:t>Sumber Data Integrated Mutasi. </a:t>
            </a:r>
            <a:endParaRPr sz="700" b="0" i="1" u="none" strike="noStrike" cap="none">
              <a:solidFill>
                <a:srgbClr val="0070C0"/>
              </a:solidFill>
              <a:latin typeface="Montserrat"/>
              <a:ea typeface="Montserrat"/>
              <a:cs typeface="Montserrat"/>
              <a:sym typeface="Montserrat"/>
            </a:endParaRPr>
          </a:p>
          <a:p>
            <a:pPr marL="0" marR="0" lvl="0" indent="0" algn="l" rtl="0">
              <a:lnSpc>
                <a:spcPct val="121000"/>
              </a:lnSpc>
              <a:spcBef>
                <a:spcPts val="0"/>
              </a:spcBef>
              <a:spcAft>
                <a:spcPts val="0"/>
              </a:spcAft>
              <a:buClr>
                <a:srgbClr val="000000"/>
              </a:buClr>
              <a:buSzPts val="1100"/>
              <a:buFont typeface="Arial"/>
              <a:buNone/>
            </a:pPr>
            <a:r>
              <a:rPr lang="en" sz="700" b="0" i="1" u="none" strike="noStrike" cap="none">
                <a:solidFill>
                  <a:srgbClr val="0070C0"/>
                </a:solidFill>
                <a:latin typeface="Montserrat"/>
                <a:ea typeface="Montserrat"/>
                <a:cs typeface="Montserrat"/>
                <a:sym typeface="Montserrat"/>
              </a:rPr>
              <a:t>Rekomendasi telah Terbit selama Periode 1 Januari s.d. </a:t>
            </a:r>
            <a:r>
              <a:rPr lang="en" sz="700" i="1">
                <a:solidFill>
                  <a:srgbClr val="0070C0"/>
                </a:solidFill>
                <a:latin typeface="Montserrat"/>
                <a:ea typeface="Montserrat"/>
                <a:cs typeface="Montserrat"/>
                <a:sym typeface="Montserrat"/>
              </a:rPr>
              <a:t>1</a:t>
            </a:r>
            <a:r>
              <a:rPr lang="en" sz="700" b="0" i="1" u="none" strike="noStrike" cap="none">
                <a:solidFill>
                  <a:srgbClr val="0070C0"/>
                </a:solidFill>
                <a:latin typeface="Montserrat"/>
                <a:ea typeface="Montserrat"/>
                <a:cs typeface="Montserrat"/>
                <a:sym typeface="Montserrat"/>
              </a:rPr>
              <a:t> </a:t>
            </a:r>
            <a:r>
              <a:rPr lang="en" sz="700" i="1">
                <a:solidFill>
                  <a:srgbClr val="0070C0"/>
                </a:solidFill>
                <a:latin typeface="Montserrat"/>
                <a:ea typeface="Montserrat"/>
                <a:cs typeface="Montserrat"/>
                <a:sym typeface="Montserrat"/>
              </a:rPr>
              <a:t>Agustus </a:t>
            </a:r>
            <a:r>
              <a:rPr lang="en" sz="700" b="0" i="1" u="none" strike="noStrike" cap="none">
                <a:solidFill>
                  <a:srgbClr val="0070C0"/>
                </a:solidFill>
                <a:latin typeface="Montserrat"/>
                <a:ea typeface="Montserrat"/>
                <a:cs typeface="Montserrat"/>
                <a:sym typeface="Montserrat"/>
              </a:rPr>
              <a:t>2026</a:t>
            </a:r>
            <a:endParaRPr sz="700" b="1" i="1" u="none" strike="noStrike" cap="none">
              <a:solidFill>
                <a:srgbClr val="E06666"/>
              </a:solidFill>
              <a:latin typeface="Montserrat"/>
              <a:ea typeface="Montserrat"/>
              <a:cs typeface="Montserrat"/>
              <a:sym typeface="Montserrat"/>
            </a:endParaRPr>
          </a:p>
        </p:txBody>
      </p:sp>
      <p:sp>
        <p:nvSpPr>
          <p:cNvPr id="648" name="Google Shape;648;p50"/>
          <p:cNvSpPr txBox="1"/>
          <p:nvPr/>
        </p:nvSpPr>
        <p:spPr>
          <a:xfrm>
            <a:off x="311404" y="25789"/>
            <a:ext cx="8601600" cy="895800"/>
          </a:xfrm>
          <a:prstGeom prst="rect">
            <a:avLst/>
          </a:prstGeom>
          <a:noFill/>
          <a:ln w="9525" cap="flat" cmpd="sng">
            <a:solidFill>
              <a:schemeClr val="lt1"/>
            </a:solidFill>
            <a:prstDash val="solid"/>
            <a:round/>
            <a:headEnd type="none" w="sm" len="sm"/>
            <a:tailEnd type="none" w="sm" len="sm"/>
          </a:ln>
        </p:spPr>
        <p:txBody>
          <a:bodyPr spcFirstLastPara="1" wrap="square" lIns="91425" tIns="91425" rIns="91425" bIns="91425" anchor="t" anchorCtr="0">
            <a:spAutoFit/>
          </a:bodyPr>
          <a:lstStyle/>
          <a:p>
            <a:pPr marL="0" marR="0" lvl="0" indent="0" algn="ctr" rtl="0">
              <a:lnSpc>
                <a:spcPct val="80000"/>
              </a:lnSpc>
              <a:spcBef>
                <a:spcPts val="0"/>
              </a:spcBef>
              <a:spcAft>
                <a:spcPts val="0"/>
              </a:spcAft>
              <a:buClr>
                <a:srgbClr val="000000"/>
              </a:buClr>
              <a:buSzPts val="1100"/>
              <a:buFont typeface="Arial"/>
              <a:buNone/>
            </a:pPr>
            <a:r>
              <a:rPr lang="en" sz="1100" b="1" i="0" u="none" strike="noStrike" cap="none">
                <a:solidFill>
                  <a:srgbClr val="1F497D"/>
                </a:solidFill>
                <a:latin typeface="Montserrat"/>
                <a:ea typeface="Montserrat"/>
                <a:cs typeface="Montserrat"/>
                <a:sym typeface="Montserrat"/>
              </a:rPr>
              <a:t>Pengawasan Preventif Melalui I-MUT terhadap</a:t>
            </a:r>
            <a:endParaRPr sz="1100" b="1" i="0" u="none" strike="noStrike" cap="none">
              <a:solidFill>
                <a:srgbClr val="1F497D"/>
              </a:solidFill>
              <a:latin typeface="Montserrat"/>
              <a:ea typeface="Montserrat"/>
              <a:cs typeface="Montserrat"/>
              <a:sym typeface="Montserrat"/>
            </a:endParaRPr>
          </a:p>
          <a:p>
            <a:pPr marL="0" marR="0" lvl="0" indent="0" algn="ctr" rtl="0">
              <a:lnSpc>
                <a:spcPct val="80000"/>
              </a:lnSpc>
              <a:spcBef>
                <a:spcPts val="0"/>
              </a:spcBef>
              <a:spcAft>
                <a:spcPts val="0"/>
              </a:spcAft>
              <a:buClr>
                <a:srgbClr val="000000"/>
              </a:buClr>
              <a:buSzPts val="1100"/>
              <a:buFont typeface="Arial"/>
              <a:buNone/>
            </a:pPr>
            <a:r>
              <a:rPr lang="en" sz="1100" b="1">
                <a:solidFill>
                  <a:srgbClr val="741B47"/>
                </a:solidFill>
                <a:latin typeface="Montserrat"/>
                <a:ea typeface="Montserrat"/>
                <a:cs typeface="Montserrat"/>
                <a:sym typeface="Montserrat"/>
              </a:rPr>
              <a:t>Pemberhentian JPT</a:t>
            </a:r>
            <a:r>
              <a:rPr lang="en" sz="1100" b="1">
                <a:solidFill>
                  <a:srgbClr val="1F497D"/>
                </a:solidFill>
                <a:latin typeface="Montserrat"/>
                <a:ea typeface="Montserrat"/>
                <a:cs typeface="Montserrat"/>
                <a:sym typeface="Montserrat"/>
              </a:rPr>
              <a:t>,</a:t>
            </a:r>
            <a:endParaRPr sz="1100" b="1">
              <a:solidFill>
                <a:srgbClr val="1F497D"/>
              </a:solidFill>
              <a:latin typeface="Montserrat"/>
              <a:ea typeface="Montserrat"/>
              <a:cs typeface="Montserrat"/>
              <a:sym typeface="Montserrat"/>
            </a:endParaRPr>
          </a:p>
          <a:p>
            <a:pPr marL="0" marR="0" lvl="0" indent="0" algn="ctr" rtl="0">
              <a:lnSpc>
                <a:spcPct val="80000"/>
              </a:lnSpc>
              <a:spcBef>
                <a:spcPts val="0"/>
              </a:spcBef>
              <a:spcAft>
                <a:spcPts val="0"/>
              </a:spcAft>
              <a:buClr>
                <a:srgbClr val="000000"/>
              </a:buClr>
              <a:buSzPts val="1100"/>
              <a:buFont typeface="Arial"/>
              <a:buNone/>
            </a:pPr>
            <a:r>
              <a:rPr lang="en" sz="1100" b="1" i="0" u="none" strike="noStrike" cap="none">
                <a:solidFill>
                  <a:srgbClr val="1F497D"/>
                </a:solidFill>
                <a:latin typeface="Montserrat"/>
                <a:ea typeface="Montserrat"/>
                <a:cs typeface="Montserrat"/>
                <a:sym typeface="Montserrat"/>
              </a:rPr>
              <a:t>Pengangkatan, Pemindahan dan Pemberhentian JA, JP, JF, Pelaksana, dan </a:t>
            </a:r>
            <a:endParaRPr sz="1100" b="1" i="0" u="none" strike="noStrike" cap="none">
              <a:solidFill>
                <a:srgbClr val="1F497D"/>
              </a:solidFill>
              <a:latin typeface="Montserrat"/>
              <a:ea typeface="Montserrat"/>
              <a:cs typeface="Montserrat"/>
              <a:sym typeface="Montserrat"/>
            </a:endParaRPr>
          </a:p>
          <a:p>
            <a:pPr marL="0" marR="0" lvl="0" indent="0" algn="ctr" rtl="0">
              <a:lnSpc>
                <a:spcPct val="80000"/>
              </a:lnSpc>
              <a:spcBef>
                <a:spcPts val="0"/>
              </a:spcBef>
              <a:spcAft>
                <a:spcPts val="0"/>
              </a:spcAft>
              <a:buClr>
                <a:srgbClr val="000000"/>
              </a:buClr>
              <a:buSzPts val="1100"/>
              <a:buFont typeface="Arial"/>
              <a:buNone/>
            </a:pPr>
            <a:r>
              <a:rPr lang="en" sz="1100" b="1" i="0" u="none" strike="noStrike" cap="none">
                <a:solidFill>
                  <a:srgbClr val="1F497D"/>
                </a:solidFill>
                <a:latin typeface="Montserrat"/>
                <a:ea typeface="Montserrat"/>
                <a:cs typeface="Montserrat"/>
                <a:sym typeface="Montserrat"/>
              </a:rPr>
              <a:t>Tugas Tambahan (Kepala Puskesmas dan Kepala Sekolah)</a:t>
            </a:r>
            <a:endParaRPr sz="1100" b="1" i="0" u="none" strike="noStrike" cap="none">
              <a:solidFill>
                <a:srgbClr val="1F497D"/>
              </a:solidFill>
              <a:latin typeface="Montserrat"/>
              <a:ea typeface="Montserrat"/>
              <a:cs typeface="Montserrat"/>
              <a:sym typeface="Montserrat"/>
            </a:endParaRPr>
          </a:p>
          <a:p>
            <a:pPr marL="0" marR="0" lvl="0" indent="0" algn="ctr" rtl="0">
              <a:lnSpc>
                <a:spcPct val="100000"/>
              </a:lnSpc>
              <a:spcBef>
                <a:spcPts val="0"/>
              </a:spcBef>
              <a:spcAft>
                <a:spcPts val="0"/>
              </a:spcAft>
              <a:buClr>
                <a:schemeClr val="dk1"/>
              </a:buClr>
              <a:buSzPts val="1100"/>
              <a:buFont typeface="Arial"/>
              <a:buNone/>
            </a:pPr>
            <a:r>
              <a:rPr lang="en" sz="1100" b="0" i="0" u="none" strike="noStrike" cap="none">
                <a:solidFill>
                  <a:srgbClr val="1F497D"/>
                </a:solidFill>
                <a:latin typeface="Montserrat Black"/>
                <a:ea typeface="Montserrat Black"/>
                <a:cs typeface="Montserrat Black"/>
                <a:sym typeface="Montserrat Black"/>
              </a:rPr>
              <a:t>dalam Rangka Mengawal Sistem Merit Tahun 2026 </a:t>
            </a:r>
            <a:r>
              <a:rPr lang="en" sz="1100" b="0" i="0" u="none" strike="noStrike" cap="none">
                <a:solidFill>
                  <a:srgbClr val="E71D62"/>
                </a:solidFill>
                <a:latin typeface="Montserrat Black"/>
                <a:ea typeface="Montserrat Black"/>
                <a:cs typeface="Montserrat Black"/>
                <a:sym typeface="Montserrat Black"/>
              </a:rPr>
              <a:t>(Data Nasional)</a:t>
            </a:r>
            <a:endParaRPr sz="1100" b="0" i="0" u="none" strike="noStrike" cap="none">
              <a:solidFill>
                <a:srgbClr val="E71D62"/>
              </a:solidFill>
              <a:latin typeface="Montserrat Black"/>
              <a:ea typeface="Montserrat Black"/>
              <a:cs typeface="Montserrat Black"/>
              <a:sym typeface="Montserrat Black"/>
            </a:endParaRPr>
          </a:p>
        </p:txBody>
      </p:sp>
      <p:graphicFrame>
        <p:nvGraphicFramePr>
          <p:cNvPr id="649" name="Google Shape;649;p50"/>
          <p:cNvGraphicFramePr/>
          <p:nvPr/>
        </p:nvGraphicFramePr>
        <p:xfrm>
          <a:off x="284648" y="1628132"/>
          <a:ext cx="5437850" cy="2269650"/>
        </p:xfrm>
        <a:graphic>
          <a:graphicData uri="http://schemas.openxmlformats.org/drawingml/2006/table">
            <a:tbl>
              <a:tblPr>
                <a:noFill/>
                <a:tableStyleId>{3843663F-7E60-4529-9691-AFE26987CC80}</a:tableStyleId>
              </a:tblPr>
              <a:tblGrid>
                <a:gridCol w="1285975">
                  <a:extLst>
                    <a:ext uri="{9D8B030D-6E8A-4147-A177-3AD203B41FA5}">
                      <a16:colId xmlns:a16="http://schemas.microsoft.com/office/drawing/2014/main" val="20000"/>
                    </a:ext>
                  </a:extLst>
                </a:gridCol>
                <a:gridCol w="1511875">
                  <a:extLst>
                    <a:ext uri="{9D8B030D-6E8A-4147-A177-3AD203B41FA5}">
                      <a16:colId xmlns:a16="http://schemas.microsoft.com/office/drawing/2014/main" val="20001"/>
                    </a:ext>
                  </a:extLst>
                </a:gridCol>
                <a:gridCol w="1820950">
                  <a:extLst>
                    <a:ext uri="{9D8B030D-6E8A-4147-A177-3AD203B41FA5}">
                      <a16:colId xmlns:a16="http://schemas.microsoft.com/office/drawing/2014/main" val="20002"/>
                    </a:ext>
                  </a:extLst>
                </a:gridCol>
                <a:gridCol w="819050">
                  <a:extLst>
                    <a:ext uri="{9D8B030D-6E8A-4147-A177-3AD203B41FA5}">
                      <a16:colId xmlns:a16="http://schemas.microsoft.com/office/drawing/2014/main" val="20003"/>
                    </a:ext>
                  </a:extLst>
                </a:gridCol>
              </a:tblGrid>
              <a:tr h="568975">
                <a:tc>
                  <a:txBody>
                    <a:bodyPr/>
                    <a:lstStyle/>
                    <a:p>
                      <a:pPr marL="0" marR="0" lvl="0" indent="0" algn="ctr" rtl="0">
                        <a:lnSpc>
                          <a:spcPct val="70000"/>
                        </a:lnSpc>
                        <a:spcBef>
                          <a:spcPts val="0"/>
                        </a:spcBef>
                        <a:spcAft>
                          <a:spcPts val="0"/>
                        </a:spcAft>
                        <a:buClr>
                          <a:srgbClr val="FFFFFF"/>
                        </a:buClr>
                        <a:buSzPts val="1200"/>
                        <a:buFont typeface="Arial"/>
                        <a:buNone/>
                      </a:pPr>
                      <a:r>
                        <a:rPr lang="en" sz="800" b="1" u="none" strike="noStrike" cap="none">
                          <a:latin typeface="Montserrat"/>
                          <a:ea typeface="Montserrat"/>
                          <a:cs typeface="Montserrat"/>
                          <a:sym typeface="Montserrat"/>
                        </a:rPr>
                        <a:t>Kategori</a:t>
                      </a:r>
                      <a:endParaRPr sz="800" b="1" u="none" strike="noStrike" cap="none">
                        <a:solidFill>
                          <a:srgbClr val="000000"/>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BFD4FA"/>
                    </a:solidFill>
                  </a:tcPr>
                </a:tc>
                <a:tc>
                  <a:txBody>
                    <a:bodyPr/>
                    <a:lstStyle/>
                    <a:p>
                      <a:pPr marL="0" marR="0" lvl="0" indent="0" algn="ctr" rtl="0">
                        <a:lnSpc>
                          <a:spcPct val="100000"/>
                        </a:lnSpc>
                        <a:spcBef>
                          <a:spcPts val="0"/>
                        </a:spcBef>
                        <a:spcAft>
                          <a:spcPts val="0"/>
                        </a:spcAft>
                        <a:buClr>
                          <a:srgbClr val="FFFFFF"/>
                        </a:buClr>
                        <a:buSzPts val="1200"/>
                        <a:buFont typeface="Arial"/>
                        <a:buNone/>
                      </a:pPr>
                      <a:r>
                        <a:rPr lang="en" sz="700" b="1" u="none" strike="noStrike" cap="none">
                          <a:solidFill>
                            <a:srgbClr val="000000"/>
                          </a:solidFill>
                          <a:latin typeface="Montserrat"/>
                          <a:ea typeface="Montserrat"/>
                          <a:cs typeface="Montserrat"/>
                          <a:sym typeface="Montserrat"/>
                        </a:rPr>
                        <a:t>Dapat Dipertimbangkan/ </a:t>
                      </a:r>
                      <a:r>
                        <a:rPr lang="en" sz="700" b="1" u="none" strike="noStrike" cap="none">
                          <a:latin typeface="Montserrat"/>
                          <a:ea typeface="Montserrat"/>
                          <a:cs typeface="Montserrat"/>
                          <a:sym typeface="Montserrat"/>
                        </a:rPr>
                        <a:t>Direkomendasikan/Dengan Catatan</a:t>
                      </a:r>
                      <a:endParaRPr sz="700" b="1" u="none" strike="noStrike" cap="none">
                        <a:solidFill>
                          <a:srgbClr val="000000"/>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BFD4FA"/>
                    </a:solidFill>
                  </a:tcPr>
                </a:tc>
                <a:tc>
                  <a:txBody>
                    <a:bodyPr/>
                    <a:lstStyle/>
                    <a:p>
                      <a:pPr marL="0" marR="0" lvl="0" indent="0" algn="ctr" rtl="0">
                        <a:lnSpc>
                          <a:spcPct val="100000"/>
                        </a:lnSpc>
                        <a:spcBef>
                          <a:spcPts val="0"/>
                        </a:spcBef>
                        <a:spcAft>
                          <a:spcPts val="0"/>
                        </a:spcAft>
                        <a:buClr>
                          <a:srgbClr val="FFFFFF"/>
                        </a:buClr>
                        <a:buSzPts val="1200"/>
                        <a:buFont typeface="Arial"/>
                        <a:buNone/>
                      </a:pPr>
                      <a:r>
                        <a:rPr lang="en" sz="700" b="1" u="none" strike="noStrike" cap="none">
                          <a:latin typeface="Montserrat"/>
                          <a:ea typeface="Montserrat"/>
                          <a:cs typeface="Montserrat"/>
                          <a:sym typeface="Montserrat"/>
                        </a:rPr>
                        <a:t>Tidak Dipertimbangkan/ Tidak Direkomendasikan/Tidak Diproses</a:t>
                      </a:r>
                      <a:endParaRPr sz="700" b="1" u="none" strike="noStrike" cap="none">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E6C2CB"/>
                    </a:solidFill>
                  </a:tcPr>
                </a:tc>
                <a:tc>
                  <a:txBody>
                    <a:bodyPr/>
                    <a:lstStyle/>
                    <a:p>
                      <a:pPr marL="0" marR="0" lvl="0" indent="0" algn="ctr" rtl="0">
                        <a:lnSpc>
                          <a:spcPct val="70000"/>
                        </a:lnSpc>
                        <a:spcBef>
                          <a:spcPts val="0"/>
                        </a:spcBef>
                        <a:spcAft>
                          <a:spcPts val="0"/>
                        </a:spcAft>
                        <a:buClr>
                          <a:srgbClr val="FFFFFF"/>
                        </a:buClr>
                        <a:buSzPts val="1200"/>
                        <a:buFont typeface="Arial"/>
                        <a:buNone/>
                      </a:pPr>
                      <a:r>
                        <a:rPr lang="en" sz="700" b="1" u="none" strike="noStrike" cap="none">
                          <a:solidFill>
                            <a:srgbClr val="000000"/>
                          </a:solidFill>
                          <a:latin typeface="Montserrat"/>
                          <a:ea typeface="Montserrat"/>
                          <a:cs typeface="Montserrat"/>
                          <a:sym typeface="Montserrat"/>
                        </a:rPr>
                        <a:t>Total ASN</a:t>
                      </a:r>
                      <a:endParaRPr sz="700" b="1" u="none" strike="noStrike" cap="none">
                        <a:solidFill>
                          <a:srgbClr val="000000"/>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BFD4FA"/>
                    </a:solidFill>
                  </a:tcPr>
                </a:tc>
                <a:extLst>
                  <a:ext uri="{0D108BD9-81ED-4DB2-BD59-A6C34878D82A}">
                    <a16:rowId xmlns:a16="http://schemas.microsoft.com/office/drawing/2014/main" val="10000"/>
                  </a:ext>
                </a:extLst>
              </a:tr>
              <a:tr h="255250">
                <a:tc>
                  <a:txBody>
                    <a:bodyPr/>
                    <a:lstStyle/>
                    <a:p>
                      <a:pPr marL="0" marR="0" lvl="0" indent="0" algn="ctr" rtl="0">
                        <a:lnSpc>
                          <a:spcPct val="70000"/>
                        </a:lnSpc>
                        <a:spcBef>
                          <a:spcPts val="0"/>
                        </a:spcBef>
                        <a:spcAft>
                          <a:spcPts val="0"/>
                        </a:spcAft>
                        <a:buClr>
                          <a:schemeClr val="dk1"/>
                        </a:buClr>
                        <a:buSzPts val="1100"/>
                        <a:buFont typeface="Arial"/>
                        <a:buNone/>
                      </a:pPr>
                      <a:r>
                        <a:rPr lang="en" sz="800" b="1" u="none" strike="noStrike" cap="none">
                          <a:solidFill>
                            <a:schemeClr val="dk1"/>
                          </a:solidFill>
                          <a:latin typeface="Montserrat"/>
                          <a:ea typeface="Montserrat"/>
                          <a:cs typeface="Montserrat"/>
                          <a:sym typeface="Montserrat"/>
                        </a:rPr>
                        <a:t>Pengangkatan</a:t>
                      </a:r>
                      <a:endParaRPr sz="800" b="1" u="none" strike="noStrike" cap="none">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2</a:t>
                      </a:r>
                      <a:r>
                        <a:rPr lang="en" sz="800">
                          <a:latin typeface="Montserrat"/>
                          <a:ea typeface="Montserrat"/>
                          <a:cs typeface="Montserrat"/>
                          <a:sym typeface="Montserrat"/>
                        </a:rPr>
                        <a:t>8</a:t>
                      </a:r>
                      <a:r>
                        <a:rPr lang="en" sz="800" u="none" strike="noStrike" cap="none">
                          <a:latin typeface="Montserrat"/>
                          <a:ea typeface="Montserrat"/>
                          <a:cs typeface="Montserrat"/>
                          <a:sym typeface="Montserrat"/>
                        </a:rPr>
                        <a:t>.</a:t>
                      </a:r>
                      <a:r>
                        <a:rPr lang="en" sz="800">
                          <a:latin typeface="Montserrat"/>
                          <a:ea typeface="Montserrat"/>
                          <a:cs typeface="Montserrat"/>
                          <a:sym typeface="Montserrat"/>
                        </a:rPr>
                        <a:t>443</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a:latin typeface="Montserrat"/>
                          <a:ea typeface="Montserrat"/>
                          <a:cs typeface="Montserrat"/>
                          <a:sym typeface="Montserrat"/>
                        </a:rPr>
                        <a:t>3</a:t>
                      </a:r>
                      <a:r>
                        <a:rPr lang="en" sz="800" u="none" strike="noStrike" cap="none">
                          <a:latin typeface="Montserrat"/>
                          <a:ea typeface="Montserrat"/>
                          <a:cs typeface="Montserrat"/>
                          <a:sym typeface="Montserrat"/>
                        </a:rPr>
                        <a:t>.</a:t>
                      </a:r>
                      <a:r>
                        <a:rPr lang="en" sz="800">
                          <a:latin typeface="Montserrat"/>
                          <a:ea typeface="Montserrat"/>
                          <a:cs typeface="Montserrat"/>
                          <a:sym typeface="Montserrat"/>
                        </a:rPr>
                        <a:t>497</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70000"/>
                        </a:lnSpc>
                        <a:spcBef>
                          <a:spcPts val="0"/>
                        </a:spcBef>
                        <a:spcAft>
                          <a:spcPts val="0"/>
                        </a:spcAft>
                        <a:buClr>
                          <a:srgbClr val="000000"/>
                        </a:buClr>
                        <a:buSzPts val="800"/>
                        <a:buFont typeface="Arial"/>
                        <a:buNone/>
                      </a:pPr>
                      <a:r>
                        <a:rPr lang="en" sz="800" u="none" strike="noStrike" cap="none">
                          <a:solidFill>
                            <a:schemeClr val="dk1"/>
                          </a:solidFill>
                          <a:latin typeface="Montserrat Medium"/>
                          <a:ea typeface="Montserrat Medium"/>
                          <a:cs typeface="Montserrat Medium"/>
                          <a:sym typeface="Montserrat Medium"/>
                        </a:rPr>
                        <a:t>24.537</a:t>
                      </a:r>
                      <a:endParaRPr sz="800" u="none" strike="noStrike" cap="none">
                        <a:solidFill>
                          <a:schemeClr val="dk1"/>
                        </a:solidFill>
                        <a:latin typeface="Montserrat Medium"/>
                        <a:ea typeface="Montserrat Medium"/>
                        <a:cs typeface="Montserrat Medium"/>
                        <a:sym typeface="Montserrat Medium"/>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1"/>
                  </a:ext>
                </a:extLst>
              </a:tr>
              <a:tr h="271800">
                <a:tc>
                  <a:txBody>
                    <a:bodyPr/>
                    <a:lstStyle/>
                    <a:p>
                      <a:pPr marL="0" marR="0" lvl="0" indent="0" algn="ctr" rtl="0">
                        <a:lnSpc>
                          <a:spcPct val="70000"/>
                        </a:lnSpc>
                        <a:spcBef>
                          <a:spcPts val="0"/>
                        </a:spcBef>
                        <a:spcAft>
                          <a:spcPts val="0"/>
                        </a:spcAft>
                        <a:buClr>
                          <a:srgbClr val="000000"/>
                        </a:buClr>
                        <a:buSzPts val="800"/>
                        <a:buFont typeface="Arial"/>
                        <a:buNone/>
                      </a:pPr>
                      <a:r>
                        <a:rPr lang="en" sz="800" b="1" u="none" strike="noStrike" cap="none">
                          <a:solidFill>
                            <a:schemeClr val="dk1"/>
                          </a:solidFill>
                          <a:latin typeface="Montserrat"/>
                          <a:ea typeface="Montserrat"/>
                          <a:cs typeface="Montserrat"/>
                          <a:sym typeface="Montserrat"/>
                        </a:rPr>
                        <a:t>Promosi</a:t>
                      </a:r>
                      <a:endParaRPr sz="800" b="1" u="none" strike="noStrike" cap="none">
                        <a:solidFill>
                          <a:schemeClr val="dk1"/>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10</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40</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70000"/>
                        </a:lnSpc>
                        <a:spcBef>
                          <a:spcPts val="0"/>
                        </a:spcBef>
                        <a:spcAft>
                          <a:spcPts val="0"/>
                        </a:spcAft>
                        <a:buClr>
                          <a:srgbClr val="000000"/>
                        </a:buClr>
                        <a:buSzPts val="800"/>
                        <a:buFont typeface="Arial"/>
                        <a:buNone/>
                      </a:pPr>
                      <a:r>
                        <a:rPr lang="en" sz="800" u="none" strike="noStrike" cap="none">
                          <a:solidFill>
                            <a:schemeClr val="dk1"/>
                          </a:solidFill>
                          <a:latin typeface="Montserrat Medium"/>
                          <a:ea typeface="Montserrat Medium"/>
                          <a:cs typeface="Montserrat Medium"/>
                          <a:sym typeface="Montserrat Medium"/>
                        </a:rPr>
                        <a:t>50</a:t>
                      </a:r>
                      <a:endParaRPr sz="800" u="none" strike="noStrike" cap="none">
                        <a:solidFill>
                          <a:schemeClr val="dk1"/>
                        </a:solidFill>
                        <a:latin typeface="Montserrat Medium"/>
                        <a:ea typeface="Montserrat Medium"/>
                        <a:cs typeface="Montserrat Medium"/>
                        <a:sym typeface="Montserrat Medium"/>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2"/>
                  </a:ext>
                </a:extLst>
              </a:tr>
              <a:tr h="226675">
                <a:tc>
                  <a:txBody>
                    <a:bodyPr/>
                    <a:lstStyle/>
                    <a:p>
                      <a:pPr marL="0" marR="0" lvl="0" indent="0" algn="ctr" rtl="0">
                        <a:lnSpc>
                          <a:spcPct val="70000"/>
                        </a:lnSpc>
                        <a:spcBef>
                          <a:spcPts val="0"/>
                        </a:spcBef>
                        <a:spcAft>
                          <a:spcPts val="0"/>
                        </a:spcAft>
                        <a:buClr>
                          <a:schemeClr val="dk1"/>
                        </a:buClr>
                        <a:buSzPts val="1100"/>
                        <a:buFont typeface="Arial"/>
                        <a:buNone/>
                      </a:pPr>
                      <a:r>
                        <a:rPr lang="en" sz="800" b="1" u="none" strike="noStrike" cap="none">
                          <a:solidFill>
                            <a:schemeClr val="dk1"/>
                          </a:solidFill>
                          <a:latin typeface="Montserrat"/>
                          <a:ea typeface="Montserrat"/>
                          <a:cs typeface="Montserrat"/>
                          <a:sym typeface="Montserrat"/>
                        </a:rPr>
                        <a:t>Mutasi</a:t>
                      </a:r>
                      <a:endParaRPr sz="800" b="1" u="none" strike="noStrike" cap="none">
                        <a:solidFill>
                          <a:schemeClr val="dk1"/>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3</a:t>
                      </a:r>
                      <a:r>
                        <a:rPr lang="en" sz="800">
                          <a:latin typeface="Montserrat"/>
                          <a:ea typeface="Montserrat"/>
                          <a:cs typeface="Montserrat"/>
                          <a:sym typeface="Montserrat"/>
                        </a:rPr>
                        <a:t>6</a:t>
                      </a:r>
                      <a:r>
                        <a:rPr lang="en" sz="800" u="none" strike="noStrike" cap="none">
                          <a:latin typeface="Montserrat"/>
                          <a:ea typeface="Montserrat"/>
                          <a:cs typeface="Montserrat"/>
                          <a:sym typeface="Montserrat"/>
                        </a:rPr>
                        <a:t>.</a:t>
                      </a:r>
                      <a:r>
                        <a:rPr lang="en" sz="800">
                          <a:latin typeface="Montserrat"/>
                          <a:ea typeface="Montserrat"/>
                          <a:cs typeface="Montserrat"/>
                          <a:sym typeface="Montserrat"/>
                        </a:rPr>
                        <a:t>713</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a:latin typeface="Montserrat"/>
                          <a:ea typeface="Montserrat"/>
                          <a:cs typeface="Montserrat"/>
                          <a:sym typeface="Montserrat"/>
                        </a:rPr>
                        <a:t>7</a:t>
                      </a:r>
                      <a:r>
                        <a:rPr lang="en" sz="800" u="none" strike="noStrike" cap="none">
                          <a:latin typeface="Montserrat"/>
                          <a:ea typeface="Montserrat"/>
                          <a:cs typeface="Montserrat"/>
                          <a:sym typeface="Montserrat"/>
                        </a:rPr>
                        <a:t>.15</a:t>
                      </a:r>
                      <a:r>
                        <a:rPr lang="en" sz="800">
                          <a:latin typeface="Montserrat"/>
                          <a:ea typeface="Montserrat"/>
                          <a:cs typeface="Montserrat"/>
                          <a:sym typeface="Montserrat"/>
                        </a:rPr>
                        <a:t>0</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70000"/>
                        </a:lnSpc>
                        <a:spcBef>
                          <a:spcPts val="0"/>
                        </a:spcBef>
                        <a:spcAft>
                          <a:spcPts val="0"/>
                        </a:spcAft>
                        <a:buClr>
                          <a:srgbClr val="000000"/>
                        </a:buClr>
                        <a:buSzPts val="800"/>
                        <a:buFont typeface="Arial"/>
                        <a:buNone/>
                      </a:pPr>
                      <a:r>
                        <a:rPr lang="en" sz="800" u="none" strike="noStrike" cap="none">
                          <a:solidFill>
                            <a:schemeClr val="dk1"/>
                          </a:solidFill>
                          <a:latin typeface="Montserrat Medium"/>
                          <a:ea typeface="Montserrat Medium"/>
                          <a:cs typeface="Montserrat Medium"/>
                          <a:sym typeface="Montserrat Medium"/>
                        </a:rPr>
                        <a:t>37.954</a:t>
                      </a:r>
                      <a:endParaRPr sz="800" u="none" strike="noStrike" cap="none">
                        <a:solidFill>
                          <a:schemeClr val="dk1"/>
                        </a:solidFill>
                        <a:latin typeface="Montserrat Medium"/>
                        <a:ea typeface="Montserrat Medium"/>
                        <a:cs typeface="Montserrat Medium"/>
                        <a:sym typeface="Montserrat Medium"/>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3"/>
                  </a:ext>
                </a:extLst>
              </a:tr>
              <a:tr h="274300">
                <a:tc>
                  <a:txBody>
                    <a:bodyPr/>
                    <a:lstStyle/>
                    <a:p>
                      <a:pPr marL="0" marR="0" lvl="0" indent="0" algn="ctr" rtl="0">
                        <a:lnSpc>
                          <a:spcPct val="70000"/>
                        </a:lnSpc>
                        <a:spcBef>
                          <a:spcPts val="0"/>
                        </a:spcBef>
                        <a:spcAft>
                          <a:spcPts val="0"/>
                        </a:spcAft>
                        <a:buClr>
                          <a:srgbClr val="000000"/>
                        </a:buClr>
                        <a:buSzPts val="800"/>
                        <a:buFont typeface="Arial"/>
                        <a:buNone/>
                      </a:pPr>
                      <a:r>
                        <a:rPr lang="en" sz="800" b="1" u="none" strike="noStrike" cap="none">
                          <a:solidFill>
                            <a:schemeClr val="dk1"/>
                          </a:solidFill>
                          <a:latin typeface="Montserrat"/>
                          <a:ea typeface="Montserrat"/>
                          <a:cs typeface="Montserrat"/>
                          <a:sym typeface="Montserrat"/>
                        </a:rPr>
                        <a:t>Pengukuhan</a:t>
                      </a:r>
                      <a:endParaRPr sz="800" b="1" u="none" strike="noStrike" cap="none">
                        <a:solidFill>
                          <a:schemeClr val="dk1"/>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a:latin typeface="Montserrat"/>
                          <a:ea typeface="Montserrat"/>
                          <a:cs typeface="Montserrat"/>
                          <a:sym typeface="Montserrat"/>
                        </a:rPr>
                        <a:t>4.253</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83</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70000"/>
                        </a:lnSpc>
                        <a:spcBef>
                          <a:spcPts val="0"/>
                        </a:spcBef>
                        <a:spcAft>
                          <a:spcPts val="0"/>
                        </a:spcAft>
                        <a:buClr>
                          <a:srgbClr val="000000"/>
                        </a:buClr>
                        <a:buSzPts val="800"/>
                        <a:buFont typeface="Arial"/>
                        <a:buNone/>
                      </a:pPr>
                      <a:r>
                        <a:rPr lang="en" sz="800" u="none" strike="noStrike" cap="none">
                          <a:solidFill>
                            <a:schemeClr val="dk1"/>
                          </a:solidFill>
                          <a:latin typeface="Montserrat Medium"/>
                          <a:ea typeface="Montserrat Medium"/>
                          <a:cs typeface="Montserrat Medium"/>
                          <a:sym typeface="Montserrat Medium"/>
                        </a:rPr>
                        <a:t>3.852</a:t>
                      </a:r>
                      <a:endParaRPr sz="800" u="none" strike="noStrike" cap="none">
                        <a:solidFill>
                          <a:schemeClr val="dk1"/>
                        </a:solidFill>
                        <a:latin typeface="Montserrat Medium"/>
                        <a:ea typeface="Montserrat Medium"/>
                        <a:cs typeface="Montserrat Medium"/>
                        <a:sym typeface="Montserrat Medium"/>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55250">
                <a:tc>
                  <a:txBody>
                    <a:bodyPr/>
                    <a:lstStyle/>
                    <a:p>
                      <a:pPr marL="0" marR="0" lvl="0" indent="0" algn="ctr" rtl="0">
                        <a:lnSpc>
                          <a:spcPct val="100000"/>
                        </a:lnSpc>
                        <a:spcBef>
                          <a:spcPts val="0"/>
                        </a:spcBef>
                        <a:spcAft>
                          <a:spcPts val="0"/>
                        </a:spcAft>
                        <a:buClr>
                          <a:srgbClr val="000000"/>
                        </a:buClr>
                        <a:buSzPts val="800"/>
                        <a:buFont typeface="Arial"/>
                        <a:buNone/>
                      </a:pPr>
                      <a:r>
                        <a:rPr lang="en" sz="800" b="1" u="none" strike="noStrike" cap="none">
                          <a:latin typeface="Montserrat"/>
                          <a:ea typeface="Montserrat"/>
                          <a:cs typeface="Montserrat"/>
                          <a:sym typeface="Montserrat"/>
                        </a:rPr>
                        <a:t>Pemberhentian *)</a:t>
                      </a:r>
                      <a:endParaRPr sz="800" b="1" u="none" strike="noStrike" cap="none">
                        <a:latin typeface="Montserrat"/>
                        <a:ea typeface="Montserrat"/>
                        <a:cs typeface="Montserrat"/>
                        <a:sym typeface="Montserrat"/>
                      </a:endParaRPr>
                    </a:p>
                  </a:txBody>
                  <a:tcPr marL="18000" marR="18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a:latin typeface="Montserrat"/>
                          <a:ea typeface="Montserrat"/>
                          <a:cs typeface="Montserrat"/>
                          <a:sym typeface="Montserrat"/>
                        </a:rPr>
                        <a:t>11</a:t>
                      </a:r>
                      <a:r>
                        <a:rPr lang="en" sz="800" u="none" strike="noStrike" cap="none">
                          <a:latin typeface="Montserrat"/>
                          <a:ea typeface="Montserrat"/>
                          <a:cs typeface="Montserrat"/>
                          <a:sym typeface="Montserrat"/>
                        </a:rPr>
                        <a:t>.</a:t>
                      </a:r>
                      <a:r>
                        <a:rPr lang="en" sz="800">
                          <a:latin typeface="Montserrat"/>
                          <a:ea typeface="Montserrat"/>
                          <a:cs typeface="Montserrat"/>
                          <a:sym typeface="Montserrat"/>
                        </a:rPr>
                        <a:t>4</a:t>
                      </a:r>
                      <a:r>
                        <a:rPr lang="en" sz="800" u="none" strike="noStrike" cap="none">
                          <a:latin typeface="Montserrat"/>
                          <a:ea typeface="Montserrat"/>
                          <a:cs typeface="Montserrat"/>
                          <a:sym typeface="Montserrat"/>
                        </a:rPr>
                        <a:t>18</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800"/>
                        <a:buFont typeface="Arial"/>
                        <a:buNone/>
                      </a:pPr>
                      <a:r>
                        <a:rPr lang="en" sz="800" u="none" strike="noStrike" cap="none">
                          <a:latin typeface="Montserrat"/>
                          <a:ea typeface="Montserrat"/>
                          <a:cs typeface="Montserrat"/>
                          <a:sym typeface="Montserrat"/>
                        </a:rPr>
                        <a:t>1.</a:t>
                      </a:r>
                      <a:r>
                        <a:rPr lang="en" sz="800">
                          <a:latin typeface="Montserrat"/>
                          <a:ea typeface="Montserrat"/>
                          <a:cs typeface="Montserrat"/>
                          <a:sym typeface="Montserrat"/>
                        </a:rPr>
                        <a:t>766</a:t>
                      </a:r>
                      <a:endParaRPr sz="800" u="none" strike="noStrike" cap="none">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70000"/>
                        </a:lnSpc>
                        <a:spcBef>
                          <a:spcPts val="0"/>
                        </a:spcBef>
                        <a:spcAft>
                          <a:spcPts val="0"/>
                        </a:spcAft>
                        <a:buClr>
                          <a:srgbClr val="000000"/>
                        </a:buClr>
                        <a:buSzPts val="800"/>
                        <a:buFont typeface="Arial"/>
                        <a:buNone/>
                      </a:pPr>
                      <a:r>
                        <a:rPr lang="en" sz="800" u="none" strike="noStrike" cap="none">
                          <a:solidFill>
                            <a:schemeClr val="dk1"/>
                          </a:solidFill>
                          <a:latin typeface="Montserrat Medium"/>
                          <a:ea typeface="Montserrat Medium"/>
                          <a:cs typeface="Montserrat Medium"/>
                          <a:sym typeface="Montserrat Medium"/>
                        </a:rPr>
                        <a:t>10.259</a:t>
                      </a:r>
                      <a:endParaRPr sz="800" u="none" strike="noStrike" cap="none">
                        <a:solidFill>
                          <a:schemeClr val="dk1"/>
                        </a:solidFill>
                        <a:latin typeface="Montserrat Medium"/>
                        <a:ea typeface="Montserrat Medium"/>
                        <a:cs typeface="Montserrat Medium"/>
                        <a:sym typeface="Montserrat Medium"/>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5"/>
                  </a:ext>
                </a:extLst>
              </a:tr>
              <a:tr h="417400">
                <a:tc>
                  <a:txBody>
                    <a:bodyPr/>
                    <a:lstStyle/>
                    <a:p>
                      <a:pPr marL="0" marR="0" lvl="0" indent="0" algn="ctr" rtl="0">
                        <a:lnSpc>
                          <a:spcPct val="70000"/>
                        </a:lnSpc>
                        <a:spcBef>
                          <a:spcPts val="0"/>
                        </a:spcBef>
                        <a:spcAft>
                          <a:spcPts val="0"/>
                        </a:spcAft>
                        <a:buClr>
                          <a:srgbClr val="000000"/>
                        </a:buClr>
                        <a:buSzPts val="900"/>
                        <a:buFont typeface="Arial"/>
                        <a:buNone/>
                      </a:pPr>
                      <a:r>
                        <a:rPr lang="en" sz="900" b="1" u="none" strike="noStrike" cap="none">
                          <a:solidFill>
                            <a:schemeClr val="dk1"/>
                          </a:solidFill>
                          <a:latin typeface="Montserrat"/>
                          <a:ea typeface="Montserrat"/>
                          <a:cs typeface="Montserrat"/>
                          <a:sym typeface="Montserrat"/>
                        </a:rPr>
                        <a:t>Total</a:t>
                      </a:r>
                      <a:endParaRPr sz="900" b="1" u="none" strike="noStrike" cap="none">
                        <a:solidFill>
                          <a:schemeClr val="dk1"/>
                        </a:solidFill>
                        <a:latin typeface="Montserrat"/>
                        <a:ea typeface="Montserrat"/>
                        <a:cs typeface="Montserrat"/>
                        <a:sym typeface="Montserrat"/>
                      </a:endParaRPr>
                    </a:p>
                  </a:txBody>
                  <a:tcPr marL="36000" marR="36000" marT="0" marB="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7E6F7"/>
                    </a:solidFill>
                  </a:tcPr>
                </a:tc>
                <a:tc>
                  <a:txBody>
                    <a:bodyPr/>
                    <a:lstStyle/>
                    <a:p>
                      <a:pPr marL="0" marR="0" lvl="0" indent="0" algn="ctr" rtl="0">
                        <a:lnSpc>
                          <a:spcPct val="70000"/>
                        </a:lnSpc>
                        <a:spcBef>
                          <a:spcPts val="0"/>
                        </a:spcBef>
                        <a:spcAft>
                          <a:spcPts val="0"/>
                        </a:spcAft>
                        <a:buClr>
                          <a:srgbClr val="000000"/>
                        </a:buClr>
                        <a:buSzPts val="900"/>
                        <a:buFont typeface="Arial"/>
                        <a:buNone/>
                      </a:pPr>
                      <a:r>
                        <a:rPr lang="en" sz="900" b="1">
                          <a:solidFill>
                            <a:schemeClr val="dk1"/>
                          </a:solidFill>
                          <a:latin typeface="Montserrat"/>
                          <a:ea typeface="Montserrat"/>
                          <a:cs typeface="Montserrat"/>
                          <a:sym typeface="Montserrat"/>
                        </a:rPr>
                        <a:t>80</a:t>
                      </a:r>
                      <a:r>
                        <a:rPr lang="en" sz="900" b="1" u="none" strike="noStrike" cap="none">
                          <a:solidFill>
                            <a:schemeClr val="dk1"/>
                          </a:solidFill>
                          <a:latin typeface="Montserrat"/>
                          <a:ea typeface="Montserrat"/>
                          <a:cs typeface="Montserrat"/>
                          <a:sym typeface="Montserrat"/>
                        </a:rPr>
                        <a:t>.</a:t>
                      </a:r>
                      <a:r>
                        <a:rPr lang="en" sz="900" b="1">
                          <a:solidFill>
                            <a:schemeClr val="dk1"/>
                          </a:solidFill>
                          <a:latin typeface="Montserrat"/>
                          <a:ea typeface="Montserrat"/>
                          <a:cs typeface="Montserrat"/>
                          <a:sym typeface="Montserrat"/>
                        </a:rPr>
                        <a:t>837</a:t>
                      </a:r>
                      <a:r>
                        <a:rPr lang="en" sz="900" b="1" u="none" strike="noStrike" cap="none">
                          <a:solidFill>
                            <a:schemeClr val="dk1"/>
                          </a:solidFill>
                          <a:latin typeface="Montserrat"/>
                          <a:ea typeface="Montserrat"/>
                          <a:cs typeface="Montserrat"/>
                          <a:sym typeface="Montserrat"/>
                        </a:rPr>
                        <a:t> </a:t>
                      </a: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r>
                        <a:rPr lang="en" sz="900" b="1" u="none" strike="noStrike" cap="none">
                          <a:solidFill>
                            <a:schemeClr val="dk1"/>
                          </a:solidFill>
                          <a:latin typeface="Montserrat"/>
                          <a:ea typeface="Montserrat"/>
                          <a:cs typeface="Montserrat"/>
                          <a:sym typeface="Montserrat"/>
                        </a:rPr>
                        <a:t>(8</a:t>
                      </a:r>
                      <a:r>
                        <a:rPr lang="en" sz="900" b="1">
                          <a:solidFill>
                            <a:schemeClr val="dk1"/>
                          </a:solidFill>
                          <a:latin typeface="Montserrat"/>
                          <a:ea typeface="Montserrat"/>
                          <a:cs typeface="Montserrat"/>
                          <a:sym typeface="Montserrat"/>
                        </a:rPr>
                        <a:t>6</a:t>
                      </a:r>
                      <a:r>
                        <a:rPr lang="en" sz="900" b="1" u="none" strike="noStrike" cap="none">
                          <a:solidFill>
                            <a:schemeClr val="dk1"/>
                          </a:solidFill>
                          <a:latin typeface="Montserrat"/>
                          <a:ea typeface="Montserrat"/>
                          <a:cs typeface="Montserrat"/>
                          <a:sym typeface="Montserrat"/>
                        </a:rPr>
                        <a:t>,</a:t>
                      </a:r>
                      <a:r>
                        <a:rPr lang="en" sz="900" b="1">
                          <a:solidFill>
                            <a:schemeClr val="dk1"/>
                          </a:solidFill>
                          <a:latin typeface="Montserrat"/>
                          <a:ea typeface="Montserrat"/>
                          <a:cs typeface="Montserrat"/>
                          <a:sym typeface="Montserrat"/>
                        </a:rPr>
                        <a:t>57</a:t>
                      </a:r>
                      <a:r>
                        <a:rPr lang="en" sz="900" b="1" u="none" strike="noStrike" cap="none">
                          <a:solidFill>
                            <a:schemeClr val="dk1"/>
                          </a:solidFill>
                          <a:latin typeface="Montserrat"/>
                          <a:ea typeface="Montserrat"/>
                          <a:cs typeface="Montserrat"/>
                          <a:sym typeface="Montserrat"/>
                        </a:rPr>
                        <a:t>%)</a:t>
                      </a:r>
                      <a:endParaRPr sz="900" b="1" u="none" strike="noStrike" cap="none">
                        <a:solidFill>
                          <a:schemeClr val="dk1"/>
                        </a:solidFill>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7E6F7"/>
                    </a:solidFill>
                  </a:tcPr>
                </a:tc>
                <a:tc>
                  <a:txBody>
                    <a:bodyPr/>
                    <a:lstStyle/>
                    <a:p>
                      <a:pPr marL="0" marR="0" lvl="0" indent="0" algn="ctr" rtl="0">
                        <a:lnSpc>
                          <a:spcPct val="70000"/>
                        </a:lnSpc>
                        <a:spcBef>
                          <a:spcPts val="0"/>
                        </a:spcBef>
                        <a:spcAft>
                          <a:spcPts val="0"/>
                        </a:spcAft>
                        <a:buClr>
                          <a:srgbClr val="000000"/>
                        </a:buClr>
                        <a:buSzPts val="900"/>
                        <a:buFont typeface="Arial"/>
                        <a:buNone/>
                      </a:pPr>
                      <a:r>
                        <a:rPr lang="en" sz="900" b="1">
                          <a:solidFill>
                            <a:schemeClr val="dk1"/>
                          </a:solidFill>
                          <a:latin typeface="Montserrat"/>
                          <a:ea typeface="Montserrat"/>
                          <a:cs typeface="Montserrat"/>
                          <a:sym typeface="Montserrat"/>
                        </a:rPr>
                        <a:t>12</a:t>
                      </a:r>
                      <a:r>
                        <a:rPr lang="en" sz="900" b="1" u="none" strike="noStrike" cap="none">
                          <a:solidFill>
                            <a:schemeClr val="dk1"/>
                          </a:solidFill>
                          <a:latin typeface="Montserrat"/>
                          <a:ea typeface="Montserrat"/>
                          <a:cs typeface="Montserrat"/>
                          <a:sym typeface="Montserrat"/>
                        </a:rPr>
                        <a:t>.</a:t>
                      </a:r>
                      <a:r>
                        <a:rPr lang="en" sz="900" b="1">
                          <a:solidFill>
                            <a:schemeClr val="dk1"/>
                          </a:solidFill>
                          <a:latin typeface="Montserrat"/>
                          <a:ea typeface="Montserrat"/>
                          <a:cs typeface="Montserrat"/>
                          <a:sym typeface="Montserrat"/>
                        </a:rPr>
                        <a:t>536</a:t>
                      </a:r>
                      <a:r>
                        <a:rPr lang="en" sz="900" b="1" u="none" strike="noStrike" cap="none">
                          <a:solidFill>
                            <a:schemeClr val="dk1"/>
                          </a:solidFill>
                          <a:latin typeface="Montserrat"/>
                          <a:ea typeface="Montserrat"/>
                          <a:cs typeface="Montserrat"/>
                          <a:sym typeface="Montserrat"/>
                        </a:rPr>
                        <a:t> </a:t>
                      </a: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r>
                        <a:rPr lang="en" sz="900" b="1" u="none" strike="noStrike" cap="none">
                          <a:solidFill>
                            <a:schemeClr val="dk1"/>
                          </a:solidFill>
                          <a:latin typeface="Montserrat"/>
                          <a:ea typeface="Montserrat"/>
                          <a:cs typeface="Montserrat"/>
                          <a:sym typeface="Montserrat"/>
                        </a:rPr>
                        <a:t>(1</a:t>
                      </a:r>
                      <a:r>
                        <a:rPr lang="en" sz="900" b="1">
                          <a:solidFill>
                            <a:schemeClr val="dk1"/>
                          </a:solidFill>
                          <a:latin typeface="Montserrat"/>
                          <a:ea typeface="Montserrat"/>
                          <a:cs typeface="Montserrat"/>
                          <a:sym typeface="Montserrat"/>
                        </a:rPr>
                        <a:t>3</a:t>
                      </a:r>
                      <a:r>
                        <a:rPr lang="en" sz="900" b="1" u="none" strike="noStrike" cap="none">
                          <a:solidFill>
                            <a:schemeClr val="dk1"/>
                          </a:solidFill>
                          <a:latin typeface="Montserrat"/>
                          <a:ea typeface="Montserrat"/>
                          <a:cs typeface="Montserrat"/>
                          <a:sym typeface="Montserrat"/>
                        </a:rPr>
                        <a:t>,</a:t>
                      </a:r>
                      <a:r>
                        <a:rPr lang="en" sz="900" b="1">
                          <a:solidFill>
                            <a:schemeClr val="dk1"/>
                          </a:solidFill>
                          <a:latin typeface="Montserrat"/>
                          <a:ea typeface="Montserrat"/>
                          <a:cs typeface="Montserrat"/>
                          <a:sym typeface="Montserrat"/>
                        </a:rPr>
                        <a:t>43</a:t>
                      </a:r>
                      <a:r>
                        <a:rPr lang="en" sz="900" b="1" u="none" strike="noStrike" cap="none">
                          <a:solidFill>
                            <a:schemeClr val="dk1"/>
                          </a:solidFill>
                          <a:latin typeface="Montserrat"/>
                          <a:ea typeface="Montserrat"/>
                          <a:cs typeface="Montserrat"/>
                          <a:sym typeface="Montserrat"/>
                        </a:rPr>
                        <a:t>%)</a:t>
                      </a:r>
                      <a:endParaRPr sz="900" b="1" u="none" strike="noStrike" cap="none">
                        <a:solidFill>
                          <a:schemeClr val="dk1"/>
                        </a:solidFill>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7E6F7"/>
                    </a:solidFill>
                  </a:tcPr>
                </a:tc>
                <a:tc>
                  <a:txBody>
                    <a:bodyPr/>
                    <a:lstStyle/>
                    <a:p>
                      <a:pPr marL="0" marR="0" lvl="0" indent="0" algn="ctr" rtl="0">
                        <a:lnSpc>
                          <a:spcPct val="70000"/>
                        </a:lnSpc>
                        <a:spcBef>
                          <a:spcPts val="0"/>
                        </a:spcBef>
                        <a:spcAft>
                          <a:spcPts val="0"/>
                        </a:spcAft>
                        <a:buClr>
                          <a:srgbClr val="000000"/>
                        </a:buClr>
                        <a:buSzPts val="900"/>
                        <a:buFont typeface="Arial"/>
                        <a:buNone/>
                      </a:pPr>
                      <a:r>
                        <a:rPr lang="en" sz="900" b="1">
                          <a:solidFill>
                            <a:schemeClr val="dk1"/>
                          </a:solidFill>
                          <a:latin typeface="Montserrat"/>
                          <a:ea typeface="Montserrat"/>
                          <a:cs typeface="Montserrat"/>
                          <a:sym typeface="Montserrat"/>
                        </a:rPr>
                        <a:t>93</a:t>
                      </a:r>
                      <a:r>
                        <a:rPr lang="en" sz="900" b="1" u="none" strike="noStrike" cap="none">
                          <a:solidFill>
                            <a:schemeClr val="dk1"/>
                          </a:solidFill>
                          <a:latin typeface="Montserrat"/>
                          <a:ea typeface="Montserrat"/>
                          <a:cs typeface="Montserrat"/>
                          <a:sym typeface="Montserrat"/>
                        </a:rPr>
                        <a:t>.</a:t>
                      </a:r>
                      <a:r>
                        <a:rPr lang="en" sz="900" b="1">
                          <a:solidFill>
                            <a:schemeClr val="dk1"/>
                          </a:solidFill>
                          <a:latin typeface="Montserrat"/>
                          <a:ea typeface="Montserrat"/>
                          <a:cs typeface="Montserrat"/>
                          <a:sym typeface="Montserrat"/>
                        </a:rPr>
                        <a:t>373</a:t>
                      </a: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endParaRPr sz="900" b="1" u="none" strike="noStrike" cap="none">
                        <a:solidFill>
                          <a:schemeClr val="dk1"/>
                        </a:solidFill>
                        <a:latin typeface="Montserrat"/>
                        <a:ea typeface="Montserrat"/>
                        <a:cs typeface="Montserrat"/>
                        <a:sym typeface="Montserrat"/>
                      </a:endParaRPr>
                    </a:p>
                    <a:p>
                      <a:pPr marL="0" marR="0" lvl="0" indent="0" algn="ctr" rtl="0">
                        <a:lnSpc>
                          <a:spcPct val="70000"/>
                        </a:lnSpc>
                        <a:spcBef>
                          <a:spcPts val="0"/>
                        </a:spcBef>
                        <a:spcAft>
                          <a:spcPts val="0"/>
                        </a:spcAft>
                        <a:buClr>
                          <a:srgbClr val="000000"/>
                        </a:buClr>
                        <a:buSzPts val="900"/>
                        <a:buFont typeface="Arial"/>
                        <a:buNone/>
                      </a:pPr>
                      <a:r>
                        <a:rPr lang="en" sz="900" b="1" u="none" strike="noStrike" cap="none">
                          <a:solidFill>
                            <a:schemeClr val="dk1"/>
                          </a:solidFill>
                          <a:latin typeface="Montserrat"/>
                          <a:ea typeface="Montserrat"/>
                          <a:cs typeface="Montserrat"/>
                          <a:sym typeface="Montserrat"/>
                        </a:rPr>
                        <a:t>(100%)</a:t>
                      </a:r>
                      <a:endParaRPr sz="900" b="1" u="none" strike="noStrike" cap="none">
                        <a:solidFill>
                          <a:schemeClr val="dk1"/>
                        </a:solidFill>
                        <a:latin typeface="Montserrat"/>
                        <a:ea typeface="Montserrat"/>
                        <a:cs typeface="Montserrat"/>
                        <a:sym typeface="Montserrat"/>
                      </a:endParaRPr>
                    </a:p>
                  </a:txBody>
                  <a:tcPr marL="28575" marR="28575" marT="19050" marB="19050" anchor="ctr">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D7E6F7"/>
                    </a:solidFill>
                  </a:tcPr>
                </a:tc>
                <a:extLst>
                  <a:ext uri="{0D108BD9-81ED-4DB2-BD59-A6C34878D82A}">
                    <a16:rowId xmlns:a16="http://schemas.microsoft.com/office/drawing/2014/main" val="10006"/>
                  </a:ext>
                </a:extLst>
              </a:tr>
            </a:tbl>
          </a:graphicData>
        </a:graphic>
      </p:graphicFrame>
      <p:sp>
        <p:nvSpPr>
          <p:cNvPr id="650" name="Google Shape;650;p50"/>
          <p:cNvSpPr txBox="1">
            <a:spLocks noGrp="1"/>
          </p:cNvSpPr>
          <p:nvPr>
            <p:ph type="sldNum" idx="12"/>
          </p:nvPr>
        </p:nvSpPr>
        <p:spPr>
          <a:xfrm>
            <a:off x="6553200" y="6356350"/>
            <a:ext cx="2133600" cy="365400"/>
          </a:xfrm>
          <a:prstGeom prst="rect">
            <a:avLst/>
          </a:prstGeom>
          <a:noFill/>
          <a:ln>
            <a:noFill/>
          </a:ln>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30</a:t>
            </a:fld>
            <a:endParaRPr/>
          </a:p>
        </p:txBody>
      </p:sp>
      <p:sp>
        <p:nvSpPr>
          <p:cNvPr id="651" name="Google Shape;651;p50"/>
          <p:cNvSpPr/>
          <p:nvPr/>
        </p:nvSpPr>
        <p:spPr>
          <a:xfrm>
            <a:off x="271194" y="862481"/>
            <a:ext cx="8601600" cy="403200"/>
          </a:xfrm>
          <a:prstGeom prst="rect">
            <a:avLst/>
          </a:prstGeom>
          <a:noFill/>
          <a:ln w="14300" cap="flat" cmpd="sng">
            <a:solidFill>
              <a:srgbClr val="E31A5E"/>
            </a:solidFill>
            <a:prstDash val="dash"/>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Montserrat Medium"/>
                <a:ea typeface="Montserrat Medium"/>
                <a:cs typeface="Montserrat Medium"/>
                <a:sym typeface="Montserrat Medium"/>
              </a:rPr>
              <a:t>BKN berkomitmen untuk melakukan perlindungan dan pengembangan karier ASN melalui Integrated Mutasi (I-Mut) yang sesuai Norma, Standar, Prosedur dan Kriteria (NSPK).</a:t>
            </a:r>
            <a:r>
              <a:rPr lang="en" sz="800" b="0" i="0" u="none" strike="noStrike" cap="none">
                <a:solidFill>
                  <a:srgbClr val="000000"/>
                </a:solidFill>
                <a:highlight>
                  <a:schemeClr val="lt1"/>
                </a:highlight>
                <a:latin typeface="Montserrat Medium"/>
                <a:ea typeface="Montserrat Medium"/>
                <a:cs typeface="Montserrat Medium"/>
                <a:sym typeface="Montserrat Medium"/>
              </a:rPr>
              <a:t> Pada tahun 2026 terdapat </a:t>
            </a:r>
            <a:r>
              <a:rPr lang="en" sz="800" b="1">
                <a:highlight>
                  <a:schemeClr val="lt1"/>
                </a:highlight>
                <a:latin typeface="Montserrat"/>
                <a:ea typeface="Montserrat"/>
                <a:cs typeface="Montserrat"/>
                <a:sym typeface="Montserrat"/>
              </a:rPr>
              <a:t>12</a:t>
            </a:r>
            <a:r>
              <a:rPr lang="en" sz="800" b="1" i="0" u="none" strike="noStrike" cap="none">
                <a:solidFill>
                  <a:srgbClr val="000000"/>
                </a:solidFill>
                <a:highlight>
                  <a:schemeClr val="lt1"/>
                </a:highlight>
                <a:latin typeface="Montserrat"/>
                <a:ea typeface="Montserrat"/>
                <a:cs typeface="Montserrat"/>
                <a:sym typeface="Montserrat"/>
              </a:rPr>
              <a:t>.</a:t>
            </a:r>
            <a:r>
              <a:rPr lang="en" sz="800" b="1">
                <a:highlight>
                  <a:schemeClr val="lt1"/>
                </a:highlight>
                <a:latin typeface="Montserrat"/>
                <a:ea typeface="Montserrat"/>
                <a:cs typeface="Montserrat"/>
                <a:sym typeface="Montserrat"/>
              </a:rPr>
              <a:t>536</a:t>
            </a:r>
            <a:r>
              <a:rPr lang="en" sz="800" b="1" i="0" u="none" strike="noStrike" cap="none">
                <a:solidFill>
                  <a:srgbClr val="000000"/>
                </a:solidFill>
                <a:highlight>
                  <a:schemeClr val="lt1"/>
                </a:highlight>
                <a:latin typeface="Montserrat"/>
                <a:ea typeface="Montserrat"/>
                <a:cs typeface="Montserrat"/>
                <a:sym typeface="Montserrat"/>
              </a:rPr>
              <a:t> ASN Non JPT</a:t>
            </a:r>
            <a:r>
              <a:rPr lang="en" sz="800" b="0" i="0" u="none" strike="noStrike" cap="none">
                <a:solidFill>
                  <a:srgbClr val="000000"/>
                </a:solidFill>
                <a:highlight>
                  <a:schemeClr val="lt1"/>
                </a:highlight>
                <a:latin typeface="Montserrat Medium"/>
                <a:ea typeface="Montserrat Medium"/>
                <a:cs typeface="Montserrat Medium"/>
                <a:sym typeface="Montserrat Medium"/>
              </a:rPr>
              <a:t> dan </a:t>
            </a:r>
            <a:r>
              <a:rPr lang="en" sz="800" b="1">
                <a:latin typeface="Montserrat"/>
                <a:ea typeface="Montserrat"/>
                <a:cs typeface="Montserrat"/>
                <a:sym typeface="Montserrat"/>
              </a:rPr>
              <a:t>217</a:t>
            </a:r>
            <a:r>
              <a:rPr lang="en" sz="800" b="1" i="0" u="none" strike="noStrike" cap="none">
                <a:solidFill>
                  <a:srgbClr val="000000"/>
                </a:solidFill>
                <a:highlight>
                  <a:schemeClr val="lt1"/>
                </a:highlight>
                <a:latin typeface="Montserrat"/>
                <a:ea typeface="Montserrat"/>
                <a:cs typeface="Montserrat"/>
                <a:sym typeface="Montserrat"/>
              </a:rPr>
              <a:t> JPT</a:t>
            </a:r>
            <a:r>
              <a:rPr lang="en" sz="800" b="0" i="0" u="none" strike="noStrike" cap="none">
                <a:solidFill>
                  <a:srgbClr val="000000"/>
                </a:solidFill>
                <a:highlight>
                  <a:schemeClr val="lt1"/>
                </a:highlight>
                <a:latin typeface="Montserrat Medium"/>
                <a:ea typeface="Montserrat Medium"/>
                <a:cs typeface="Montserrat Medium"/>
                <a:sym typeface="Montserrat Medium"/>
              </a:rPr>
              <a:t> yang telah dilindungi kariernya.</a:t>
            </a:r>
            <a:endParaRPr sz="800" b="0" i="0" u="none" strike="noStrike" cap="none">
              <a:solidFill>
                <a:srgbClr val="000000"/>
              </a:solidFill>
              <a:latin typeface="Montserrat Medium"/>
              <a:ea typeface="Montserrat Medium"/>
              <a:cs typeface="Montserrat Medium"/>
              <a:sym typeface="Montserrat Medium"/>
            </a:endParaRPr>
          </a:p>
        </p:txBody>
      </p:sp>
      <p:sp>
        <p:nvSpPr>
          <p:cNvPr id="652" name="Google Shape;652;p50"/>
          <p:cNvSpPr/>
          <p:nvPr/>
        </p:nvSpPr>
        <p:spPr>
          <a:xfrm>
            <a:off x="3526575" y="3505475"/>
            <a:ext cx="904800" cy="403200"/>
          </a:xfrm>
          <a:prstGeom prst="rect">
            <a:avLst/>
          </a:prstGeom>
          <a:noFill/>
          <a:ln w="19050" cap="flat" cmpd="sng">
            <a:solidFill>
              <a:srgbClr val="FF0000"/>
            </a:solidFill>
            <a:prstDash val="solid"/>
            <a:round/>
            <a:headEnd type="none" w="sm" len="sm"/>
            <a:tailEnd type="none" w="sm" len="sm"/>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Calibri"/>
              <a:ea typeface="Calibri"/>
              <a:cs typeface="Calibri"/>
              <a:sym typeface="Calibri"/>
            </a:endParaRPr>
          </a:p>
        </p:txBody>
      </p:sp>
      <p:sp>
        <p:nvSpPr>
          <p:cNvPr id="653" name="Google Shape;653;p50"/>
          <p:cNvSpPr txBox="1"/>
          <p:nvPr/>
        </p:nvSpPr>
        <p:spPr>
          <a:xfrm>
            <a:off x="2284125" y="4120225"/>
            <a:ext cx="3401400" cy="300300"/>
          </a:xfrm>
          <a:prstGeom prst="rect">
            <a:avLst/>
          </a:prstGeom>
          <a:noFill/>
          <a:ln w="19050" cap="flat" cmpd="sng">
            <a:solidFill>
              <a:srgbClr val="FF0000"/>
            </a:solidFill>
            <a:prstDash val="solid"/>
            <a:round/>
            <a:headEnd type="none" w="sm" len="sm"/>
            <a:tailEnd type="none" w="sm" len="sm"/>
          </a:ln>
        </p:spPr>
        <p:txBody>
          <a:bodyPr spcFirstLastPara="1" wrap="square" lIns="45725" tIns="0" rIns="45725" bIns="0" anchor="ctr" anchorCtr="0">
            <a:noAutofit/>
          </a:bodyPr>
          <a:lstStyle/>
          <a:p>
            <a:pPr marL="0" marR="0" lvl="0" indent="0" algn="ctr" rtl="0">
              <a:lnSpc>
                <a:spcPct val="100000"/>
              </a:lnSpc>
              <a:spcBef>
                <a:spcPts val="0"/>
              </a:spcBef>
              <a:spcAft>
                <a:spcPts val="0"/>
              </a:spcAft>
              <a:buClr>
                <a:srgbClr val="000000"/>
              </a:buClr>
              <a:buSzPts val="700"/>
              <a:buFont typeface="Arial"/>
              <a:buNone/>
            </a:pPr>
            <a:r>
              <a:rPr lang="en" sz="700" b="0" i="0" u="none" strike="noStrike" cap="none">
                <a:solidFill>
                  <a:srgbClr val="000000"/>
                </a:solidFill>
                <a:latin typeface="Montserrat Medium"/>
                <a:ea typeface="Montserrat Medium"/>
                <a:cs typeface="Montserrat Medium"/>
                <a:sym typeface="Montserrat Medium"/>
              </a:rPr>
              <a:t>Total ASN yang tidak sesuai NSPK dan prinsip meritokrasi tahun 2026 adalah</a:t>
            </a:r>
            <a:r>
              <a:rPr lang="en" sz="700" b="1" i="0" u="none" strike="noStrike" cap="none">
                <a:solidFill>
                  <a:srgbClr val="000000"/>
                </a:solidFill>
                <a:latin typeface="Montserrat"/>
                <a:ea typeface="Montserrat"/>
                <a:cs typeface="Montserrat"/>
                <a:sym typeface="Montserrat"/>
              </a:rPr>
              <a:t> </a:t>
            </a:r>
            <a:r>
              <a:rPr lang="en" sz="700" b="1">
                <a:latin typeface="Montserrat"/>
                <a:ea typeface="Montserrat"/>
                <a:cs typeface="Montserrat"/>
                <a:sym typeface="Montserrat"/>
              </a:rPr>
              <a:t>12</a:t>
            </a:r>
            <a:r>
              <a:rPr lang="en" sz="700" b="1" i="0" u="none" strike="noStrike" cap="none">
                <a:solidFill>
                  <a:srgbClr val="000000"/>
                </a:solidFill>
                <a:latin typeface="Montserrat"/>
                <a:ea typeface="Montserrat"/>
                <a:cs typeface="Montserrat"/>
                <a:sym typeface="Montserrat"/>
              </a:rPr>
              <a:t>.</a:t>
            </a:r>
            <a:r>
              <a:rPr lang="en" sz="700" b="1">
                <a:latin typeface="Montserrat"/>
                <a:ea typeface="Montserrat"/>
                <a:cs typeface="Montserrat"/>
                <a:sym typeface="Montserrat"/>
              </a:rPr>
              <a:t>536</a:t>
            </a:r>
            <a:r>
              <a:rPr lang="en" sz="700" b="1" i="0" u="none" strike="noStrike" cap="none">
                <a:solidFill>
                  <a:srgbClr val="000000"/>
                </a:solidFill>
                <a:latin typeface="Montserrat"/>
                <a:ea typeface="Montserrat"/>
                <a:cs typeface="Montserrat"/>
                <a:sym typeface="Montserrat"/>
              </a:rPr>
              <a:t> </a:t>
            </a:r>
            <a:r>
              <a:rPr lang="en" sz="700" b="0" i="0" u="none" strike="noStrike" cap="none">
                <a:solidFill>
                  <a:srgbClr val="000000"/>
                </a:solidFill>
                <a:latin typeface="Montserrat Medium"/>
                <a:ea typeface="Montserrat Medium"/>
                <a:cs typeface="Montserrat Medium"/>
                <a:sym typeface="Montserrat Medium"/>
              </a:rPr>
              <a:t>ASN (</a:t>
            </a:r>
            <a:r>
              <a:rPr lang="en" sz="700" b="1" i="0" u="none" strike="noStrike" cap="none">
                <a:solidFill>
                  <a:srgbClr val="000000"/>
                </a:solidFill>
                <a:latin typeface="Montserrat"/>
                <a:ea typeface="Montserrat"/>
                <a:cs typeface="Montserrat"/>
                <a:sym typeface="Montserrat"/>
              </a:rPr>
              <a:t>1</a:t>
            </a:r>
            <a:r>
              <a:rPr lang="en" sz="700" b="1">
                <a:latin typeface="Montserrat"/>
                <a:ea typeface="Montserrat"/>
                <a:cs typeface="Montserrat"/>
                <a:sym typeface="Montserrat"/>
              </a:rPr>
              <a:t>3</a:t>
            </a:r>
            <a:r>
              <a:rPr lang="en" sz="700" b="1" i="0" u="none" strike="noStrike" cap="none">
                <a:solidFill>
                  <a:srgbClr val="000000"/>
                </a:solidFill>
                <a:latin typeface="Montserrat"/>
                <a:ea typeface="Montserrat"/>
                <a:cs typeface="Montserrat"/>
                <a:sym typeface="Montserrat"/>
              </a:rPr>
              <a:t>,</a:t>
            </a:r>
            <a:r>
              <a:rPr lang="en" sz="700" b="1">
                <a:latin typeface="Montserrat"/>
                <a:ea typeface="Montserrat"/>
                <a:cs typeface="Montserrat"/>
                <a:sym typeface="Montserrat"/>
              </a:rPr>
              <a:t>43</a:t>
            </a:r>
            <a:r>
              <a:rPr lang="en" sz="700" b="1" i="0" u="none" strike="noStrike" cap="none">
                <a:solidFill>
                  <a:srgbClr val="000000"/>
                </a:solidFill>
                <a:latin typeface="Montserrat"/>
                <a:ea typeface="Montserrat"/>
                <a:cs typeface="Montserrat"/>
                <a:sym typeface="Montserrat"/>
              </a:rPr>
              <a:t>%</a:t>
            </a:r>
            <a:r>
              <a:rPr lang="en" sz="700" b="0" i="0" u="none" strike="noStrike" cap="none">
                <a:solidFill>
                  <a:srgbClr val="000000"/>
                </a:solidFill>
                <a:latin typeface="Montserrat Medium"/>
                <a:ea typeface="Montserrat Medium"/>
                <a:cs typeface="Montserrat Medium"/>
                <a:sym typeface="Montserrat Medium"/>
              </a:rPr>
              <a:t>) dari total pengajuan </a:t>
            </a:r>
            <a:r>
              <a:rPr lang="en" sz="700" b="1">
                <a:latin typeface="Montserrat"/>
                <a:ea typeface="Montserrat"/>
                <a:cs typeface="Montserrat"/>
                <a:sym typeface="Montserrat"/>
              </a:rPr>
              <a:t>93</a:t>
            </a:r>
            <a:r>
              <a:rPr lang="en" sz="700" b="1" i="0" u="none" strike="noStrike" cap="none">
                <a:solidFill>
                  <a:srgbClr val="000000"/>
                </a:solidFill>
                <a:latin typeface="Montserrat"/>
                <a:ea typeface="Montserrat"/>
                <a:cs typeface="Montserrat"/>
                <a:sym typeface="Montserrat"/>
              </a:rPr>
              <a:t>.</a:t>
            </a:r>
            <a:r>
              <a:rPr lang="en" sz="700" b="1">
                <a:latin typeface="Montserrat"/>
                <a:ea typeface="Montserrat"/>
                <a:cs typeface="Montserrat"/>
                <a:sym typeface="Montserrat"/>
              </a:rPr>
              <a:t>373</a:t>
            </a:r>
            <a:r>
              <a:rPr lang="en" sz="700" b="1" i="0" u="none" strike="noStrike" cap="none">
                <a:solidFill>
                  <a:srgbClr val="000000"/>
                </a:solidFill>
                <a:latin typeface="Montserrat"/>
                <a:ea typeface="Montserrat"/>
                <a:cs typeface="Montserrat"/>
                <a:sym typeface="Montserrat"/>
              </a:rPr>
              <a:t> </a:t>
            </a:r>
            <a:r>
              <a:rPr lang="en" sz="700" b="0" i="0" u="none" strike="noStrike" cap="none">
                <a:solidFill>
                  <a:srgbClr val="000000"/>
                </a:solidFill>
                <a:latin typeface="Montserrat Medium"/>
                <a:ea typeface="Montserrat Medium"/>
                <a:cs typeface="Montserrat Medium"/>
                <a:sym typeface="Montserrat Medium"/>
              </a:rPr>
              <a:t>ASN</a:t>
            </a:r>
            <a:endParaRPr sz="700" b="0" i="0" u="none" strike="noStrike" cap="none">
              <a:solidFill>
                <a:srgbClr val="000000"/>
              </a:solidFill>
              <a:latin typeface="Montserrat Medium"/>
              <a:ea typeface="Montserrat Medium"/>
              <a:cs typeface="Montserrat Medium"/>
              <a:sym typeface="Montserrat Medium"/>
            </a:endParaRPr>
          </a:p>
        </p:txBody>
      </p:sp>
      <p:sp>
        <p:nvSpPr>
          <p:cNvPr id="654" name="Google Shape;654;p50"/>
          <p:cNvSpPr/>
          <p:nvPr/>
        </p:nvSpPr>
        <p:spPr>
          <a:xfrm>
            <a:off x="5884085" y="1394672"/>
            <a:ext cx="2988000" cy="3518400"/>
          </a:xfrm>
          <a:prstGeom prst="roundRect">
            <a:avLst>
              <a:gd name="adj" fmla="val 3484"/>
            </a:avLst>
          </a:prstGeom>
          <a:noFill/>
          <a:ln w="9525" cap="flat" cmpd="sng">
            <a:solidFill>
              <a:schemeClr val="dk2"/>
            </a:solidFill>
            <a:prstDash val="solid"/>
            <a:round/>
            <a:headEnd type="none" w="sm" len="sm"/>
            <a:tailEnd type="none" w="sm" len="sm"/>
          </a:ln>
        </p:spPr>
        <p:txBody>
          <a:bodyPr spcFirstLastPara="1" wrap="square" lIns="45725" tIns="45725" rIns="45725" bIns="45725" anchor="ctr" anchorCtr="0">
            <a:noAutofit/>
          </a:bodyPr>
          <a:lstStyle/>
          <a:p>
            <a:pPr marL="0" marR="0" lvl="0" indent="0" algn="ctr" rtl="0">
              <a:lnSpc>
                <a:spcPct val="100000"/>
              </a:lnSpc>
              <a:spcBef>
                <a:spcPts val="0"/>
              </a:spcBef>
              <a:spcAft>
                <a:spcPts val="0"/>
              </a:spcAft>
              <a:buClr>
                <a:srgbClr val="000000"/>
              </a:buClr>
              <a:buSzPts val="700"/>
              <a:buFont typeface="Arial"/>
              <a:buNone/>
            </a:pPr>
            <a:endParaRPr sz="700" b="0" i="0" u="none" strike="noStrike" cap="none">
              <a:solidFill>
                <a:srgbClr val="000000"/>
              </a:solidFill>
              <a:latin typeface="Calibri"/>
              <a:ea typeface="Calibri"/>
              <a:cs typeface="Calibri"/>
              <a:sym typeface="Calibri"/>
            </a:endParaRPr>
          </a:p>
        </p:txBody>
      </p:sp>
      <p:sp>
        <p:nvSpPr>
          <p:cNvPr id="655" name="Google Shape;655;p50"/>
          <p:cNvSpPr/>
          <p:nvPr/>
        </p:nvSpPr>
        <p:spPr>
          <a:xfrm>
            <a:off x="5886607" y="1339629"/>
            <a:ext cx="2988000" cy="403200"/>
          </a:xfrm>
          <a:prstGeom prst="roundRect">
            <a:avLst>
              <a:gd name="adj" fmla="val 16667"/>
            </a:avLst>
          </a:prstGeom>
          <a:solidFill>
            <a:srgbClr val="1D2F64"/>
          </a:solidFill>
          <a:ln w="9525" cap="flat" cmpd="sng">
            <a:solidFill>
              <a:schemeClr val="dk2"/>
            </a:solidFill>
            <a:prstDash val="solid"/>
            <a:round/>
            <a:headEnd type="none" w="sm" len="sm"/>
            <a:tailEnd type="none" w="sm" len="sm"/>
          </a:ln>
        </p:spPr>
        <p:txBody>
          <a:bodyPr spcFirstLastPara="1" wrap="square" lIns="45725" tIns="45725" rIns="45725" bIns="45725" anchor="ctr" anchorCtr="0">
            <a:noAutofit/>
          </a:bodyPr>
          <a:lstStyle/>
          <a:p>
            <a:pPr marL="0" marR="0" lvl="0" indent="0" algn="ctr" rtl="0">
              <a:lnSpc>
                <a:spcPct val="115000"/>
              </a:lnSpc>
              <a:spcBef>
                <a:spcPts val="0"/>
              </a:spcBef>
              <a:spcAft>
                <a:spcPts val="0"/>
              </a:spcAft>
              <a:buClr>
                <a:srgbClr val="000000"/>
              </a:buClr>
              <a:buSzPts val="700"/>
              <a:buFont typeface="Arial"/>
              <a:buNone/>
            </a:pPr>
            <a:r>
              <a:rPr lang="en" sz="700" b="1" i="0" u="none" strike="noStrike" cap="none">
                <a:solidFill>
                  <a:schemeClr val="lt1"/>
                </a:solidFill>
                <a:latin typeface="Montserrat"/>
                <a:ea typeface="Montserrat"/>
                <a:cs typeface="Montserrat"/>
                <a:sym typeface="Montserrat"/>
              </a:rPr>
              <a:t>ALASAN TIDAK DAPAT DIPERTIMBANGKAN/DIREKOMENDASIKAN </a:t>
            </a:r>
            <a:endParaRPr sz="700" b="0" i="0" u="none" strike="noStrike" cap="none">
              <a:solidFill>
                <a:srgbClr val="000000"/>
              </a:solidFill>
              <a:latin typeface="Calibri"/>
              <a:ea typeface="Calibri"/>
              <a:cs typeface="Calibri"/>
              <a:sym typeface="Calibri"/>
            </a:endParaRPr>
          </a:p>
        </p:txBody>
      </p:sp>
      <p:cxnSp>
        <p:nvCxnSpPr>
          <p:cNvPr id="656" name="Google Shape;656;p50"/>
          <p:cNvCxnSpPr>
            <a:stCxn id="652" idx="2"/>
            <a:endCxn id="653" idx="0"/>
          </p:cNvCxnSpPr>
          <p:nvPr/>
        </p:nvCxnSpPr>
        <p:spPr>
          <a:xfrm>
            <a:off x="3978975" y="3908675"/>
            <a:ext cx="6000" cy="211500"/>
          </a:xfrm>
          <a:prstGeom prst="straightConnector1">
            <a:avLst/>
          </a:prstGeom>
          <a:noFill/>
          <a:ln w="19050" cap="flat" cmpd="sng">
            <a:solidFill>
              <a:srgbClr val="FF0000"/>
            </a:solidFill>
            <a:prstDash val="solid"/>
            <a:round/>
            <a:headEnd type="none" w="sm" len="sm"/>
            <a:tailEnd type="triangle" w="med" len="med"/>
          </a:ln>
        </p:spPr>
      </p:cxnSp>
      <p:sp>
        <p:nvSpPr>
          <p:cNvPr id="657" name="Google Shape;657;p50"/>
          <p:cNvSpPr txBox="1"/>
          <p:nvPr/>
        </p:nvSpPr>
        <p:spPr>
          <a:xfrm>
            <a:off x="5972400" y="1726329"/>
            <a:ext cx="2825700" cy="954300"/>
          </a:xfrm>
          <a:prstGeom prst="rect">
            <a:avLst/>
          </a:prstGeom>
          <a:noFill/>
          <a:ln>
            <a:noFill/>
          </a:ln>
        </p:spPr>
        <p:txBody>
          <a:bodyPr spcFirstLastPara="1" wrap="square" lIns="45725" tIns="45725" rIns="45725" bIns="45725" anchor="t" anchorCtr="0">
            <a:spAutoFit/>
          </a:bodyPr>
          <a:lstStyle/>
          <a:p>
            <a:pPr marL="0" marR="0" lvl="0" indent="0" algn="just" rtl="0">
              <a:lnSpc>
                <a:spcPct val="100000"/>
              </a:lnSpc>
              <a:spcBef>
                <a:spcPts val="0"/>
              </a:spcBef>
              <a:spcAft>
                <a:spcPts val="0"/>
              </a:spcAft>
              <a:buClr>
                <a:srgbClr val="000000"/>
              </a:buClr>
              <a:buSzPts val="700"/>
              <a:buFont typeface="Arial"/>
              <a:buNone/>
            </a:pPr>
            <a:r>
              <a:rPr lang="en" sz="700" b="1" i="0" u="none" strike="noStrike" cap="none">
                <a:solidFill>
                  <a:schemeClr val="dk1"/>
                </a:solidFill>
                <a:latin typeface="Poppins"/>
                <a:ea typeface="Poppins"/>
                <a:cs typeface="Poppins"/>
                <a:sym typeface="Poppins"/>
              </a:rPr>
              <a:t>Pengangkatan dan Promosi</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700"/>
              <a:buFont typeface="Courier New"/>
              <a:buChar char="o"/>
            </a:pPr>
            <a:r>
              <a:rPr lang="en" sz="700" b="1" i="0" u="none" strike="noStrike" cap="none">
                <a:solidFill>
                  <a:schemeClr val="dk1"/>
                </a:solidFill>
                <a:latin typeface="Poppins"/>
                <a:ea typeface="Poppins"/>
                <a:cs typeface="Poppins"/>
                <a:sym typeface="Poppins"/>
              </a:rPr>
              <a:t>Usia melebihi ketentuan</a:t>
            </a:r>
            <a:endParaRPr sz="700" b="1" i="0" u="none" strike="noStrike" cap="none">
              <a:solidFill>
                <a:schemeClr val="dk1"/>
              </a:solidFill>
              <a:latin typeface="Arial"/>
              <a:ea typeface="Arial"/>
              <a:cs typeface="Arial"/>
              <a:sym typeface="Arial"/>
            </a:endParaRPr>
          </a:p>
          <a:p>
            <a:pPr marL="114300" marR="0" lvl="0" indent="-114300" algn="just" rtl="0">
              <a:lnSpc>
                <a:spcPct val="100000"/>
              </a:lnSpc>
              <a:spcBef>
                <a:spcPts val="0"/>
              </a:spcBef>
              <a:spcAft>
                <a:spcPts val="0"/>
              </a:spcAft>
              <a:buClr>
                <a:schemeClr val="dk1"/>
              </a:buClr>
              <a:buSzPts val="700"/>
              <a:buFont typeface="Courier New"/>
              <a:buChar char="o"/>
            </a:pPr>
            <a:r>
              <a:rPr lang="en" sz="700" b="1" i="0" u="none" strike="noStrike" cap="none">
                <a:solidFill>
                  <a:schemeClr val="dk1"/>
                </a:solidFill>
                <a:latin typeface="Poppins"/>
                <a:ea typeface="Poppins"/>
                <a:cs typeface="Poppins"/>
                <a:sym typeface="Poppins"/>
              </a:rPr>
              <a:t>Pendidikan di bawah persyaratan</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700"/>
              <a:buFont typeface="Courier New"/>
              <a:buChar char="o"/>
            </a:pPr>
            <a:r>
              <a:rPr lang="en" sz="700" b="1" i="0" u="none" strike="noStrike" cap="none">
                <a:solidFill>
                  <a:schemeClr val="dk1"/>
                </a:solidFill>
                <a:latin typeface="Poppins"/>
                <a:ea typeface="Poppins"/>
                <a:cs typeface="Poppins"/>
                <a:sym typeface="Poppins"/>
              </a:rPr>
              <a:t>Pengalaman jabatan belum memenuhi (misal belum memiliki pengalaman jabatan 3 tahun eselon IV untuk diangkat menjadi eselon III)</a:t>
            </a:r>
            <a:endParaRPr sz="700" b="1" i="0" u="none" strike="noStrike" cap="none">
              <a:solidFill>
                <a:schemeClr val="dk1"/>
              </a:solidFill>
              <a:latin typeface="Arial"/>
              <a:ea typeface="Arial"/>
              <a:cs typeface="Arial"/>
              <a:sym typeface="Arial"/>
            </a:endParaRPr>
          </a:p>
          <a:p>
            <a:pPr marL="114300" marR="0" lvl="0" indent="-114300" algn="just" rtl="0">
              <a:lnSpc>
                <a:spcPct val="100000"/>
              </a:lnSpc>
              <a:spcBef>
                <a:spcPts val="0"/>
              </a:spcBef>
              <a:spcAft>
                <a:spcPts val="0"/>
              </a:spcAft>
              <a:buClr>
                <a:schemeClr val="dk1"/>
              </a:buClr>
              <a:buSzPts val="700"/>
              <a:buFont typeface="Courier New"/>
              <a:buChar char="o"/>
            </a:pPr>
            <a:r>
              <a:rPr lang="en" sz="700" b="1" i="0" u="none" strike="noStrike" cap="none">
                <a:solidFill>
                  <a:schemeClr val="dk1"/>
                </a:solidFill>
                <a:latin typeface="Poppins"/>
                <a:ea typeface="Poppins"/>
                <a:cs typeface="Poppins"/>
                <a:sym typeface="Poppins"/>
              </a:rPr>
              <a:t>Predikat kinerja 2 tahun terakhir di bawah Baik</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700"/>
              <a:buFont typeface="Courier New"/>
              <a:buChar char="o"/>
            </a:pPr>
            <a:r>
              <a:rPr lang="en" sz="700" b="1" i="0" u="none" strike="noStrike" cap="none">
                <a:solidFill>
                  <a:schemeClr val="dk1"/>
                </a:solidFill>
                <a:latin typeface="Poppins"/>
                <a:ea typeface="Poppins"/>
                <a:cs typeface="Poppins"/>
                <a:sym typeface="Poppins"/>
              </a:rPr>
              <a:t>Masih dalam masa menjalani hukdis</a:t>
            </a:r>
            <a:endParaRPr sz="1600" b="1" i="0" u="none" strike="noStrike" cap="none">
              <a:solidFill>
                <a:schemeClr val="dk1"/>
              </a:solidFill>
              <a:latin typeface="Calibri"/>
              <a:ea typeface="Calibri"/>
              <a:cs typeface="Calibri"/>
              <a:sym typeface="Calibri"/>
            </a:endParaRPr>
          </a:p>
        </p:txBody>
      </p:sp>
      <p:sp>
        <p:nvSpPr>
          <p:cNvPr id="658" name="Google Shape;658;p50"/>
          <p:cNvSpPr txBox="1"/>
          <p:nvPr/>
        </p:nvSpPr>
        <p:spPr>
          <a:xfrm>
            <a:off x="5981650" y="2663063"/>
            <a:ext cx="2825700" cy="846600"/>
          </a:xfrm>
          <a:prstGeom prst="rect">
            <a:avLst/>
          </a:prstGeom>
          <a:noFill/>
          <a:ln>
            <a:noFill/>
          </a:ln>
        </p:spPr>
        <p:txBody>
          <a:bodyPr spcFirstLastPara="1" wrap="square" lIns="45725" tIns="45725" rIns="45725" bIns="45725" anchor="t" anchorCtr="0">
            <a:spAutoFit/>
          </a:bodyPr>
          <a:lstStyle/>
          <a:p>
            <a:pPr marL="0" marR="0" lvl="0" indent="0" algn="just" rtl="0">
              <a:lnSpc>
                <a:spcPct val="100000"/>
              </a:lnSpc>
              <a:spcBef>
                <a:spcPts val="0"/>
              </a:spcBef>
              <a:spcAft>
                <a:spcPts val="0"/>
              </a:spcAft>
              <a:buClr>
                <a:srgbClr val="000000"/>
              </a:buClr>
              <a:buSzPts val="700"/>
              <a:buFont typeface="Arial"/>
              <a:buNone/>
            </a:pPr>
            <a:r>
              <a:rPr lang="en" sz="700" b="1" i="0" u="none" strike="noStrike" cap="none">
                <a:solidFill>
                  <a:schemeClr val="dk1"/>
                </a:solidFill>
                <a:latin typeface="Poppins"/>
                <a:ea typeface="Poppins"/>
                <a:cs typeface="Poppins"/>
                <a:sym typeface="Poppins"/>
              </a:rPr>
              <a:t>Mutasi dan Pengukuhan</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600"/>
              <a:buFont typeface="Poppins"/>
              <a:buChar char="o"/>
            </a:pPr>
            <a:r>
              <a:rPr lang="en" sz="700" b="1" i="0" u="none" strike="noStrike" cap="none">
                <a:solidFill>
                  <a:schemeClr val="dk1"/>
                </a:solidFill>
                <a:latin typeface="Poppins"/>
                <a:ea typeface="Poppins"/>
                <a:cs typeface="Poppins"/>
                <a:sym typeface="Poppins"/>
              </a:rPr>
              <a:t>Masa kerja dalam jabatan di bawah ketentuan (belum 2 tahun dan tidak melampirkan SKP Periodik)</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600"/>
              <a:buFont typeface="Poppins"/>
              <a:buChar char="o"/>
            </a:pPr>
            <a:r>
              <a:rPr lang="en" sz="700" b="1" i="0" u="none" strike="noStrike" cap="none">
                <a:solidFill>
                  <a:schemeClr val="dk1"/>
                </a:solidFill>
                <a:latin typeface="Poppins"/>
                <a:ea typeface="Poppins"/>
                <a:cs typeface="Poppins"/>
                <a:sym typeface="Poppins"/>
              </a:rPr>
              <a:t>Untuk jabatan terkait pelayanan dasar. proses mutasinya membuat jabatan tersebut kosong (tidak ada pemangku jabatan tsb) di unit lama</a:t>
            </a:r>
            <a:endParaRPr sz="700" b="1" i="0" u="none" strike="noStrike" cap="none">
              <a:solidFill>
                <a:schemeClr val="dk1"/>
              </a:solidFill>
              <a:latin typeface="Poppins"/>
              <a:ea typeface="Poppins"/>
              <a:cs typeface="Poppins"/>
              <a:sym typeface="Poppins"/>
            </a:endParaRPr>
          </a:p>
          <a:p>
            <a:pPr marL="457200" marR="0" lvl="0" indent="0" algn="just" rtl="0">
              <a:lnSpc>
                <a:spcPct val="100000"/>
              </a:lnSpc>
              <a:spcBef>
                <a:spcPts val="0"/>
              </a:spcBef>
              <a:spcAft>
                <a:spcPts val="0"/>
              </a:spcAft>
              <a:buClr>
                <a:srgbClr val="000000"/>
              </a:buClr>
              <a:buSzPts val="700"/>
              <a:buFont typeface="Arial"/>
              <a:buNone/>
            </a:pPr>
            <a:endParaRPr sz="700" b="1" i="0" u="none" strike="noStrike" cap="none">
              <a:solidFill>
                <a:schemeClr val="dk1"/>
              </a:solidFill>
              <a:latin typeface="Poppins"/>
              <a:ea typeface="Poppins"/>
              <a:cs typeface="Poppins"/>
              <a:sym typeface="Poppins"/>
            </a:endParaRPr>
          </a:p>
        </p:txBody>
      </p:sp>
      <p:sp>
        <p:nvSpPr>
          <p:cNvPr id="659" name="Google Shape;659;p50"/>
          <p:cNvSpPr txBox="1"/>
          <p:nvPr/>
        </p:nvSpPr>
        <p:spPr>
          <a:xfrm>
            <a:off x="5944598" y="3452617"/>
            <a:ext cx="2899800" cy="1385400"/>
          </a:xfrm>
          <a:prstGeom prst="rect">
            <a:avLst/>
          </a:prstGeom>
          <a:noFill/>
          <a:ln>
            <a:noFill/>
          </a:ln>
        </p:spPr>
        <p:txBody>
          <a:bodyPr spcFirstLastPara="1" wrap="square" lIns="45725" tIns="45725" rIns="45725" bIns="45725" anchor="t" anchorCtr="0">
            <a:spAutoFit/>
          </a:bodyPr>
          <a:lstStyle/>
          <a:p>
            <a:pPr marL="0" marR="0" lvl="0" indent="0" algn="just" rtl="0">
              <a:lnSpc>
                <a:spcPct val="100000"/>
              </a:lnSpc>
              <a:spcBef>
                <a:spcPts val="0"/>
              </a:spcBef>
              <a:spcAft>
                <a:spcPts val="0"/>
              </a:spcAft>
              <a:buClr>
                <a:srgbClr val="000000"/>
              </a:buClr>
              <a:buSzPts val="700"/>
              <a:buFont typeface="Arial"/>
              <a:buNone/>
            </a:pPr>
            <a:r>
              <a:rPr lang="en" sz="700" b="1" i="0" u="none" strike="noStrike" cap="none">
                <a:solidFill>
                  <a:schemeClr val="dk1"/>
                </a:solidFill>
                <a:latin typeface="Poppins"/>
                <a:ea typeface="Poppins"/>
                <a:cs typeface="Poppins"/>
                <a:sym typeface="Poppins"/>
              </a:rPr>
              <a:t>Pemberhentian dan Hukuman Disiplin</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600"/>
              <a:buFont typeface="Poppins"/>
              <a:buChar char="o"/>
            </a:pPr>
            <a:r>
              <a:rPr lang="en" sz="700" b="1" i="0" u="none" strike="noStrike" cap="none">
                <a:solidFill>
                  <a:schemeClr val="dk1"/>
                </a:solidFill>
                <a:latin typeface="Poppins"/>
                <a:ea typeface="Poppins"/>
                <a:cs typeface="Poppins"/>
                <a:sym typeface="Poppins"/>
              </a:rPr>
              <a:t>Prosedur dan substansi disiplin tidak terpenuhi:</a:t>
            </a:r>
            <a:endParaRPr sz="700" b="1" i="0" u="none" strike="noStrike" cap="none">
              <a:solidFill>
                <a:schemeClr val="dk1"/>
              </a:solidFill>
              <a:latin typeface="Poppins"/>
              <a:ea typeface="Poppins"/>
              <a:cs typeface="Poppins"/>
              <a:sym typeface="Poppins"/>
            </a:endParaRPr>
          </a:p>
          <a:p>
            <a:pPr marL="203200" marR="0" lvl="0" indent="-69850" algn="l"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Unsur tim pemeriksa tidak terpenuhi</a:t>
            </a:r>
            <a:endParaRPr sz="700" b="1" i="0" u="none" strike="noStrike" cap="none">
              <a:solidFill>
                <a:schemeClr val="dk1"/>
              </a:solidFill>
              <a:latin typeface="Poppins"/>
              <a:ea typeface="Poppins"/>
              <a:cs typeface="Poppins"/>
              <a:sym typeface="Poppins"/>
            </a:endParaRPr>
          </a:p>
          <a:p>
            <a:pPr marL="203200" marR="0" lvl="0" indent="-69850" algn="l"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Dugaan pelanggaran tidak terkonfirmasi pada BAP &amp; LHP</a:t>
            </a:r>
            <a:endParaRPr sz="700" b="1" i="0" u="none" strike="noStrike" cap="none">
              <a:solidFill>
                <a:schemeClr val="dk1"/>
              </a:solidFill>
              <a:latin typeface="Poppins"/>
              <a:ea typeface="Poppins"/>
              <a:cs typeface="Poppins"/>
              <a:sym typeface="Poppins"/>
            </a:endParaRPr>
          </a:p>
          <a:p>
            <a:pPr marL="203200" marR="0" lvl="0" indent="-69850" algn="l"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Dukungan bukti pelanggaran tidak dapat terkonfirmasi</a:t>
            </a:r>
            <a:endParaRPr sz="700" b="1" i="0" u="none" strike="noStrike" cap="none">
              <a:solidFill>
                <a:schemeClr val="dk1"/>
              </a:solidFill>
              <a:latin typeface="Poppins"/>
              <a:ea typeface="Poppins"/>
              <a:cs typeface="Poppins"/>
              <a:sym typeface="Poppins"/>
            </a:endParaRPr>
          </a:p>
          <a:p>
            <a:pPr marL="203200" marR="0" lvl="0" indent="-69850" algn="l"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Salah pengenaan norma</a:t>
            </a:r>
            <a:endParaRPr sz="700" b="1" i="0" u="none" strike="noStrike" cap="none">
              <a:solidFill>
                <a:schemeClr val="dk1"/>
              </a:solidFill>
              <a:latin typeface="Poppins"/>
              <a:ea typeface="Poppins"/>
              <a:cs typeface="Poppins"/>
              <a:sym typeface="Poppins"/>
            </a:endParaRPr>
          </a:p>
          <a:p>
            <a:pPr marL="114300" marR="0" lvl="0" indent="-114300" algn="just" rtl="0">
              <a:lnSpc>
                <a:spcPct val="100000"/>
              </a:lnSpc>
              <a:spcBef>
                <a:spcPts val="0"/>
              </a:spcBef>
              <a:spcAft>
                <a:spcPts val="0"/>
              </a:spcAft>
              <a:buClr>
                <a:schemeClr val="dk1"/>
              </a:buClr>
              <a:buSzPts val="600"/>
              <a:buFont typeface="Poppins"/>
              <a:buChar char="o"/>
            </a:pPr>
            <a:r>
              <a:rPr lang="en" sz="700" b="1" i="0" u="none" strike="noStrike" cap="none">
                <a:solidFill>
                  <a:schemeClr val="dk1"/>
                </a:solidFill>
                <a:latin typeface="Poppins"/>
                <a:ea typeface="Poppins"/>
                <a:cs typeface="Poppins"/>
                <a:sym typeface="Poppins"/>
              </a:rPr>
              <a:t>Prosedur dan substansi evaluasi kinerja/tidak terpenuhinya target kinerja:</a:t>
            </a:r>
            <a:endParaRPr sz="700" b="1" i="0" u="none" strike="noStrike" cap="none">
              <a:solidFill>
                <a:schemeClr val="dk1"/>
              </a:solidFill>
              <a:latin typeface="Poppins"/>
              <a:ea typeface="Poppins"/>
              <a:cs typeface="Poppins"/>
              <a:sym typeface="Poppins"/>
            </a:endParaRPr>
          </a:p>
          <a:p>
            <a:pPr marL="203200" marR="0" lvl="0" indent="-69850" algn="just"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Nilai kinerja tahunan bernilai baik/sangat baik</a:t>
            </a:r>
            <a:endParaRPr sz="700" b="1" i="0" u="none" strike="noStrike" cap="none">
              <a:solidFill>
                <a:schemeClr val="dk1"/>
              </a:solidFill>
              <a:latin typeface="Poppins"/>
              <a:ea typeface="Poppins"/>
              <a:cs typeface="Poppins"/>
              <a:sym typeface="Poppins"/>
            </a:endParaRPr>
          </a:p>
          <a:p>
            <a:pPr marL="203200" marR="0" lvl="0" indent="-69850" algn="just" rtl="0">
              <a:lnSpc>
                <a:spcPct val="100000"/>
              </a:lnSpc>
              <a:spcBef>
                <a:spcPts val="0"/>
              </a:spcBef>
              <a:spcAft>
                <a:spcPts val="0"/>
              </a:spcAft>
              <a:buClr>
                <a:schemeClr val="dk1"/>
              </a:buClr>
              <a:buSzPts val="700"/>
              <a:buFont typeface="Poppins"/>
              <a:buAutoNum type="arabicPeriod"/>
            </a:pPr>
            <a:r>
              <a:rPr lang="en" sz="700" b="1" i="0" u="none" strike="noStrike" cap="none">
                <a:solidFill>
                  <a:schemeClr val="dk1"/>
                </a:solidFill>
                <a:latin typeface="Poppins"/>
                <a:ea typeface="Poppins"/>
                <a:cs typeface="Poppins"/>
                <a:sym typeface="Poppins"/>
              </a:rPr>
              <a:t>Tidak dilakukan bimbingan/konseling kinerja secara berkala</a:t>
            </a:r>
            <a:endParaRPr sz="700" b="1" i="0" u="none" strike="noStrike" cap="none">
              <a:solidFill>
                <a:schemeClr val="dk1"/>
              </a:solidFill>
              <a:latin typeface="Poppins"/>
              <a:ea typeface="Poppins"/>
              <a:cs typeface="Poppins"/>
              <a:sym typeface="Poppins"/>
            </a:endParaRPr>
          </a:p>
        </p:txBody>
      </p:sp>
      <p:sp>
        <p:nvSpPr>
          <p:cNvPr id="660" name="Google Shape;660;p50"/>
          <p:cNvSpPr/>
          <p:nvPr/>
        </p:nvSpPr>
        <p:spPr>
          <a:xfrm>
            <a:off x="2284122" y="1344742"/>
            <a:ext cx="1569300" cy="204300"/>
          </a:xfrm>
          <a:prstGeom prst="flowChartAlternateProcess">
            <a:avLst/>
          </a:prstGeom>
          <a:solidFill>
            <a:srgbClr val="1D2F64"/>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chemeClr val="lt1"/>
                </a:solidFill>
                <a:latin typeface="Montserrat"/>
                <a:ea typeface="Montserrat"/>
                <a:cs typeface="Montserrat"/>
                <a:sym typeface="Montserrat"/>
              </a:rPr>
              <a:t>76.652 ASN</a:t>
            </a:r>
            <a:endParaRPr sz="800" b="1" i="0" u="none" strike="noStrike" cap="none">
              <a:solidFill>
                <a:schemeClr val="lt1"/>
              </a:solidFill>
              <a:latin typeface="Montserrat"/>
              <a:ea typeface="Montserrat"/>
              <a:cs typeface="Montserrat"/>
              <a:sym typeface="Montserrat"/>
            </a:endParaRPr>
          </a:p>
        </p:txBody>
      </p:sp>
      <p:sp>
        <p:nvSpPr>
          <p:cNvPr id="661" name="Google Shape;661;p50"/>
          <p:cNvSpPr txBox="1"/>
          <p:nvPr/>
        </p:nvSpPr>
        <p:spPr>
          <a:xfrm>
            <a:off x="295500" y="4509625"/>
            <a:ext cx="4078800" cy="107700"/>
          </a:xfrm>
          <a:prstGeom prst="rect">
            <a:avLst/>
          </a:prstGeom>
          <a:noFill/>
          <a:ln>
            <a:noFill/>
          </a:ln>
        </p:spPr>
        <p:txBody>
          <a:bodyPr spcFirstLastPara="1" wrap="square" lIns="0" tIns="0" rIns="0" bIns="0" anchor="t" anchorCtr="0">
            <a:spAutoFit/>
          </a:bodyPr>
          <a:lstStyle/>
          <a:p>
            <a:pPr marL="0" marR="0" lvl="0" indent="0" algn="l" rtl="0">
              <a:lnSpc>
                <a:spcPct val="121000"/>
              </a:lnSpc>
              <a:spcBef>
                <a:spcPts val="0"/>
              </a:spcBef>
              <a:spcAft>
                <a:spcPts val="0"/>
              </a:spcAft>
              <a:buClr>
                <a:srgbClr val="000000"/>
              </a:buClr>
              <a:buSzPts val="700"/>
              <a:buFont typeface="Arial"/>
              <a:buNone/>
            </a:pPr>
            <a:r>
              <a:rPr lang="en" sz="700" b="1" i="1" u="none" strike="noStrike" cap="none">
                <a:solidFill>
                  <a:srgbClr val="000000"/>
                </a:solidFill>
                <a:latin typeface="Montserrat"/>
                <a:ea typeface="Montserrat"/>
                <a:cs typeface="Montserrat"/>
                <a:sym typeface="Montserrat"/>
              </a:rPr>
              <a:t>*) Pemberhentian karena Hukdis, dari Jabatan, dari ASN, dan dari Tugas Tambahan</a:t>
            </a:r>
            <a:endParaRPr sz="532" b="1" i="1" u="none" strike="noStrike" cap="none">
              <a:solidFill>
                <a:srgbClr val="000000"/>
              </a:solidFill>
              <a:latin typeface="Montserrat"/>
              <a:ea typeface="Montserrat"/>
              <a:cs typeface="Montserrat"/>
              <a:sym typeface="Montserrat"/>
            </a:endParaRPr>
          </a:p>
        </p:txBody>
      </p:sp>
      <p:sp>
        <p:nvSpPr>
          <p:cNvPr id="662" name="Google Shape;662;p50"/>
          <p:cNvSpPr txBox="1"/>
          <p:nvPr/>
        </p:nvSpPr>
        <p:spPr>
          <a:xfrm>
            <a:off x="8064239" y="4877445"/>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30</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66"/>
        <p:cNvGrpSpPr/>
        <p:nvPr/>
      </p:nvGrpSpPr>
      <p:grpSpPr>
        <a:xfrm>
          <a:off x="0" y="0"/>
          <a:ext cx="0" cy="0"/>
          <a:chOff x="0" y="0"/>
          <a:chExt cx="0" cy="0"/>
        </a:xfrm>
      </p:grpSpPr>
      <p:sp>
        <p:nvSpPr>
          <p:cNvPr id="667" name="Google Shape;667;p51"/>
          <p:cNvSpPr txBox="1"/>
          <p:nvPr/>
        </p:nvSpPr>
        <p:spPr>
          <a:xfrm>
            <a:off x="527475" y="108950"/>
            <a:ext cx="7857600" cy="280200"/>
          </a:xfrm>
          <a:prstGeom prst="rect">
            <a:avLst/>
          </a:prstGeom>
          <a:noFill/>
          <a:ln>
            <a:noFill/>
          </a:ln>
        </p:spPr>
        <p:txBody>
          <a:bodyPr spcFirstLastPara="1" wrap="square" lIns="0" tIns="0" rIns="0" bIns="0" anchor="t" anchorCtr="0">
            <a:spAutoFit/>
          </a:bodyPr>
          <a:lstStyle/>
          <a:p>
            <a:pPr marL="0" marR="0" lvl="0" indent="0" algn="ctr" rtl="0">
              <a:lnSpc>
                <a:spcPct val="105000"/>
              </a:lnSpc>
              <a:spcBef>
                <a:spcPts val="0"/>
              </a:spcBef>
              <a:spcAft>
                <a:spcPts val="0"/>
              </a:spcAft>
              <a:buClr>
                <a:srgbClr val="000000"/>
              </a:buClr>
              <a:buSzPts val="1100"/>
              <a:buFont typeface="Arial"/>
              <a:buNone/>
            </a:pPr>
            <a:r>
              <a:rPr lang="en" sz="1820" b="0" i="0" u="none" strike="noStrike" cap="none">
                <a:solidFill>
                  <a:srgbClr val="16599D"/>
                </a:solidFill>
                <a:latin typeface="Poppins SemiBold"/>
                <a:ea typeface="Poppins SemiBold"/>
                <a:cs typeface="Poppins SemiBold"/>
                <a:sym typeface="Poppins SemiBold"/>
              </a:rPr>
              <a:t>Tindakan Administrasi Pemblokiran Tahun 2025 dan 2026</a:t>
            </a:r>
            <a:endParaRPr sz="1820" b="0" i="0" u="none" strike="noStrike" cap="none">
              <a:solidFill>
                <a:srgbClr val="16599D"/>
              </a:solidFill>
              <a:latin typeface="Poppins SemiBold"/>
              <a:ea typeface="Poppins SemiBold"/>
              <a:cs typeface="Poppins SemiBold"/>
              <a:sym typeface="Poppins SemiBold"/>
            </a:endParaRPr>
          </a:p>
        </p:txBody>
      </p:sp>
      <p:sp>
        <p:nvSpPr>
          <p:cNvPr id="668" name="Google Shape;668;p51"/>
          <p:cNvSpPr txBox="1"/>
          <p:nvPr/>
        </p:nvSpPr>
        <p:spPr>
          <a:xfrm>
            <a:off x="8064239" y="4877445"/>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31</a:t>
            </a:fld>
            <a:endParaRPr sz="1300" b="1" i="0" u="none" strike="noStrike" cap="none">
              <a:solidFill>
                <a:srgbClr val="000000"/>
              </a:solidFill>
              <a:latin typeface="Calibri"/>
              <a:ea typeface="Calibri"/>
              <a:cs typeface="Calibri"/>
              <a:sym typeface="Calibri"/>
            </a:endParaRPr>
          </a:p>
        </p:txBody>
      </p:sp>
      <p:grpSp>
        <p:nvGrpSpPr>
          <p:cNvPr id="669" name="Google Shape;669;p51"/>
          <p:cNvGrpSpPr/>
          <p:nvPr/>
        </p:nvGrpSpPr>
        <p:grpSpPr>
          <a:xfrm>
            <a:off x="92678" y="-664620"/>
            <a:ext cx="434807" cy="1236081"/>
            <a:chOff x="0" y="-38100"/>
            <a:chExt cx="297956" cy="847037"/>
          </a:xfrm>
        </p:grpSpPr>
        <p:sp>
          <p:nvSpPr>
            <p:cNvPr id="670" name="Google Shape;670;p51"/>
            <p:cNvSpPr/>
            <p:nvPr/>
          </p:nvSpPr>
          <p:spPr>
            <a:xfrm>
              <a:off x="0" y="0"/>
              <a:ext cx="297956" cy="808937"/>
            </a:xfrm>
            <a:custGeom>
              <a:avLst/>
              <a:gdLst/>
              <a:ahLst/>
              <a:cxnLst/>
              <a:rect l="l" t="t" r="r" b="b"/>
              <a:pathLst>
                <a:path w="297956" h="808937" extrusionOk="0">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p51"/>
            <p:cNvSpPr txBox="1"/>
            <p:nvPr/>
          </p:nvSpPr>
          <p:spPr>
            <a:xfrm>
              <a:off x="0" y="-38100"/>
              <a:ext cx="297900" cy="846900"/>
            </a:xfrm>
            <a:prstGeom prst="rect">
              <a:avLst/>
            </a:prstGeom>
            <a:no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672" name="Google Shape;672;p51"/>
          <p:cNvSpPr/>
          <p:nvPr/>
        </p:nvSpPr>
        <p:spPr>
          <a:xfrm>
            <a:off x="111189" y="21377"/>
            <a:ext cx="397801" cy="497252"/>
          </a:xfrm>
          <a:custGeom>
            <a:avLst/>
            <a:gdLst/>
            <a:ahLst/>
            <a:cxnLst/>
            <a:rect l="l" t="t" r="r" b="b"/>
            <a:pathLst>
              <a:path w="795602" h="994503" extrusionOk="0">
                <a:moveTo>
                  <a:pt x="0" y="0"/>
                </a:moveTo>
                <a:lnTo>
                  <a:pt x="795602" y="0"/>
                </a:lnTo>
                <a:lnTo>
                  <a:pt x="795602" y="994503"/>
                </a:lnTo>
                <a:lnTo>
                  <a:pt x="0" y="994503"/>
                </a:lnTo>
                <a:lnTo>
                  <a:pt x="0" y="0"/>
                </a:lnTo>
                <a:close/>
              </a:path>
            </a:pathLst>
          </a:custGeom>
          <a:blipFill rotWithShape="1">
            <a:blip r:embed="rId4">
              <a:alphaModFix/>
            </a:blip>
            <a:stretch>
              <a:fillRect/>
            </a:stretch>
          </a:blipFill>
          <a:ln>
            <a:noFill/>
          </a:ln>
        </p:spPr>
      </p:sp>
      <p:sp>
        <p:nvSpPr>
          <p:cNvPr id="673" name="Google Shape;673;p51"/>
          <p:cNvSpPr txBox="1"/>
          <p:nvPr/>
        </p:nvSpPr>
        <p:spPr>
          <a:xfrm>
            <a:off x="4901853" y="4849082"/>
            <a:ext cx="3936000" cy="924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600"/>
              <a:buFont typeface="Arial"/>
              <a:buNone/>
            </a:pPr>
            <a:r>
              <a:rPr lang="en" sz="600" b="1" i="1" u="none" strike="noStrike" cap="none">
                <a:solidFill>
                  <a:srgbClr val="0070C0"/>
                </a:solidFill>
                <a:latin typeface="Montserrat"/>
                <a:ea typeface="Montserrat"/>
                <a:cs typeface="Montserrat"/>
                <a:sym typeface="Montserrat"/>
              </a:rPr>
              <a:t>Sumber : Data Olahan Layanan Pemblokiran dan Buka Blokir SIASN berdasarkan tahun usul</a:t>
            </a:r>
            <a:endParaRPr sz="600" b="1" i="1" u="none" strike="noStrike" cap="none">
              <a:solidFill>
                <a:srgbClr val="0070C0"/>
              </a:solidFill>
              <a:latin typeface="Montserrat"/>
              <a:ea typeface="Montserrat"/>
              <a:cs typeface="Montserrat"/>
              <a:sym typeface="Montserrat"/>
            </a:endParaRPr>
          </a:p>
        </p:txBody>
      </p:sp>
      <p:sp>
        <p:nvSpPr>
          <p:cNvPr id="674" name="Google Shape;674;p51"/>
          <p:cNvSpPr txBox="1"/>
          <p:nvPr/>
        </p:nvSpPr>
        <p:spPr>
          <a:xfrm>
            <a:off x="6765068" y="4874478"/>
            <a:ext cx="2295000" cy="276900"/>
          </a:xfrm>
          <a:prstGeom prst="rect">
            <a:avLst/>
          </a:prstGeom>
          <a:noFill/>
          <a:ln>
            <a:noFill/>
          </a:ln>
        </p:spPr>
        <p:txBody>
          <a:bodyPr spcFirstLastPara="1" wrap="square" lIns="91425" tIns="91425" rIns="91425" bIns="91425" anchor="t" anchorCtr="0">
            <a:spAutoFit/>
          </a:bodyPr>
          <a:lstStyle/>
          <a:p>
            <a:pPr marL="0" marR="0" lvl="0" indent="0" algn="l" rtl="0">
              <a:lnSpc>
                <a:spcPct val="121000"/>
              </a:lnSpc>
              <a:spcBef>
                <a:spcPts val="0"/>
              </a:spcBef>
              <a:spcAft>
                <a:spcPts val="0"/>
              </a:spcAft>
              <a:buClr>
                <a:srgbClr val="000000"/>
              </a:buClr>
              <a:buSzPts val="600"/>
              <a:buFont typeface="Arial"/>
              <a:buNone/>
            </a:pPr>
            <a:r>
              <a:rPr lang="en" sz="600" b="1" i="1" u="none" strike="noStrike" cap="none">
                <a:solidFill>
                  <a:srgbClr val="0070C0"/>
                </a:solidFill>
                <a:latin typeface="Arial"/>
                <a:ea typeface="Arial"/>
                <a:cs typeface="Arial"/>
                <a:sym typeface="Arial"/>
              </a:rPr>
              <a:t>*Data Periode  1 Januari 2025 s.d. </a:t>
            </a:r>
            <a:r>
              <a:rPr lang="en" sz="600" b="1" i="1">
                <a:solidFill>
                  <a:srgbClr val="0070C0"/>
                </a:solidFill>
              </a:rPr>
              <a:t>1 Agustus</a:t>
            </a:r>
            <a:r>
              <a:rPr lang="en" sz="600" b="1" i="1" u="none" strike="noStrike" cap="none">
                <a:solidFill>
                  <a:srgbClr val="0070C0"/>
                </a:solidFill>
                <a:latin typeface="Arial"/>
                <a:ea typeface="Arial"/>
                <a:cs typeface="Arial"/>
                <a:sym typeface="Arial"/>
              </a:rPr>
              <a:t> 2026</a:t>
            </a:r>
            <a:endParaRPr sz="600" b="0" i="0" u="none" strike="noStrike" cap="none">
              <a:solidFill>
                <a:srgbClr val="000000"/>
              </a:solidFill>
              <a:latin typeface="Arial"/>
              <a:ea typeface="Arial"/>
              <a:cs typeface="Arial"/>
              <a:sym typeface="Arial"/>
            </a:endParaRPr>
          </a:p>
        </p:txBody>
      </p:sp>
      <p:sp>
        <p:nvSpPr>
          <p:cNvPr id="675" name="Google Shape;675;p51"/>
          <p:cNvSpPr txBox="1"/>
          <p:nvPr/>
        </p:nvSpPr>
        <p:spPr>
          <a:xfrm>
            <a:off x="439100" y="548900"/>
            <a:ext cx="8511900" cy="276900"/>
          </a:xfrm>
          <a:prstGeom prst="rect">
            <a:avLst/>
          </a:prstGeom>
          <a:solidFill>
            <a:srgbClr val="D9E1F2"/>
          </a:solidFill>
          <a:ln>
            <a:noFill/>
          </a:ln>
        </p:spPr>
        <p:txBody>
          <a:bodyPr spcFirstLastPara="1" wrap="square" lIns="45725" tIns="22850" rIns="45725" bIns="22850" anchor="ctr"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000000"/>
                </a:solidFill>
                <a:latin typeface="Arial"/>
                <a:ea typeface="Arial"/>
                <a:cs typeface="Arial"/>
                <a:sym typeface="Arial"/>
              </a:rPr>
              <a:t>Pemblokiran </a:t>
            </a:r>
            <a:r>
              <a:rPr lang="en" sz="800" b="0" i="0" u="none" strike="noStrike" cap="none">
                <a:solidFill>
                  <a:srgbClr val="000000"/>
                </a:solidFill>
                <a:latin typeface="Arial"/>
                <a:ea typeface="Arial"/>
                <a:cs typeface="Arial"/>
                <a:sym typeface="Arial"/>
              </a:rPr>
              <a:t>adalah tindakan administratif berupa pembatasan sementara akses terhadap layanan kepegawaian, baik kepada individu ASN </a:t>
            </a:r>
            <a:r>
              <a:rPr lang="en" sz="800" b="1" i="0" u="none" strike="noStrike" cap="none">
                <a:solidFill>
                  <a:srgbClr val="000000"/>
                </a:solidFill>
                <a:latin typeface="Arial"/>
                <a:ea typeface="Arial"/>
                <a:cs typeface="Arial"/>
                <a:sym typeface="Arial"/>
              </a:rPr>
              <a:t>(Pemblokiran Data ASN)</a:t>
            </a:r>
            <a:r>
              <a:rPr lang="en" sz="800" b="0" i="0" u="none" strike="noStrike" cap="none">
                <a:solidFill>
                  <a:srgbClr val="000000"/>
                </a:solidFill>
                <a:latin typeface="Arial"/>
                <a:ea typeface="Arial"/>
                <a:cs typeface="Arial"/>
                <a:sym typeface="Arial"/>
              </a:rPr>
              <a:t> maupun kepada instansi </a:t>
            </a:r>
            <a:r>
              <a:rPr lang="en" sz="800" b="1" i="0" u="none" strike="noStrike" cap="none">
                <a:solidFill>
                  <a:srgbClr val="000000"/>
                </a:solidFill>
                <a:latin typeface="Arial"/>
                <a:ea typeface="Arial"/>
                <a:cs typeface="Arial"/>
                <a:sym typeface="Arial"/>
              </a:rPr>
              <a:t>(Pemblokiran Layanan Instansi</a:t>
            </a:r>
            <a:r>
              <a:rPr lang="en" sz="800" b="0" i="0" u="none" strike="noStrike" cap="none">
                <a:solidFill>
                  <a:srgbClr val="000000"/>
                </a:solidFill>
                <a:latin typeface="Arial"/>
                <a:ea typeface="Arial"/>
                <a:cs typeface="Arial"/>
                <a:sym typeface="Arial"/>
              </a:rPr>
              <a:t>), sebagai bentuk pengendalian untuk memastikan kepatuhan terhadap ketentuan yang berlaku. </a:t>
            </a:r>
            <a:endParaRPr sz="1100" b="1" i="0" u="none" strike="noStrike" cap="none">
              <a:solidFill>
                <a:srgbClr val="DE1D5E"/>
              </a:solidFill>
              <a:latin typeface="Poppins"/>
              <a:ea typeface="Poppins"/>
              <a:cs typeface="Poppins"/>
              <a:sym typeface="Poppins"/>
            </a:endParaRPr>
          </a:p>
        </p:txBody>
      </p:sp>
      <p:pic>
        <p:nvPicPr>
          <p:cNvPr id="676" name="Google Shape;676;p51"/>
          <p:cNvPicPr preferRelativeResize="0"/>
          <p:nvPr/>
        </p:nvPicPr>
        <p:blipFill>
          <a:blip r:embed="rId5">
            <a:alphaModFix/>
          </a:blip>
          <a:stretch>
            <a:fillRect/>
          </a:stretch>
        </p:blipFill>
        <p:spPr>
          <a:xfrm>
            <a:off x="232731" y="978200"/>
            <a:ext cx="8679525" cy="371848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52"/>
          <p:cNvSpPr/>
          <p:nvPr/>
        </p:nvSpPr>
        <p:spPr>
          <a:xfrm>
            <a:off x="473124" y="958374"/>
            <a:ext cx="3230700" cy="3840900"/>
          </a:xfrm>
          <a:prstGeom prst="roundRect">
            <a:avLst>
              <a:gd name="adj" fmla="val 3223"/>
            </a:avLst>
          </a:prstGeom>
          <a:noFill/>
          <a:ln w="17375" cap="flat" cmpd="sng">
            <a:solidFill>
              <a:srgbClr val="FF0000"/>
            </a:solidFill>
            <a:prstDash val="lgDash"/>
            <a:round/>
            <a:headEnd type="none" w="sm" len="sm"/>
            <a:tailEnd type="none" w="sm" len="sm"/>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682" name="Google Shape;682;p52"/>
          <p:cNvSpPr/>
          <p:nvPr/>
        </p:nvSpPr>
        <p:spPr>
          <a:xfrm>
            <a:off x="6365995" y="1267548"/>
            <a:ext cx="2319000" cy="3440400"/>
          </a:xfrm>
          <a:prstGeom prst="roundRect">
            <a:avLst>
              <a:gd name="adj" fmla="val 7295"/>
            </a:avLst>
          </a:prstGeom>
          <a:noFill/>
          <a:ln w="17375" cap="flat" cmpd="sng">
            <a:solidFill>
              <a:srgbClr val="1F497D"/>
            </a:solidFill>
            <a:prstDash val="lgDash"/>
            <a:round/>
            <a:headEnd type="none" w="sm" len="sm"/>
            <a:tailEnd type="none" w="sm" len="sm"/>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683" name="Google Shape;683;p52"/>
          <p:cNvSpPr txBox="1"/>
          <p:nvPr/>
        </p:nvSpPr>
        <p:spPr>
          <a:xfrm>
            <a:off x="1023250" y="72524"/>
            <a:ext cx="7002000" cy="323100"/>
          </a:xfrm>
          <a:prstGeom prst="rect">
            <a:avLst/>
          </a:prstGeom>
          <a:noFill/>
          <a:ln>
            <a:noFill/>
          </a:ln>
        </p:spPr>
        <p:txBody>
          <a:bodyPr spcFirstLastPara="1" wrap="square" lIns="0" tIns="0" rIns="0" bIns="0" anchor="t" anchorCtr="0">
            <a:spAutoFit/>
          </a:bodyPr>
          <a:lstStyle/>
          <a:p>
            <a:pPr marL="0" marR="0" lvl="0" indent="0" algn="ctr" rtl="0">
              <a:lnSpc>
                <a:spcPct val="113998"/>
              </a:lnSpc>
              <a:spcBef>
                <a:spcPts val="0"/>
              </a:spcBef>
              <a:spcAft>
                <a:spcPts val="0"/>
              </a:spcAft>
              <a:buClr>
                <a:srgbClr val="000000"/>
              </a:buClr>
              <a:buSzPts val="2100"/>
              <a:buFont typeface="Arial"/>
              <a:buNone/>
            </a:pPr>
            <a:r>
              <a:rPr lang="en" sz="2100" b="0" i="0" u="none" strike="noStrike" cap="none">
                <a:solidFill>
                  <a:srgbClr val="00357B"/>
                </a:solidFill>
                <a:latin typeface="Open Sans ExtraBold"/>
                <a:ea typeface="Open Sans ExtraBold"/>
                <a:cs typeface="Open Sans ExtraBold"/>
                <a:sym typeface="Open Sans ExtraBold"/>
              </a:rPr>
              <a:t>ASN DIGITAL</a:t>
            </a:r>
            <a:endParaRPr sz="1000" b="0" i="0" u="none" strike="noStrike" cap="none">
              <a:solidFill>
                <a:srgbClr val="000000"/>
              </a:solidFill>
              <a:latin typeface="Arial"/>
              <a:ea typeface="Arial"/>
              <a:cs typeface="Arial"/>
              <a:sym typeface="Arial"/>
            </a:endParaRPr>
          </a:p>
        </p:txBody>
      </p:sp>
      <p:sp>
        <p:nvSpPr>
          <p:cNvPr id="684" name="Google Shape;684;p52"/>
          <p:cNvSpPr txBox="1"/>
          <p:nvPr/>
        </p:nvSpPr>
        <p:spPr>
          <a:xfrm>
            <a:off x="8882265" y="4853190"/>
            <a:ext cx="76200" cy="107700"/>
          </a:xfrm>
          <a:prstGeom prst="rect">
            <a:avLst/>
          </a:prstGeom>
          <a:noFill/>
          <a:ln>
            <a:noFill/>
          </a:ln>
        </p:spPr>
        <p:txBody>
          <a:bodyPr spcFirstLastPara="1" wrap="square" lIns="0" tIns="0" rIns="0" bIns="0" anchor="t" anchorCtr="0">
            <a:spAutoFit/>
          </a:bodyPr>
          <a:lstStyle/>
          <a:p>
            <a:pPr marL="0" marR="0" lvl="0" indent="0" algn="ctr" rtl="0">
              <a:lnSpc>
                <a:spcPct val="140017"/>
              </a:lnSpc>
              <a:spcBef>
                <a:spcPts val="0"/>
              </a:spcBef>
              <a:spcAft>
                <a:spcPts val="0"/>
              </a:spcAft>
              <a:buClr>
                <a:srgbClr val="000000"/>
              </a:buClr>
              <a:buSzPts val="700"/>
              <a:buFont typeface="Arial"/>
              <a:buNone/>
            </a:pPr>
            <a:endParaRPr sz="700" b="0" i="0" u="none" strike="noStrike" cap="none">
              <a:solidFill>
                <a:srgbClr val="000000"/>
              </a:solidFill>
              <a:latin typeface="Arial"/>
              <a:ea typeface="Arial"/>
              <a:cs typeface="Arial"/>
              <a:sym typeface="Arial"/>
            </a:endParaRPr>
          </a:p>
        </p:txBody>
      </p:sp>
      <p:sp>
        <p:nvSpPr>
          <p:cNvPr id="685" name="Google Shape;685;p52"/>
          <p:cNvSpPr/>
          <p:nvPr/>
        </p:nvSpPr>
        <p:spPr>
          <a:xfrm>
            <a:off x="387578" y="4007221"/>
            <a:ext cx="3384600" cy="795900"/>
          </a:xfrm>
          <a:prstGeom prst="roundRect">
            <a:avLst>
              <a:gd name="adj" fmla="val 4167"/>
            </a:avLst>
          </a:prstGeom>
          <a:solidFill>
            <a:srgbClr val="F7F7F7"/>
          </a:solidFill>
          <a:ln w="11575" cap="flat" cmpd="sng">
            <a:solidFill>
              <a:srgbClr val="FEFEFE"/>
            </a:solidFill>
            <a:prstDash val="solid"/>
            <a:miter lim="8000"/>
            <a:headEnd type="none" w="sm" len="sm"/>
            <a:tailEnd type="none" w="sm" len="sm"/>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186"/>
              <a:buFont typeface="Arial"/>
              <a:buNone/>
            </a:pPr>
            <a:r>
              <a:rPr lang="en" sz="1186" b="1" i="0" u="none" strike="noStrike" cap="none">
                <a:solidFill>
                  <a:schemeClr val="dk1"/>
                </a:solidFill>
                <a:latin typeface="Calibri"/>
                <a:ea typeface="Calibri"/>
                <a:cs typeface="Calibri"/>
                <a:sym typeface="Calibri"/>
              </a:rPr>
              <a:t>Jumlah Kunjungan ASN Digital</a:t>
            </a:r>
            <a:endParaRPr sz="9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86"/>
              <a:buFont typeface="Arial"/>
              <a:buNone/>
            </a:pPr>
            <a:r>
              <a:rPr lang="en" sz="1186" b="0" i="0" u="none" strike="noStrike" cap="none">
                <a:solidFill>
                  <a:schemeClr val="dk1"/>
                </a:solidFill>
                <a:highlight>
                  <a:srgbClr val="FFFF00"/>
                </a:highlight>
                <a:latin typeface="Calibri"/>
                <a:ea typeface="Calibri"/>
                <a:cs typeface="Calibri"/>
                <a:sym typeface="Calibri"/>
              </a:rPr>
              <a:t>Total: 1.498.195.964 kunjungan</a:t>
            </a:r>
            <a:r>
              <a:rPr lang="en" sz="1186" b="0" i="0" u="none" strike="noStrike" cap="none">
                <a:solidFill>
                  <a:schemeClr val="dk1"/>
                </a:solidFill>
                <a:latin typeface="Calibri"/>
                <a:ea typeface="Calibri"/>
                <a:cs typeface="Calibri"/>
                <a:sym typeface="Calibri"/>
              </a:rPr>
              <a:t> Tahun 2025-2026</a:t>
            </a:r>
            <a:endParaRPr sz="912"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86"/>
              <a:buFont typeface="Arial"/>
              <a:buNone/>
            </a:pPr>
            <a:r>
              <a:rPr lang="en" sz="1186" b="0" i="0" u="none" strike="noStrike" cap="none">
                <a:solidFill>
                  <a:schemeClr val="dk1"/>
                </a:solidFill>
                <a:highlight>
                  <a:srgbClr val="FFFF00"/>
                </a:highlight>
                <a:latin typeface="Calibri"/>
                <a:ea typeface="Calibri"/>
                <a:cs typeface="Calibri"/>
                <a:sym typeface="Calibri"/>
              </a:rPr>
              <a:t>Rata-Rata Data Harian: 6.718.368 kunjungan </a:t>
            </a:r>
            <a:r>
              <a:rPr lang="en" sz="1186" b="0" i="0" u="none" strike="noStrike" cap="none">
                <a:solidFill>
                  <a:schemeClr val="dk1"/>
                </a:solidFill>
                <a:latin typeface="Calibri"/>
                <a:ea typeface="Calibri"/>
                <a:cs typeface="Calibri"/>
                <a:sym typeface="Calibri"/>
              </a:rPr>
              <a:t>Tahun 2025-2026</a:t>
            </a:r>
            <a:endParaRPr sz="912" b="0" i="0" u="none" strike="noStrike" cap="none">
              <a:solidFill>
                <a:srgbClr val="000000"/>
              </a:solidFill>
              <a:latin typeface="Arial"/>
              <a:ea typeface="Arial"/>
              <a:cs typeface="Arial"/>
              <a:sym typeface="Arial"/>
            </a:endParaRPr>
          </a:p>
        </p:txBody>
      </p:sp>
      <p:sp>
        <p:nvSpPr>
          <p:cNvPr id="686" name="Google Shape;686;p52"/>
          <p:cNvSpPr/>
          <p:nvPr/>
        </p:nvSpPr>
        <p:spPr>
          <a:xfrm>
            <a:off x="6561826" y="3952014"/>
            <a:ext cx="2080500" cy="609300"/>
          </a:xfrm>
          <a:prstGeom prst="roundRect">
            <a:avLst>
              <a:gd name="adj" fmla="val 16667"/>
            </a:avLst>
          </a:prstGeom>
          <a:solidFill>
            <a:srgbClr val="DEEFF2"/>
          </a:solidFill>
          <a:ln>
            <a:noFill/>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dk1"/>
              </a:solidFill>
              <a:latin typeface="Calibri"/>
              <a:ea typeface="Calibri"/>
              <a:cs typeface="Calibri"/>
              <a:sym typeface="Calibri"/>
            </a:endParaRPr>
          </a:p>
        </p:txBody>
      </p:sp>
      <p:sp>
        <p:nvSpPr>
          <p:cNvPr id="687" name="Google Shape;687;p52"/>
          <p:cNvSpPr/>
          <p:nvPr/>
        </p:nvSpPr>
        <p:spPr>
          <a:xfrm>
            <a:off x="6723926" y="4046141"/>
            <a:ext cx="530616" cy="409017"/>
          </a:xfrm>
          <a:custGeom>
            <a:avLst/>
            <a:gdLst/>
            <a:ahLst/>
            <a:cxnLst/>
            <a:rect l="l" t="t" r="r" b="b"/>
            <a:pathLst>
              <a:path w="1473934" h="1473934" extrusionOk="0">
                <a:moveTo>
                  <a:pt x="0" y="0"/>
                </a:moveTo>
                <a:lnTo>
                  <a:pt x="1473934" y="0"/>
                </a:lnTo>
                <a:lnTo>
                  <a:pt x="1473934" y="1473934"/>
                </a:lnTo>
                <a:lnTo>
                  <a:pt x="0" y="1473934"/>
                </a:lnTo>
                <a:lnTo>
                  <a:pt x="0" y="0"/>
                </a:lnTo>
                <a:close/>
              </a:path>
            </a:pathLst>
          </a:custGeom>
          <a:blipFill rotWithShape="1">
            <a:blip r:embed="rId3">
              <a:alphaModFix/>
            </a:blip>
            <a:stretch>
              <a:fillRect/>
            </a:stretch>
          </a:blipFill>
          <a:ln>
            <a:noFill/>
          </a:ln>
        </p:spPr>
        <p:txBody>
          <a:bodyPr spcFirstLastPara="1" wrap="square" lIns="62550" tIns="31275" rIns="62550" bIns="31275" anchor="t" anchorCtr="0">
            <a:noAutofit/>
          </a:bodyPr>
          <a:lstStyle/>
          <a:p>
            <a:pPr marL="0" marR="0" lvl="0" indent="0" algn="l" rtl="0">
              <a:lnSpc>
                <a:spcPct val="100000"/>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sp>
        <p:nvSpPr>
          <p:cNvPr id="688" name="Google Shape;688;p52"/>
          <p:cNvSpPr txBox="1"/>
          <p:nvPr/>
        </p:nvSpPr>
        <p:spPr>
          <a:xfrm>
            <a:off x="7295975" y="4054305"/>
            <a:ext cx="1332600" cy="411900"/>
          </a:xfrm>
          <a:prstGeom prst="rect">
            <a:avLst/>
          </a:prstGeom>
          <a:noFill/>
          <a:ln>
            <a:noFill/>
          </a:ln>
        </p:spPr>
        <p:txBody>
          <a:bodyPr spcFirstLastPara="1" wrap="square" lIns="0" tIns="0" rIns="0" bIns="0" anchor="t" anchorCtr="0">
            <a:spAutoFit/>
          </a:bodyPr>
          <a:lstStyle/>
          <a:p>
            <a:pPr marL="0" marR="0" lvl="0" indent="0" algn="ctr" rtl="0">
              <a:lnSpc>
                <a:spcPct val="113005"/>
              </a:lnSpc>
              <a:spcBef>
                <a:spcPts val="0"/>
              </a:spcBef>
              <a:spcAft>
                <a:spcPts val="0"/>
              </a:spcAft>
              <a:buClr>
                <a:srgbClr val="000000"/>
              </a:buClr>
              <a:buSzPts val="821"/>
              <a:buFont typeface="Arial"/>
              <a:buNone/>
            </a:pPr>
            <a:r>
              <a:rPr lang="en" sz="821" b="1" i="0" u="none" strike="noStrike" cap="none">
                <a:solidFill>
                  <a:srgbClr val="000000"/>
                </a:solidFill>
                <a:latin typeface="Roboto"/>
                <a:ea typeface="Roboto"/>
                <a:cs typeface="Roboto"/>
                <a:sym typeface="Roboto"/>
              </a:rPr>
              <a:t>43 Unit Eselon 2</a:t>
            </a:r>
            <a:endParaRPr sz="821" b="0" i="0" u="none" strike="noStrike" cap="none">
              <a:solidFill>
                <a:srgbClr val="000000"/>
              </a:solidFill>
              <a:latin typeface="Arial"/>
              <a:ea typeface="Arial"/>
              <a:cs typeface="Arial"/>
              <a:sym typeface="Arial"/>
            </a:endParaRPr>
          </a:p>
          <a:p>
            <a:pPr marL="0" marR="0" lvl="0" indent="0" algn="ctr" rtl="0">
              <a:lnSpc>
                <a:spcPct val="113005"/>
              </a:lnSpc>
              <a:spcBef>
                <a:spcPts val="0"/>
              </a:spcBef>
              <a:spcAft>
                <a:spcPts val="0"/>
              </a:spcAft>
              <a:buClr>
                <a:srgbClr val="000000"/>
              </a:buClr>
              <a:buSzPts val="821"/>
              <a:buFont typeface="Arial"/>
              <a:buNone/>
            </a:pPr>
            <a:r>
              <a:rPr lang="en" sz="821" b="1" i="0" u="none" strike="noStrike" cap="none">
                <a:solidFill>
                  <a:srgbClr val="000000"/>
                </a:solidFill>
                <a:latin typeface="Roboto"/>
                <a:ea typeface="Roboto"/>
                <a:cs typeface="Roboto"/>
                <a:sym typeface="Roboto"/>
              </a:rPr>
              <a:t>BKN Pusat</a:t>
            </a:r>
            <a:endParaRPr sz="821" b="0" i="0" u="none" strike="noStrike" cap="none">
              <a:solidFill>
                <a:srgbClr val="000000"/>
              </a:solidFill>
              <a:latin typeface="Arial"/>
              <a:ea typeface="Arial"/>
              <a:cs typeface="Arial"/>
              <a:sym typeface="Arial"/>
            </a:endParaRPr>
          </a:p>
          <a:p>
            <a:pPr marL="0" marR="0" lvl="0" indent="0" algn="ctr" rtl="0">
              <a:lnSpc>
                <a:spcPct val="113005"/>
              </a:lnSpc>
              <a:spcBef>
                <a:spcPts val="0"/>
              </a:spcBef>
              <a:spcAft>
                <a:spcPts val="0"/>
              </a:spcAft>
              <a:buClr>
                <a:srgbClr val="000000"/>
              </a:buClr>
              <a:buSzPts val="821"/>
              <a:buFont typeface="Arial"/>
              <a:buNone/>
            </a:pPr>
            <a:r>
              <a:rPr lang="en" sz="821" b="1" i="0" u="none" strike="noStrike" cap="none">
                <a:solidFill>
                  <a:srgbClr val="000000"/>
                </a:solidFill>
                <a:latin typeface="Roboto"/>
                <a:ea typeface="Roboto"/>
                <a:cs typeface="Roboto"/>
                <a:sym typeface="Roboto"/>
              </a:rPr>
              <a:t>14 Kantor Regional</a:t>
            </a:r>
            <a:endParaRPr sz="821" b="0" i="0" u="none" strike="noStrike" cap="none">
              <a:solidFill>
                <a:srgbClr val="000000"/>
              </a:solidFill>
              <a:latin typeface="Arial"/>
              <a:ea typeface="Arial"/>
              <a:cs typeface="Arial"/>
              <a:sym typeface="Arial"/>
            </a:endParaRPr>
          </a:p>
        </p:txBody>
      </p:sp>
      <p:sp>
        <p:nvSpPr>
          <p:cNvPr id="689" name="Google Shape;689;p52"/>
          <p:cNvSpPr txBox="1"/>
          <p:nvPr/>
        </p:nvSpPr>
        <p:spPr>
          <a:xfrm>
            <a:off x="7936440" y="4908423"/>
            <a:ext cx="984300" cy="131100"/>
          </a:xfrm>
          <a:prstGeom prst="rect">
            <a:avLst/>
          </a:prstGeom>
          <a:noFill/>
          <a:ln>
            <a:noFill/>
          </a:ln>
        </p:spPr>
        <p:txBody>
          <a:bodyPr spcFirstLastPara="1" wrap="square" lIns="32825" tIns="16400" rIns="32825" bIns="16400" anchor="ctr" anchorCtr="0">
            <a:noAutofit/>
          </a:bodyPr>
          <a:lstStyle/>
          <a:p>
            <a:pPr marL="0" marR="0" lvl="0" indent="0" algn="r" rtl="0">
              <a:lnSpc>
                <a:spcPct val="100000"/>
              </a:lnSpc>
              <a:spcBef>
                <a:spcPts val="0"/>
              </a:spcBef>
              <a:spcAft>
                <a:spcPts val="0"/>
              </a:spcAft>
              <a:buClr>
                <a:srgbClr val="000000"/>
              </a:buClr>
              <a:buSzPts val="1244"/>
              <a:buFont typeface="Arial"/>
              <a:buNone/>
            </a:pPr>
            <a:fld id="{00000000-1234-1234-1234-123412341234}" type="slidenum">
              <a:rPr lang="en" sz="1244" b="1" i="0" u="none" strike="noStrike" cap="none">
                <a:solidFill>
                  <a:srgbClr val="000000"/>
                </a:solidFill>
                <a:latin typeface="Calibri"/>
                <a:ea typeface="Calibri"/>
                <a:cs typeface="Calibri"/>
                <a:sym typeface="Calibri"/>
              </a:rPr>
              <a:t>32</a:t>
            </a:fld>
            <a:endParaRPr sz="1244" b="1" i="0" u="none" strike="noStrike" cap="none">
              <a:solidFill>
                <a:srgbClr val="000000"/>
              </a:solidFill>
              <a:latin typeface="Calibri"/>
              <a:ea typeface="Calibri"/>
              <a:cs typeface="Calibri"/>
              <a:sym typeface="Calibri"/>
            </a:endParaRPr>
          </a:p>
        </p:txBody>
      </p:sp>
      <p:sp>
        <p:nvSpPr>
          <p:cNvPr id="690" name="Google Shape;690;p52"/>
          <p:cNvSpPr/>
          <p:nvPr/>
        </p:nvSpPr>
        <p:spPr>
          <a:xfrm>
            <a:off x="6352257" y="957475"/>
            <a:ext cx="2330700" cy="322500"/>
          </a:xfrm>
          <a:prstGeom prst="roundRect">
            <a:avLst>
              <a:gd name="adj" fmla="val 16667"/>
            </a:avLst>
          </a:prstGeom>
          <a:solidFill>
            <a:srgbClr val="1F3864"/>
          </a:solidFill>
          <a:ln>
            <a:noFill/>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
        <p:nvSpPr>
          <p:cNvPr id="691" name="Google Shape;691;p52"/>
          <p:cNvSpPr txBox="1"/>
          <p:nvPr/>
        </p:nvSpPr>
        <p:spPr>
          <a:xfrm>
            <a:off x="6381249" y="962696"/>
            <a:ext cx="2260800" cy="336900"/>
          </a:xfrm>
          <a:prstGeom prst="rect">
            <a:avLst/>
          </a:prstGeom>
          <a:noFill/>
          <a:ln>
            <a:noFill/>
          </a:ln>
        </p:spPr>
        <p:txBody>
          <a:bodyPr spcFirstLastPara="1" wrap="square" lIns="83400" tIns="83400" rIns="83400" bIns="83400" anchor="t" anchorCtr="0">
            <a:spAutoFit/>
          </a:bodyPr>
          <a:lstStyle/>
          <a:p>
            <a:pPr marL="0" marR="0" lvl="0" indent="0" algn="ctr" rtl="0">
              <a:lnSpc>
                <a:spcPct val="100000"/>
              </a:lnSpc>
              <a:spcBef>
                <a:spcPts val="0"/>
              </a:spcBef>
              <a:spcAft>
                <a:spcPts val="547"/>
              </a:spcAft>
              <a:buClr>
                <a:srgbClr val="000000"/>
              </a:buClr>
              <a:buSzPts val="1095"/>
              <a:buFont typeface="Arial"/>
              <a:buNone/>
            </a:pPr>
            <a:r>
              <a:rPr lang="en" sz="1095" b="1" i="1" u="none" strike="noStrike" cap="none">
                <a:solidFill>
                  <a:schemeClr val="lt1"/>
                </a:solidFill>
                <a:latin typeface="Poppins"/>
                <a:ea typeface="Poppins"/>
                <a:cs typeface="Poppins"/>
                <a:sym typeface="Poppins"/>
              </a:rPr>
              <a:t>Mewujudkan SATU DATA ASN</a:t>
            </a:r>
            <a:endParaRPr sz="1003" b="0" i="0" u="none" strike="noStrike" cap="none">
              <a:solidFill>
                <a:srgbClr val="000000"/>
              </a:solidFill>
              <a:latin typeface="Arial"/>
              <a:ea typeface="Arial"/>
              <a:cs typeface="Arial"/>
              <a:sym typeface="Arial"/>
            </a:endParaRPr>
          </a:p>
        </p:txBody>
      </p:sp>
      <p:sp>
        <p:nvSpPr>
          <p:cNvPr id="692" name="Google Shape;692;p52"/>
          <p:cNvSpPr txBox="1"/>
          <p:nvPr/>
        </p:nvSpPr>
        <p:spPr>
          <a:xfrm>
            <a:off x="1145039" y="422500"/>
            <a:ext cx="6758400" cy="478500"/>
          </a:xfrm>
          <a:prstGeom prst="rect">
            <a:avLst/>
          </a:prstGeom>
          <a:noFill/>
          <a:ln>
            <a:noFill/>
          </a:ln>
        </p:spPr>
        <p:txBody>
          <a:bodyPr spcFirstLastPara="1" wrap="square" lIns="65600" tIns="32800" rIns="65600" bIns="32800" anchor="t" anchorCtr="0">
            <a:spAutoFit/>
          </a:bodyPr>
          <a:lstStyle/>
          <a:p>
            <a:pPr marL="0" marR="0" lvl="0" indent="0" algn="l" rtl="0">
              <a:lnSpc>
                <a:spcPct val="100000"/>
              </a:lnSpc>
              <a:spcBef>
                <a:spcPts val="0"/>
              </a:spcBef>
              <a:spcAft>
                <a:spcPts val="0"/>
              </a:spcAft>
              <a:buClr>
                <a:srgbClr val="000000"/>
              </a:buClr>
              <a:buSzPts val="1339"/>
              <a:buFont typeface="Arial"/>
              <a:buNone/>
            </a:pPr>
            <a:r>
              <a:rPr lang="en" sz="1339" b="1" i="0" u="none" strike="noStrike" cap="none">
                <a:solidFill>
                  <a:srgbClr val="DD1E5D"/>
                </a:solidFill>
                <a:latin typeface="Arial"/>
                <a:ea typeface="Arial"/>
                <a:cs typeface="Arial"/>
                <a:sym typeface="Arial"/>
              </a:rPr>
              <a:t>Platform yang menggabungkan </a:t>
            </a:r>
            <a:r>
              <a:rPr lang="en" sz="1339" b="1" i="0" u="none" strike="noStrike" cap="none">
                <a:solidFill>
                  <a:srgbClr val="DD1E5D"/>
                </a:solidFill>
                <a:highlight>
                  <a:srgbClr val="FFFF00"/>
                </a:highlight>
                <a:latin typeface="Arial"/>
                <a:ea typeface="Arial"/>
                <a:cs typeface="Arial"/>
                <a:sym typeface="Arial"/>
              </a:rPr>
              <a:t>47 layanan kepegawaian </a:t>
            </a:r>
            <a:r>
              <a:rPr lang="en" sz="1339" b="1" i="0" u="none" strike="noStrike" cap="none">
                <a:solidFill>
                  <a:srgbClr val="DD1E5D"/>
                </a:solidFill>
                <a:latin typeface="Arial"/>
                <a:ea typeface="Arial"/>
                <a:cs typeface="Arial"/>
                <a:sym typeface="Arial"/>
              </a:rPr>
              <a:t>dengan rata-rata </a:t>
            </a:r>
            <a:r>
              <a:rPr lang="en" sz="1339" b="1" i="0" u="none" strike="noStrike" cap="none">
                <a:solidFill>
                  <a:srgbClr val="DD1E5D"/>
                </a:solidFill>
                <a:highlight>
                  <a:srgbClr val="FFFF00"/>
                </a:highlight>
                <a:latin typeface="Arial"/>
                <a:ea typeface="Arial"/>
                <a:cs typeface="Arial"/>
                <a:sym typeface="Arial"/>
              </a:rPr>
              <a:t>6,9 Juta kunjungan per hari. </a:t>
            </a:r>
            <a:r>
              <a:rPr lang="en" sz="1339" b="1" i="0" u="none" strike="noStrike" cap="none">
                <a:solidFill>
                  <a:srgbClr val="DD1E5D"/>
                </a:solidFill>
                <a:latin typeface="Arial"/>
                <a:ea typeface="Arial"/>
                <a:cs typeface="Arial"/>
                <a:sym typeface="Arial"/>
              </a:rPr>
              <a:t> Untuk </a:t>
            </a:r>
            <a:r>
              <a:rPr lang="en" sz="1339" b="1" i="0" u="none" strike="noStrike" cap="none">
                <a:solidFill>
                  <a:srgbClr val="DD1E5D"/>
                </a:solidFill>
                <a:highlight>
                  <a:srgbClr val="FFFF00"/>
                </a:highlight>
                <a:latin typeface="Arial"/>
                <a:ea typeface="Arial"/>
                <a:cs typeface="Arial"/>
                <a:sym typeface="Arial"/>
              </a:rPr>
              <a:t>Mewujudkan Satu Data ASN</a:t>
            </a:r>
            <a:endParaRPr sz="1339" b="1" i="0" u="none" strike="noStrike" cap="none">
              <a:solidFill>
                <a:srgbClr val="DD1E5D"/>
              </a:solidFill>
              <a:latin typeface="Arial"/>
              <a:ea typeface="Arial"/>
              <a:cs typeface="Arial"/>
              <a:sym typeface="Arial"/>
            </a:endParaRPr>
          </a:p>
        </p:txBody>
      </p:sp>
      <p:pic>
        <p:nvPicPr>
          <p:cNvPr id="693" name="Google Shape;693;p52"/>
          <p:cNvPicPr preferRelativeResize="0"/>
          <p:nvPr/>
        </p:nvPicPr>
        <p:blipFill rotWithShape="1">
          <a:blip r:embed="rId4">
            <a:alphaModFix/>
          </a:blip>
          <a:srcRect/>
          <a:stretch/>
        </p:blipFill>
        <p:spPr>
          <a:xfrm>
            <a:off x="808968" y="1982698"/>
            <a:ext cx="2636495" cy="1973146"/>
          </a:xfrm>
          <a:prstGeom prst="rect">
            <a:avLst/>
          </a:prstGeom>
          <a:noFill/>
          <a:ln>
            <a:noFill/>
          </a:ln>
        </p:spPr>
      </p:pic>
      <p:sp>
        <p:nvSpPr>
          <p:cNvPr id="694" name="Google Shape;694;p52"/>
          <p:cNvSpPr/>
          <p:nvPr/>
        </p:nvSpPr>
        <p:spPr>
          <a:xfrm>
            <a:off x="470418" y="1015631"/>
            <a:ext cx="3230700" cy="855900"/>
          </a:xfrm>
          <a:prstGeom prst="roundRect">
            <a:avLst>
              <a:gd name="adj" fmla="val 4167"/>
            </a:avLst>
          </a:prstGeom>
          <a:solidFill>
            <a:srgbClr val="F7F7F7"/>
          </a:solidFill>
          <a:ln w="11575" cap="flat" cmpd="sng">
            <a:solidFill>
              <a:srgbClr val="FEFEFE"/>
            </a:solidFill>
            <a:prstDash val="solid"/>
            <a:miter lim="8000"/>
            <a:headEnd type="none" w="sm" len="sm"/>
            <a:tailEnd type="none" w="sm" len="sm"/>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095"/>
              <a:buFont typeface="Arial"/>
              <a:buNone/>
            </a:pPr>
            <a:r>
              <a:rPr lang="en" sz="1095" b="1" i="0" u="none" strike="noStrike" cap="none">
                <a:solidFill>
                  <a:schemeClr val="dk1"/>
                </a:solidFill>
                <a:latin typeface="Calibri"/>
                <a:ea typeface="Calibri"/>
                <a:cs typeface="Calibri"/>
                <a:sym typeface="Calibri"/>
              </a:rPr>
              <a:t>ASN Digital </a:t>
            </a:r>
            <a:r>
              <a:rPr lang="en" sz="1095" b="0" i="0" u="none" strike="noStrike" cap="none">
                <a:solidFill>
                  <a:schemeClr val="dk1"/>
                </a:solidFill>
                <a:highlight>
                  <a:srgbClr val="FFFF00"/>
                </a:highlight>
                <a:latin typeface="Calibri"/>
                <a:ea typeface="Calibri"/>
                <a:cs typeface="Calibri"/>
                <a:sym typeface="Calibri"/>
              </a:rPr>
              <a:t>(https://asndigital.bkn.go.id/) </a:t>
            </a:r>
            <a:r>
              <a:rPr lang="en" sz="1095" b="0" i="0" u="none" strike="noStrike" cap="none">
                <a:solidFill>
                  <a:schemeClr val="dk1"/>
                </a:solidFill>
                <a:latin typeface="Calibri"/>
                <a:ea typeface="Calibri"/>
                <a:cs typeface="Calibri"/>
                <a:sym typeface="Calibri"/>
              </a:rPr>
              <a:t>adalah super platform digital manajemen ASN terpadu dari Badan Kepegawaian Negara (BKN) yang mengintegrasikan berbagai sistem manajemen kepegawaian untuk Aparatur Sipil Negara (ASN).</a:t>
            </a:r>
            <a:endParaRPr sz="1003" b="0" i="0" u="none" strike="noStrike" cap="none">
              <a:solidFill>
                <a:srgbClr val="000000"/>
              </a:solidFill>
              <a:latin typeface="Arial"/>
              <a:ea typeface="Arial"/>
              <a:cs typeface="Arial"/>
              <a:sym typeface="Arial"/>
            </a:endParaRPr>
          </a:p>
        </p:txBody>
      </p:sp>
      <p:sp>
        <p:nvSpPr>
          <p:cNvPr id="695" name="Google Shape;695;p52"/>
          <p:cNvSpPr/>
          <p:nvPr/>
        </p:nvSpPr>
        <p:spPr>
          <a:xfrm>
            <a:off x="6552019" y="2376187"/>
            <a:ext cx="2063400" cy="609300"/>
          </a:xfrm>
          <a:prstGeom prst="roundRect">
            <a:avLst>
              <a:gd name="adj" fmla="val 16667"/>
            </a:avLst>
          </a:prstGeom>
          <a:solidFill>
            <a:srgbClr val="DEEFF2"/>
          </a:solidFill>
          <a:ln>
            <a:noFill/>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Calibri"/>
              <a:ea typeface="Calibri"/>
              <a:cs typeface="Calibri"/>
              <a:sym typeface="Calibri"/>
            </a:endParaRPr>
          </a:p>
        </p:txBody>
      </p:sp>
      <p:sp>
        <p:nvSpPr>
          <p:cNvPr id="696" name="Google Shape;696;p52"/>
          <p:cNvSpPr/>
          <p:nvPr/>
        </p:nvSpPr>
        <p:spPr>
          <a:xfrm>
            <a:off x="6553858" y="3181457"/>
            <a:ext cx="2080500" cy="573000"/>
          </a:xfrm>
          <a:prstGeom prst="roundRect">
            <a:avLst>
              <a:gd name="adj" fmla="val 16667"/>
            </a:avLst>
          </a:prstGeom>
          <a:solidFill>
            <a:srgbClr val="DEEFF2"/>
          </a:solidFill>
          <a:ln>
            <a:noFill/>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Calibri"/>
              <a:ea typeface="Calibri"/>
              <a:cs typeface="Calibri"/>
              <a:sym typeface="Calibri"/>
            </a:endParaRPr>
          </a:p>
        </p:txBody>
      </p:sp>
      <p:grpSp>
        <p:nvGrpSpPr>
          <p:cNvPr id="697" name="Google Shape;697;p52"/>
          <p:cNvGrpSpPr/>
          <p:nvPr/>
        </p:nvGrpSpPr>
        <p:grpSpPr>
          <a:xfrm>
            <a:off x="6553858" y="2903133"/>
            <a:ext cx="2080574" cy="342484"/>
            <a:chOff x="0" y="-57150"/>
            <a:chExt cx="1128600" cy="317468"/>
          </a:xfrm>
        </p:grpSpPr>
        <p:sp>
          <p:nvSpPr>
            <p:cNvPr id="698" name="Google Shape;698;p52"/>
            <p:cNvSpPr/>
            <p:nvPr/>
          </p:nvSpPr>
          <p:spPr>
            <a:xfrm>
              <a:off x="0" y="0"/>
              <a:ext cx="1128539" cy="260318"/>
            </a:xfrm>
            <a:custGeom>
              <a:avLst/>
              <a:gdLst/>
              <a:ahLst/>
              <a:cxnLst/>
              <a:rect l="l" t="t" r="r" b="b"/>
              <a:pathLst>
                <a:path w="1128539" h="260318" extrusionOk="0">
                  <a:moveTo>
                    <a:pt x="46976" y="0"/>
                  </a:moveTo>
                  <a:lnTo>
                    <a:pt x="1081563" y="0"/>
                  </a:lnTo>
                  <a:cubicBezTo>
                    <a:pt x="1107507" y="0"/>
                    <a:pt x="1128539" y="21032"/>
                    <a:pt x="1128539" y="46976"/>
                  </a:cubicBezTo>
                  <a:lnTo>
                    <a:pt x="1128539" y="213341"/>
                  </a:lnTo>
                  <a:cubicBezTo>
                    <a:pt x="1128539" y="225800"/>
                    <a:pt x="1123590" y="237749"/>
                    <a:pt x="1114780" y="246559"/>
                  </a:cubicBezTo>
                  <a:cubicBezTo>
                    <a:pt x="1105970" y="255368"/>
                    <a:pt x="1094022" y="260318"/>
                    <a:pt x="1081563" y="260318"/>
                  </a:cubicBezTo>
                  <a:lnTo>
                    <a:pt x="46976" y="260318"/>
                  </a:lnTo>
                  <a:cubicBezTo>
                    <a:pt x="21032" y="260318"/>
                    <a:pt x="0" y="239286"/>
                    <a:pt x="0" y="213341"/>
                  </a:cubicBezTo>
                  <a:lnTo>
                    <a:pt x="0" y="46976"/>
                  </a:lnTo>
                  <a:cubicBezTo>
                    <a:pt x="0" y="21032"/>
                    <a:pt x="21032" y="0"/>
                    <a:pt x="46976" y="0"/>
                  </a:cubicBezTo>
                  <a:close/>
                </a:path>
              </a:pathLst>
            </a:custGeom>
            <a:solidFill>
              <a:srgbClr val="DE1D5E"/>
            </a:solidFill>
            <a:ln>
              <a:noFill/>
            </a:ln>
          </p:spPr>
          <p:txBody>
            <a:bodyPr spcFirstLastPara="1" wrap="square" lIns="41700" tIns="41700" rIns="41700" bIns="417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699" name="Google Shape;699;p52"/>
            <p:cNvSpPr txBox="1"/>
            <p:nvPr/>
          </p:nvSpPr>
          <p:spPr>
            <a:xfrm>
              <a:off x="0" y="-57150"/>
              <a:ext cx="1128600" cy="317400"/>
            </a:xfrm>
            <a:prstGeom prst="rect">
              <a:avLst/>
            </a:prstGeom>
            <a:noFill/>
            <a:ln>
              <a:noFill/>
            </a:ln>
          </p:spPr>
          <p:txBody>
            <a:bodyPr spcFirstLastPara="1" wrap="square" lIns="23175" tIns="23175" rIns="23175" bIns="23175" anchor="ctr" anchorCtr="0">
              <a:noAutofit/>
            </a:bodyPr>
            <a:lstStyle/>
            <a:p>
              <a:pPr marL="0" marR="0" lvl="0" indent="0" algn="ctr" rtl="0">
                <a:lnSpc>
                  <a:spcPct val="178888"/>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sp>
        <p:nvSpPr>
          <p:cNvPr id="700" name="Google Shape;700;p52"/>
          <p:cNvSpPr/>
          <p:nvPr/>
        </p:nvSpPr>
        <p:spPr>
          <a:xfrm>
            <a:off x="6668685" y="3260399"/>
            <a:ext cx="461726" cy="416023"/>
          </a:xfrm>
          <a:custGeom>
            <a:avLst/>
            <a:gdLst/>
            <a:ahLst/>
            <a:cxnLst/>
            <a:rect l="l" t="t" r="r" b="b"/>
            <a:pathLst>
              <a:path w="1501548" h="1342009" extrusionOk="0">
                <a:moveTo>
                  <a:pt x="0" y="0"/>
                </a:moveTo>
                <a:lnTo>
                  <a:pt x="1501548" y="0"/>
                </a:lnTo>
                <a:lnTo>
                  <a:pt x="1501548" y="1342009"/>
                </a:lnTo>
                <a:lnTo>
                  <a:pt x="0" y="1342009"/>
                </a:lnTo>
                <a:lnTo>
                  <a:pt x="0" y="0"/>
                </a:lnTo>
                <a:close/>
              </a:path>
            </a:pathLst>
          </a:custGeom>
          <a:blipFill rotWithShape="1">
            <a:blip r:embed="rId5">
              <a:alphaModFix/>
            </a:blip>
            <a:stretch>
              <a:fillRect/>
            </a:stretch>
          </a:blipFill>
          <a:ln>
            <a:noFill/>
          </a:ln>
        </p:spPr>
        <p:txBody>
          <a:bodyPr spcFirstLastPara="1" wrap="square" lIns="62550" tIns="31275" rIns="62550" bIns="31275" anchor="t" anchorCtr="0">
            <a:noAutofit/>
          </a:bodyPr>
          <a:lstStyle/>
          <a:p>
            <a:pPr marL="0" marR="0" lvl="0" indent="0" algn="l" rtl="0">
              <a:lnSpc>
                <a:spcPct val="100000"/>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nvGrpSpPr>
          <p:cNvPr id="701" name="Google Shape;701;p52"/>
          <p:cNvGrpSpPr/>
          <p:nvPr/>
        </p:nvGrpSpPr>
        <p:grpSpPr>
          <a:xfrm>
            <a:off x="6553857" y="3628772"/>
            <a:ext cx="2088474" cy="358104"/>
            <a:chOff x="0" y="-57150"/>
            <a:chExt cx="1128600" cy="317468"/>
          </a:xfrm>
        </p:grpSpPr>
        <p:sp>
          <p:nvSpPr>
            <p:cNvPr id="702" name="Google Shape;702;p52"/>
            <p:cNvSpPr/>
            <p:nvPr/>
          </p:nvSpPr>
          <p:spPr>
            <a:xfrm>
              <a:off x="0" y="0"/>
              <a:ext cx="1128539" cy="260318"/>
            </a:xfrm>
            <a:custGeom>
              <a:avLst/>
              <a:gdLst/>
              <a:ahLst/>
              <a:cxnLst/>
              <a:rect l="l" t="t" r="r" b="b"/>
              <a:pathLst>
                <a:path w="1128539" h="260318" extrusionOk="0">
                  <a:moveTo>
                    <a:pt x="46976" y="0"/>
                  </a:moveTo>
                  <a:lnTo>
                    <a:pt x="1081563" y="0"/>
                  </a:lnTo>
                  <a:cubicBezTo>
                    <a:pt x="1107507" y="0"/>
                    <a:pt x="1128539" y="21032"/>
                    <a:pt x="1128539" y="46976"/>
                  </a:cubicBezTo>
                  <a:lnTo>
                    <a:pt x="1128539" y="213341"/>
                  </a:lnTo>
                  <a:cubicBezTo>
                    <a:pt x="1128539" y="225800"/>
                    <a:pt x="1123590" y="237749"/>
                    <a:pt x="1114780" y="246559"/>
                  </a:cubicBezTo>
                  <a:cubicBezTo>
                    <a:pt x="1105970" y="255368"/>
                    <a:pt x="1094022" y="260318"/>
                    <a:pt x="1081563" y="260318"/>
                  </a:cubicBezTo>
                  <a:lnTo>
                    <a:pt x="46976" y="260318"/>
                  </a:lnTo>
                  <a:cubicBezTo>
                    <a:pt x="21032" y="260318"/>
                    <a:pt x="0" y="239286"/>
                    <a:pt x="0" y="213341"/>
                  </a:cubicBezTo>
                  <a:lnTo>
                    <a:pt x="0" y="46976"/>
                  </a:lnTo>
                  <a:cubicBezTo>
                    <a:pt x="0" y="21032"/>
                    <a:pt x="21032" y="0"/>
                    <a:pt x="46976" y="0"/>
                  </a:cubicBezTo>
                  <a:close/>
                </a:path>
              </a:pathLst>
            </a:custGeom>
            <a:solidFill>
              <a:srgbClr val="279DD8"/>
            </a:solidFill>
            <a:ln>
              <a:noFill/>
            </a:ln>
          </p:spPr>
          <p:txBody>
            <a:bodyPr spcFirstLastPara="1" wrap="square" lIns="41700" tIns="41700" rIns="41700" bIns="417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703" name="Google Shape;703;p52"/>
            <p:cNvSpPr txBox="1"/>
            <p:nvPr/>
          </p:nvSpPr>
          <p:spPr>
            <a:xfrm>
              <a:off x="0" y="-57150"/>
              <a:ext cx="1128600" cy="317400"/>
            </a:xfrm>
            <a:prstGeom prst="rect">
              <a:avLst/>
            </a:prstGeom>
            <a:noFill/>
            <a:ln>
              <a:noFill/>
            </a:ln>
          </p:spPr>
          <p:txBody>
            <a:bodyPr spcFirstLastPara="1" wrap="square" lIns="23175" tIns="23175" rIns="23175" bIns="23175" anchor="ctr" anchorCtr="0">
              <a:noAutofit/>
            </a:bodyPr>
            <a:lstStyle/>
            <a:p>
              <a:pPr marL="0" marR="0" lvl="0" indent="0" algn="ctr" rtl="0">
                <a:lnSpc>
                  <a:spcPct val="178888"/>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sp>
        <p:nvSpPr>
          <p:cNvPr id="704" name="Google Shape;704;p52"/>
          <p:cNvSpPr txBox="1"/>
          <p:nvPr/>
        </p:nvSpPr>
        <p:spPr>
          <a:xfrm>
            <a:off x="6249512" y="3035666"/>
            <a:ext cx="2632800" cy="126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21"/>
              <a:buFont typeface="Arial"/>
              <a:buNone/>
            </a:pPr>
            <a:r>
              <a:rPr lang="en" sz="821" b="1" i="0" u="none" strike="noStrike" cap="none">
                <a:solidFill>
                  <a:srgbClr val="FFFFFE"/>
                </a:solidFill>
                <a:latin typeface="Roboto"/>
                <a:ea typeface="Roboto"/>
                <a:cs typeface="Roboto"/>
                <a:sym typeface="Roboto"/>
              </a:rPr>
              <a:t>KOLABORATOR DATA ASN KAB/KOTA</a:t>
            </a:r>
            <a:endParaRPr sz="821" b="0" i="0" u="none" strike="noStrike" cap="none">
              <a:solidFill>
                <a:srgbClr val="000000"/>
              </a:solidFill>
              <a:latin typeface="Arial"/>
              <a:ea typeface="Arial"/>
              <a:cs typeface="Arial"/>
              <a:sym typeface="Arial"/>
            </a:endParaRPr>
          </a:p>
        </p:txBody>
      </p:sp>
      <p:sp>
        <p:nvSpPr>
          <p:cNvPr id="705" name="Google Shape;705;p52"/>
          <p:cNvSpPr txBox="1"/>
          <p:nvPr/>
        </p:nvSpPr>
        <p:spPr>
          <a:xfrm>
            <a:off x="7295975" y="3383472"/>
            <a:ext cx="1189200" cy="126300"/>
          </a:xfrm>
          <a:prstGeom prst="rect">
            <a:avLst/>
          </a:prstGeom>
          <a:noFill/>
          <a:ln>
            <a:noFill/>
          </a:ln>
        </p:spPr>
        <p:txBody>
          <a:bodyPr spcFirstLastPara="1" wrap="square" lIns="0" tIns="0" rIns="0" bIns="0" anchor="t" anchorCtr="0">
            <a:spAutoFit/>
          </a:bodyPr>
          <a:lstStyle/>
          <a:p>
            <a:pPr marL="0" marR="0" lvl="0" indent="0" algn="ctr" rtl="0">
              <a:lnSpc>
                <a:spcPct val="113004"/>
              </a:lnSpc>
              <a:spcBef>
                <a:spcPts val="0"/>
              </a:spcBef>
              <a:spcAft>
                <a:spcPts val="0"/>
              </a:spcAft>
              <a:buClr>
                <a:srgbClr val="000000"/>
              </a:buClr>
              <a:buSzPts val="821"/>
              <a:buFont typeface="Arial"/>
              <a:buNone/>
            </a:pPr>
            <a:r>
              <a:rPr lang="en" sz="821" b="1" i="0" u="none" strike="noStrike" cap="none">
                <a:solidFill>
                  <a:schemeClr val="dk1"/>
                </a:solidFill>
                <a:latin typeface="Roboto"/>
                <a:ea typeface="Roboto"/>
                <a:cs typeface="Roboto"/>
                <a:sym typeface="Roboto"/>
              </a:rPr>
              <a:t>514 Kabupaten dan Kota</a:t>
            </a:r>
            <a:endParaRPr sz="821" b="0" i="0" u="none" strike="noStrike" cap="none">
              <a:solidFill>
                <a:srgbClr val="000000"/>
              </a:solidFill>
              <a:latin typeface="Arial"/>
              <a:ea typeface="Arial"/>
              <a:cs typeface="Arial"/>
              <a:sym typeface="Arial"/>
            </a:endParaRPr>
          </a:p>
        </p:txBody>
      </p:sp>
      <p:sp>
        <p:nvSpPr>
          <p:cNvPr id="706" name="Google Shape;706;p52"/>
          <p:cNvSpPr txBox="1"/>
          <p:nvPr/>
        </p:nvSpPr>
        <p:spPr>
          <a:xfrm>
            <a:off x="6366271" y="3779533"/>
            <a:ext cx="2490300" cy="126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21"/>
              <a:buFont typeface="Arial"/>
              <a:buNone/>
            </a:pPr>
            <a:r>
              <a:rPr lang="en" sz="821" b="1" i="0" u="none" strike="noStrike" cap="none">
                <a:solidFill>
                  <a:srgbClr val="FFFFFE"/>
                </a:solidFill>
                <a:latin typeface="Roboto"/>
                <a:ea typeface="Roboto"/>
                <a:cs typeface="Roboto"/>
                <a:sym typeface="Roboto"/>
              </a:rPr>
              <a:t>PRODUSEN DATA</a:t>
            </a:r>
            <a:endParaRPr sz="821" b="1" i="0" u="none" strike="noStrike" cap="none">
              <a:solidFill>
                <a:srgbClr val="FFFFFE"/>
              </a:solidFill>
              <a:latin typeface="Roboto"/>
              <a:ea typeface="Roboto"/>
              <a:cs typeface="Roboto"/>
              <a:sym typeface="Roboto"/>
            </a:endParaRPr>
          </a:p>
        </p:txBody>
      </p:sp>
      <p:sp>
        <p:nvSpPr>
          <p:cNvPr id="707" name="Google Shape;707;p52"/>
          <p:cNvSpPr/>
          <p:nvPr/>
        </p:nvSpPr>
        <p:spPr>
          <a:xfrm>
            <a:off x="6544050" y="1613694"/>
            <a:ext cx="2080500" cy="544800"/>
          </a:xfrm>
          <a:prstGeom prst="roundRect">
            <a:avLst>
              <a:gd name="adj" fmla="val 16667"/>
            </a:avLst>
          </a:prstGeom>
          <a:solidFill>
            <a:srgbClr val="DEEFF2"/>
          </a:solidFill>
          <a:ln>
            <a:noFill/>
          </a:ln>
        </p:spPr>
        <p:txBody>
          <a:bodyPr spcFirstLastPara="1" wrap="square" lIns="83400" tIns="83400" rIns="83400" bIns="83400"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Calibri"/>
              <a:ea typeface="Calibri"/>
              <a:cs typeface="Calibri"/>
              <a:sym typeface="Calibri"/>
            </a:endParaRPr>
          </a:p>
        </p:txBody>
      </p:sp>
      <p:grpSp>
        <p:nvGrpSpPr>
          <p:cNvPr id="708" name="Google Shape;708;p52"/>
          <p:cNvGrpSpPr/>
          <p:nvPr/>
        </p:nvGrpSpPr>
        <p:grpSpPr>
          <a:xfrm>
            <a:off x="6544050" y="2082566"/>
            <a:ext cx="2088249" cy="369215"/>
            <a:chOff x="0" y="-57150"/>
            <a:chExt cx="1128600" cy="317468"/>
          </a:xfrm>
        </p:grpSpPr>
        <p:sp>
          <p:nvSpPr>
            <p:cNvPr id="709" name="Google Shape;709;p52"/>
            <p:cNvSpPr/>
            <p:nvPr/>
          </p:nvSpPr>
          <p:spPr>
            <a:xfrm>
              <a:off x="0" y="0"/>
              <a:ext cx="1128539" cy="260318"/>
            </a:xfrm>
            <a:custGeom>
              <a:avLst/>
              <a:gdLst/>
              <a:ahLst/>
              <a:cxnLst/>
              <a:rect l="l" t="t" r="r" b="b"/>
              <a:pathLst>
                <a:path w="1128539" h="260318" extrusionOk="0">
                  <a:moveTo>
                    <a:pt x="46976" y="0"/>
                  </a:moveTo>
                  <a:lnTo>
                    <a:pt x="1081563" y="0"/>
                  </a:lnTo>
                  <a:cubicBezTo>
                    <a:pt x="1107507" y="0"/>
                    <a:pt x="1128539" y="21032"/>
                    <a:pt x="1128539" y="46976"/>
                  </a:cubicBezTo>
                  <a:lnTo>
                    <a:pt x="1128539" y="213341"/>
                  </a:lnTo>
                  <a:cubicBezTo>
                    <a:pt x="1128539" y="225800"/>
                    <a:pt x="1123590" y="237749"/>
                    <a:pt x="1114780" y="246559"/>
                  </a:cubicBezTo>
                  <a:cubicBezTo>
                    <a:pt x="1105970" y="255368"/>
                    <a:pt x="1094022" y="260318"/>
                    <a:pt x="1081563" y="260318"/>
                  </a:cubicBezTo>
                  <a:lnTo>
                    <a:pt x="46976" y="260318"/>
                  </a:lnTo>
                  <a:cubicBezTo>
                    <a:pt x="21032" y="260318"/>
                    <a:pt x="0" y="239286"/>
                    <a:pt x="0" y="213341"/>
                  </a:cubicBezTo>
                  <a:lnTo>
                    <a:pt x="0" y="46976"/>
                  </a:lnTo>
                  <a:cubicBezTo>
                    <a:pt x="0" y="21032"/>
                    <a:pt x="21032" y="0"/>
                    <a:pt x="46976" y="0"/>
                  </a:cubicBezTo>
                  <a:close/>
                </a:path>
              </a:pathLst>
            </a:custGeom>
            <a:solidFill>
              <a:srgbClr val="F7941D"/>
            </a:solidFill>
            <a:ln>
              <a:noFill/>
            </a:ln>
          </p:spPr>
          <p:txBody>
            <a:bodyPr spcFirstLastPara="1" wrap="square" lIns="41700" tIns="41700" rIns="41700" bIns="417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710" name="Google Shape;710;p52"/>
            <p:cNvSpPr txBox="1"/>
            <p:nvPr/>
          </p:nvSpPr>
          <p:spPr>
            <a:xfrm>
              <a:off x="0" y="-57150"/>
              <a:ext cx="1128600" cy="317400"/>
            </a:xfrm>
            <a:prstGeom prst="rect">
              <a:avLst/>
            </a:prstGeom>
            <a:noFill/>
            <a:ln>
              <a:noFill/>
            </a:ln>
          </p:spPr>
          <p:txBody>
            <a:bodyPr spcFirstLastPara="1" wrap="square" lIns="23175" tIns="23175" rIns="23175" bIns="23175" anchor="ctr" anchorCtr="0">
              <a:noAutofit/>
            </a:bodyPr>
            <a:lstStyle/>
            <a:p>
              <a:pPr marL="0" marR="0" lvl="0" indent="0" algn="ctr" rtl="0">
                <a:lnSpc>
                  <a:spcPct val="178888"/>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sp>
        <p:nvSpPr>
          <p:cNvPr id="711" name="Google Shape;711;p52"/>
          <p:cNvSpPr/>
          <p:nvPr/>
        </p:nvSpPr>
        <p:spPr>
          <a:xfrm>
            <a:off x="6702735" y="2510105"/>
            <a:ext cx="458167" cy="387553"/>
          </a:xfrm>
          <a:custGeom>
            <a:avLst/>
            <a:gdLst/>
            <a:ahLst/>
            <a:cxnLst/>
            <a:rect l="l" t="t" r="r" b="b"/>
            <a:pathLst>
              <a:path w="1182366" h="1313740" extrusionOk="0">
                <a:moveTo>
                  <a:pt x="0" y="0"/>
                </a:moveTo>
                <a:lnTo>
                  <a:pt x="1182366" y="0"/>
                </a:lnTo>
                <a:lnTo>
                  <a:pt x="1182366" y="1313740"/>
                </a:lnTo>
                <a:lnTo>
                  <a:pt x="0" y="1313740"/>
                </a:lnTo>
                <a:lnTo>
                  <a:pt x="0" y="0"/>
                </a:lnTo>
                <a:close/>
              </a:path>
            </a:pathLst>
          </a:custGeom>
          <a:blipFill rotWithShape="1">
            <a:blip r:embed="rId6">
              <a:alphaModFix/>
            </a:blip>
            <a:stretch>
              <a:fillRect/>
            </a:stretch>
          </a:blipFill>
          <a:ln>
            <a:noFill/>
          </a:ln>
        </p:spPr>
        <p:txBody>
          <a:bodyPr spcFirstLastPara="1" wrap="square" lIns="62550" tIns="31275" rIns="62550" bIns="31275" anchor="t" anchorCtr="0">
            <a:noAutofit/>
          </a:bodyPr>
          <a:lstStyle/>
          <a:p>
            <a:pPr marL="0" marR="0" lvl="0" indent="0" algn="l" rtl="0">
              <a:lnSpc>
                <a:spcPct val="100000"/>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nvGrpSpPr>
          <p:cNvPr id="712" name="Google Shape;712;p52"/>
          <p:cNvGrpSpPr/>
          <p:nvPr/>
        </p:nvGrpSpPr>
        <p:grpSpPr>
          <a:xfrm>
            <a:off x="6544050" y="1303265"/>
            <a:ext cx="2088361" cy="331437"/>
            <a:chOff x="0" y="-57150"/>
            <a:chExt cx="1128600" cy="317468"/>
          </a:xfrm>
        </p:grpSpPr>
        <p:sp>
          <p:nvSpPr>
            <p:cNvPr id="713" name="Google Shape;713;p52"/>
            <p:cNvSpPr/>
            <p:nvPr/>
          </p:nvSpPr>
          <p:spPr>
            <a:xfrm>
              <a:off x="0" y="0"/>
              <a:ext cx="1128539" cy="260318"/>
            </a:xfrm>
            <a:custGeom>
              <a:avLst/>
              <a:gdLst/>
              <a:ahLst/>
              <a:cxnLst/>
              <a:rect l="l" t="t" r="r" b="b"/>
              <a:pathLst>
                <a:path w="1128539" h="260318" extrusionOk="0">
                  <a:moveTo>
                    <a:pt x="46976" y="0"/>
                  </a:moveTo>
                  <a:lnTo>
                    <a:pt x="1081563" y="0"/>
                  </a:lnTo>
                  <a:cubicBezTo>
                    <a:pt x="1107507" y="0"/>
                    <a:pt x="1128539" y="21032"/>
                    <a:pt x="1128539" y="46976"/>
                  </a:cubicBezTo>
                  <a:lnTo>
                    <a:pt x="1128539" y="213341"/>
                  </a:lnTo>
                  <a:cubicBezTo>
                    <a:pt x="1128539" y="225800"/>
                    <a:pt x="1123590" y="237749"/>
                    <a:pt x="1114780" y="246559"/>
                  </a:cubicBezTo>
                  <a:cubicBezTo>
                    <a:pt x="1105970" y="255368"/>
                    <a:pt x="1094022" y="260318"/>
                    <a:pt x="1081563" y="260318"/>
                  </a:cubicBezTo>
                  <a:lnTo>
                    <a:pt x="46976" y="260318"/>
                  </a:lnTo>
                  <a:cubicBezTo>
                    <a:pt x="21032" y="260318"/>
                    <a:pt x="0" y="239286"/>
                    <a:pt x="0" y="213341"/>
                  </a:cubicBezTo>
                  <a:lnTo>
                    <a:pt x="0" y="46976"/>
                  </a:lnTo>
                  <a:cubicBezTo>
                    <a:pt x="0" y="21032"/>
                    <a:pt x="21032" y="0"/>
                    <a:pt x="46976" y="0"/>
                  </a:cubicBezTo>
                  <a:close/>
                </a:path>
              </a:pathLst>
            </a:custGeom>
            <a:solidFill>
              <a:srgbClr val="4BB966"/>
            </a:solidFill>
            <a:ln>
              <a:noFill/>
            </a:ln>
          </p:spPr>
          <p:txBody>
            <a:bodyPr spcFirstLastPara="1" wrap="square" lIns="41700" tIns="41700" rIns="41700" bIns="41700" anchor="ctr" anchorCtr="0">
              <a:noAutofit/>
            </a:bodyPr>
            <a:lstStyle/>
            <a:p>
              <a:pPr marL="0" marR="0" lvl="0" indent="0" algn="l" rtl="0">
                <a:lnSpc>
                  <a:spcPct val="100000"/>
                </a:lnSpc>
                <a:spcBef>
                  <a:spcPts val="0"/>
                </a:spcBef>
                <a:spcAft>
                  <a:spcPts val="0"/>
                </a:spcAft>
                <a:buClr>
                  <a:srgbClr val="000000"/>
                </a:buClr>
                <a:buSzPts val="1277"/>
                <a:buFont typeface="Arial"/>
                <a:buNone/>
              </a:pPr>
              <a:endParaRPr sz="1277" b="0" i="0" u="none" strike="noStrike" cap="none">
                <a:solidFill>
                  <a:srgbClr val="000000"/>
                </a:solidFill>
                <a:latin typeface="Arial"/>
                <a:ea typeface="Arial"/>
                <a:cs typeface="Arial"/>
                <a:sym typeface="Arial"/>
              </a:endParaRPr>
            </a:p>
          </p:txBody>
        </p:sp>
        <p:sp>
          <p:nvSpPr>
            <p:cNvPr id="714" name="Google Shape;714;p52"/>
            <p:cNvSpPr txBox="1"/>
            <p:nvPr/>
          </p:nvSpPr>
          <p:spPr>
            <a:xfrm>
              <a:off x="0" y="-57150"/>
              <a:ext cx="1128600" cy="317400"/>
            </a:xfrm>
            <a:prstGeom prst="rect">
              <a:avLst/>
            </a:prstGeom>
            <a:noFill/>
            <a:ln>
              <a:noFill/>
            </a:ln>
          </p:spPr>
          <p:txBody>
            <a:bodyPr spcFirstLastPara="1" wrap="square" lIns="23175" tIns="23175" rIns="23175" bIns="23175" anchor="ctr" anchorCtr="0">
              <a:noAutofit/>
            </a:bodyPr>
            <a:lstStyle/>
            <a:p>
              <a:pPr marL="0" marR="0" lvl="0" indent="0" algn="ctr" rtl="0">
                <a:lnSpc>
                  <a:spcPct val="178888"/>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grpSp>
      <p:sp>
        <p:nvSpPr>
          <p:cNvPr id="715" name="Google Shape;715;p52"/>
          <p:cNvSpPr/>
          <p:nvPr/>
        </p:nvSpPr>
        <p:spPr>
          <a:xfrm>
            <a:off x="6676166" y="1648595"/>
            <a:ext cx="569602" cy="424612"/>
          </a:xfrm>
          <a:custGeom>
            <a:avLst/>
            <a:gdLst/>
            <a:ahLst/>
            <a:cxnLst/>
            <a:rect l="l" t="t" r="r" b="b"/>
            <a:pathLst>
              <a:path w="1380853" h="1380853" extrusionOk="0">
                <a:moveTo>
                  <a:pt x="0" y="0"/>
                </a:moveTo>
                <a:lnTo>
                  <a:pt x="1380853" y="0"/>
                </a:lnTo>
                <a:lnTo>
                  <a:pt x="1380853" y="1380852"/>
                </a:lnTo>
                <a:lnTo>
                  <a:pt x="0" y="1380852"/>
                </a:lnTo>
                <a:lnTo>
                  <a:pt x="0" y="0"/>
                </a:lnTo>
                <a:close/>
              </a:path>
            </a:pathLst>
          </a:custGeom>
          <a:blipFill rotWithShape="1">
            <a:blip r:embed="rId7">
              <a:alphaModFix/>
            </a:blip>
            <a:stretch>
              <a:fillRect/>
            </a:stretch>
          </a:blipFill>
          <a:ln>
            <a:noFill/>
          </a:ln>
        </p:spPr>
        <p:txBody>
          <a:bodyPr spcFirstLastPara="1" wrap="square" lIns="62550" tIns="31275" rIns="62550" bIns="31275" anchor="t" anchorCtr="0">
            <a:noAutofit/>
          </a:bodyPr>
          <a:lstStyle/>
          <a:p>
            <a:pPr marL="0" marR="0" lvl="0" indent="0" algn="l" rtl="0">
              <a:lnSpc>
                <a:spcPct val="100000"/>
              </a:lnSpc>
              <a:spcBef>
                <a:spcPts val="0"/>
              </a:spcBef>
              <a:spcAft>
                <a:spcPts val="0"/>
              </a:spcAft>
              <a:buClr>
                <a:srgbClr val="000000"/>
              </a:buClr>
              <a:buSzPts val="821"/>
              <a:buFont typeface="Arial"/>
              <a:buNone/>
            </a:pPr>
            <a:endParaRPr sz="821" b="0" i="0" u="none" strike="noStrike" cap="none">
              <a:solidFill>
                <a:schemeClr val="dk1"/>
              </a:solidFill>
              <a:latin typeface="Calibri"/>
              <a:ea typeface="Calibri"/>
              <a:cs typeface="Calibri"/>
              <a:sym typeface="Calibri"/>
            </a:endParaRPr>
          </a:p>
        </p:txBody>
      </p:sp>
      <p:sp>
        <p:nvSpPr>
          <p:cNvPr id="716" name="Google Shape;716;p52"/>
          <p:cNvSpPr txBox="1"/>
          <p:nvPr/>
        </p:nvSpPr>
        <p:spPr>
          <a:xfrm>
            <a:off x="6329860" y="1435797"/>
            <a:ext cx="2490300" cy="126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21"/>
              <a:buFont typeface="Arial"/>
              <a:buNone/>
            </a:pPr>
            <a:r>
              <a:rPr lang="en" sz="821" b="1" i="0" u="none" strike="noStrike" cap="none">
                <a:solidFill>
                  <a:srgbClr val="FFFFFE"/>
                </a:solidFill>
                <a:latin typeface="Roboto"/>
                <a:ea typeface="Roboto"/>
                <a:cs typeface="Roboto"/>
                <a:sym typeface="Roboto"/>
              </a:rPr>
              <a:t>KOLABORATOR</a:t>
            </a:r>
            <a:r>
              <a:rPr lang="en" sz="821" b="0" i="0" u="none" strike="noStrike" cap="none">
                <a:solidFill>
                  <a:srgbClr val="000000"/>
                </a:solidFill>
                <a:latin typeface="Arial"/>
                <a:ea typeface="Arial"/>
                <a:cs typeface="Arial"/>
                <a:sym typeface="Arial"/>
              </a:rPr>
              <a:t> </a:t>
            </a:r>
            <a:r>
              <a:rPr lang="en" sz="821" b="1" i="0" u="none" strike="noStrike" cap="none">
                <a:solidFill>
                  <a:srgbClr val="FFFFFE"/>
                </a:solidFill>
                <a:latin typeface="Roboto"/>
                <a:ea typeface="Roboto"/>
                <a:cs typeface="Roboto"/>
                <a:sym typeface="Roboto"/>
              </a:rPr>
              <a:t>DATA ASN K/L</a:t>
            </a:r>
            <a:endParaRPr sz="821" b="1" i="0" u="none" strike="noStrike" cap="none">
              <a:solidFill>
                <a:srgbClr val="FFFFFE"/>
              </a:solidFill>
              <a:latin typeface="Roboto"/>
              <a:ea typeface="Roboto"/>
              <a:cs typeface="Roboto"/>
              <a:sym typeface="Roboto"/>
            </a:endParaRPr>
          </a:p>
        </p:txBody>
      </p:sp>
      <p:sp>
        <p:nvSpPr>
          <p:cNvPr id="717" name="Google Shape;717;p52"/>
          <p:cNvSpPr txBox="1"/>
          <p:nvPr/>
        </p:nvSpPr>
        <p:spPr>
          <a:xfrm>
            <a:off x="6352257" y="2243036"/>
            <a:ext cx="2490300" cy="126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21"/>
              <a:buFont typeface="Arial"/>
              <a:buNone/>
            </a:pPr>
            <a:r>
              <a:rPr lang="en" sz="821" b="1" i="0" u="none" strike="noStrike" cap="none">
                <a:solidFill>
                  <a:srgbClr val="FFFFFE"/>
                </a:solidFill>
                <a:latin typeface="Roboto"/>
                <a:ea typeface="Roboto"/>
                <a:cs typeface="Roboto"/>
                <a:sym typeface="Roboto"/>
              </a:rPr>
              <a:t>KOLABORATOR</a:t>
            </a:r>
            <a:r>
              <a:rPr lang="en" sz="821" b="0" i="0" u="none" strike="noStrike" cap="none">
                <a:solidFill>
                  <a:srgbClr val="000000"/>
                </a:solidFill>
                <a:latin typeface="Arial"/>
                <a:ea typeface="Arial"/>
                <a:cs typeface="Arial"/>
                <a:sym typeface="Arial"/>
              </a:rPr>
              <a:t> </a:t>
            </a:r>
            <a:r>
              <a:rPr lang="en" sz="821" b="1" i="0" u="none" strike="noStrike" cap="none">
                <a:solidFill>
                  <a:srgbClr val="FFFFFE"/>
                </a:solidFill>
                <a:latin typeface="Roboto"/>
                <a:ea typeface="Roboto"/>
                <a:cs typeface="Roboto"/>
                <a:sym typeface="Roboto"/>
              </a:rPr>
              <a:t>DATA ASN PROVINSI</a:t>
            </a:r>
            <a:endParaRPr sz="821" b="1" i="0" u="none" strike="noStrike" cap="none">
              <a:solidFill>
                <a:srgbClr val="FFFFFE"/>
              </a:solidFill>
              <a:latin typeface="Roboto"/>
              <a:ea typeface="Roboto"/>
              <a:cs typeface="Roboto"/>
              <a:sym typeface="Roboto"/>
            </a:endParaRPr>
          </a:p>
        </p:txBody>
      </p:sp>
      <p:sp>
        <p:nvSpPr>
          <p:cNvPr id="718" name="Google Shape;718;p52"/>
          <p:cNvSpPr txBox="1"/>
          <p:nvPr/>
        </p:nvSpPr>
        <p:spPr>
          <a:xfrm>
            <a:off x="7122756" y="2641663"/>
            <a:ext cx="1506000" cy="126300"/>
          </a:xfrm>
          <a:prstGeom prst="rect">
            <a:avLst/>
          </a:prstGeom>
          <a:noFill/>
          <a:ln>
            <a:noFill/>
          </a:ln>
        </p:spPr>
        <p:txBody>
          <a:bodyPr spcFirstLastPara="1" wrap="square" lIns="0" tIns="0" rIns="0" bIns="0" anchor="t" anchorCtr="0">
            <a:spAutoFit/>
          </a:bodyPr>
          <a:lstStyle/>
          <a:p>
            <a:pPr marL="0" marR="0" lvl="0" indent="0" algn="ctr" rtl="0">
              <a:lnSpc>
                <a:spcPct val="113005"/>
              </a:lnSpc>
              <a:spcBef>
                <a:spcPts val="0"/>
              </a:spcBef>
              <a:spcAft>
                <a:spcPts val="0"/>
              </a:spcAft>
              <a:buClr>
                <a:srgbClr val="000000"/>
              </a:buClr>
              <a:buSzPts val="821"/>
              <a:buFont typeface="Arial"/>
              <a:buNone/>
            </a:pPr>
            <a:r>
              <a:rPr lang="en" sz="821" b="1" i="0" u="none" strike="noStrike" cap="none">
                <a:solidFill>
                  <a:srgbClr val="000000"/>
                </a:solidFill>
                <a:latin typeface="Roboto"/>
                <a:ea typeface="Roboto"/>
                <a:cs typeface="Roboto"/>
                <a:sym typeface="Roboto"/>
              </a:rPr>
              <a:t>38 Provinsi</a:t>
            </a:r>
            <a:endParaRPr sz="821" b="0" i="0" u="none" strike="noStrike" cap="none">
              <a:solidFill>
                <a:srgbClr val="000000"/>
              </a:solidFill>
              <a:latin typeface="Arial"/>
              <a:ea typeface="Arial"/>
              <a:cs typeface="Arial"/>
              <a:sym typeface="Arial"/>
            </a:endParaRPr>
          </a:p>
        </p:txBody>
      </p:sp>
      <p:sp>
        <p:nvSpPr>
          <p:cNvPr id="719" name="Google Shape;719;p52"/>
          <p:cNvSpPr txBox="1"/>
          <p:nvPr/>
        </p:nvSpPr>
        <p:spPr>
          <a:xfrm>
            <a:off x="7109533" y="1839957"/>
            <a:ext cx="1506000" cy="126300"/>
          </a:xfrm>
          <a:prstGeom prst="rect">
            <a:avLst/>
          </a:prstGeom>
          <a:noFill/>
          <a:ln>
            <a:noFill/>
          </a:ln>
        </p:spPr>
        <p:txBody>
          <a:bodyPr spcFirstLastPara="1" wrap="square" lIns="0" tIns="0" rIns="0" bIns="0" anchor="t" anchorCtr="0">
            <a:spAutoFit/>
          </a:bodyPr>
          <a:lstStyle/>
          <a:p>
            <a:pPr marL="0" marR="0" lvl="0" indent="0" algn="ctr" rtl="0">
              <a:lnSpc>
                <a:spcPct val="113004"/>
              </a:lnSpc>
              <a:spcBef>
                <a:spcPts val="0"/>
              </a:spcBef>
              <a:spcAft>
                <a:spcPts val="0"/>
              </a:spcAft>
              <a:buClr>
                <a:srgbClr val="000000"/>
              </a:buClr>
              <a:buSzPts val="821"/>
              <a:buFont typeface="Arial"/>
              <a:buNone/>
            </a:pPr>
            <a:r>
              <a:rPr lang="en" sz="821" b="1" i="0" u="none" strike="noStrike" cap="none">
                <a:solidFill>
                  <a:srgbClr val="000000"/>
                </a:solidFill>
                <a:latin typeface="Roboto"/>
                <a:ea typeface="Roboto"/>
                <a:cs typeface="Roboto"/>
                <a:sym typeface="Roboto"/>
              </a:rPr>
              <a:t>97 Instansi</a:t>
            </a:r>
            <a:r>
              <a:rPr lang="en" sz="821" b="0" i="0" u="none" strike="noStrike" cap="none">
                <a:solidFill>
                  <a:srgbClr val="000000"/>
                </a:solidFill>
                <a:latin typeface="Arial"/>
                <a:ea typeface="Arial"/>
                <a:cs typeface="Arial"/>
                <a:sym typeface="Arial"/>
              </a:rPr>
              <a:t> </a:t>
            </a:r>
            <a:r>
              <a:rPr lang="en" sz="821" b="1" i="0" u="none" strike="noStrike" cap="none">
                <a:solidFill>
                  <a:srgbClr val="000000"/>
                </a:solidFill>
                <a:latin typeface="Roboto"/>
                <a:ea typeface="Roboto"/>
                <a:cs typeface="Roboto"/>
                <a:sym typeface="Roboto"/>
              </a:rPr>
              <a:t>Pusat </a:t>
            </a:r>
            <a:endParaRPr sz="821" b="0" i="0" u="none" strike="noStrike" cap="none">
              <a:solidFill>
                <a:srgbClr val="000000"/>
              </a:solidFill>
              <a:latin typeface="Arial"/>
              <a:ea typeface="Arial"/>
              <a:cs typeface="Arial"/>
              <a:sym typeface="Arial"/>
            </a:endParaRPr>
          </a:p>
        </p:txBody>
      </p:sp>
      <p:sp>
        <p:nvSpPr>
          <p:cNvPr id="720" name="Google Shape;720;p52"/>
          <p:cNvSpPr/>
          <p:nvPr/>
        </p:nvSpPr>
        <p:spPr>
          <a:xfrm>
            <a:off x="3858944" y="2151382"/>
            <a:ext cx="98100" cy="1336800"/>
          </a:xfrm>
          <a:prstGeom prst="rightArrow">
            <a:avLst>
              <a:gd name="adj1" fmla="val 50000"/>
              <a:gd name="adj2" fmla="val 76302"/>
            </a:avLst>
          </a:prstGeom>
          <a:solidFill>
            <a:srgbClr val="DD1E5D"/>
          </a:solidFill>
          <a:ln>
            <a:noFill/>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
        <p:nvSpPr>
          <p:cNvPr id="721" name="Google Shape;721;p52"/>
          <p:cNvSpPr/>
          <p:nvPr/>
        </p:nvSpPr>
        <p:spPr>
          <a:xfrm rot="10800000">
            <a:off x="3767905" y="2156968"/>
            <a:ext cx="98100" cy="1336800"/>
          </a:xfrm>
          <a:prstGeom prst="rightArrow">
            <a:avLst>
              <a:gd name="adj1" fmla="val 50000"/>
              <a:gd name="adj2" fmla="val 76302"/>
            </a:avLst>
          </a:prstGeom>
          <a:solidFill>
            <a:srgbClr val="DD1E5D"/>
          </a:solidFill>
          <a:ln>
            <a:noFill/>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
        <p:nvSpPr>
          <p:cNvPr id="722" name="Google Shape;722;p52"/>
          <p:cNvSpPr/>
          <p:nvPr/>
        </p:nvSpPr>
        <p:spPr>
          <a:xfrm>
            <a:off x="4030400" y="962694"/>
            <a:ext cx="2009400" cy="3745800"/>
          </a:xfrm>
          <a:prstGeom prst="roundRect">
            <a:avLst>
              <a:gd name="adj" fmla="val 6385"/>
            </a:avLst>
          </a:prstGeom>
          <a:solidFill>
            <a:srgbClr val="FBFCFB"/>
          </a:solidFill>
          <a:ln w="26075" cap="flat" cmpd="sng">
            <a:solidFill>
              <a:srgbClr val="144B60"/>
            </a:solidFill>
            <a:prstDash val="solid"/>
            <a:miter lim="8000"/>
            <a:headEnd type="none" w="sm" len="sm"/>
            <a:tailEnd type="none" w="sm" len="sm"/>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
        <p:nvSpPr>
          <p:cNvPr id="723" name="Google Shape;723;p52"/>
          <p:cNvSpPr/>
          <p:nvPr/>
        </p:nvSpPr>
        <p:spPr>
          <a:xfrm>
            <a:off x="4072975" y="1562100"/>
            <a:ext cx="1914300" cy="3077100"/>
          </a:xfrm>
          <a:prstGeom prst="roundRect">
            <a:avLst>
              <a:gd name="adj" fmla="val 7919"/>
            </a:avLst>
          </a:prstGeom>
          <a:solidFill>
            <a:srgbClr val="305966"/>
          </a:solidFill>
          <a:ln>
            <a:noFill/>
          </a:ln>
        </p:spPr>
        <p:txBody>
          <a:bodyPr spcFirstLastPara="1" wrap="square" lIns="62550" tIns="31275" rIns="62550" bIns="31275" anchor="ctr" anchorCtr="0">
            <a:noAutofit/>
          </a:bodyPr>
          <a:lstStyle/>
          <a:p>
            <a:pPr marL="0" marR="0" lvl="0" indent="0" algn="ctr" rtl="0">
              <a:lnSpc>
                <a:spcPct val="115000"/>
              </a:lnSpc>
              <a:spcBef>
                <a:spcPts val="0"/>
              </a:spcBef>
              <a:spcAft>
                <a:spcPts val="0"/>
              </a:spcAft>
              <a:buClr>
                <a:srgbClr val="000000"/>
              </a:buClr>
              <a:buSzPts val="2189"/>
              <a:buFont typeface="Arial"/>
              <a:buNone/>
            </a:pPr>
            <a:r>
              <a:rPr lang="en" sz="3089" b="1" i="0" u="none" strike="noStrike" cap="none">
                <a:solidFill>
                  <a:schemeClr val="lt1"/>
                </a:solidFill>
                <a:latin typeface="Calibri"/>
                <a:ea typeface="Calibri"/>
                <a:cs typeface="Calibri"/>
                <a:sym typeface="Calibri"/>
              </a:rPr>
              <a:t>6,3 Juta</a:t>
            </a:r>
            <a:endParaRPr sz="3089" b="1" i="0" u="none" strike="noStrike" cap="none">
              <a:solidFill>
                <a:schemeClr val="lt1"/>
              </a:solidFill>
              <a:latin typeface="Calibri"/>
              <a:ea typeface="Calibri"/>
              <a:cs typeface="Calibri"/>
              <a:sym typeface="Calibri"/>
            </a:endParaRPr>
          </a:p>
          <a:p>
            <a:pPr marL="0" marR="0" lvl="0" indent="0" algn="ctr" rtl="0">
              <a:lnSpc>
                <a:spcPct val="115000"/>
              </a:lnSpc>
              <a:spcBef>
                <a:spcPts val="0"/>
              </a:spcBef>
              <a:spcAft>
                <a:spcPts val="0"/>
              </a:spcAft>
              <a:buClr>
                <a:srgbClr val="000000"/>
              </a:buClr>
              <a:buSzPts val="1916"/>
              <a:buFont typeface="Arial"/>
              <a:buNone/>
            </a:pPr>
            <a:r>
              <a:rPr lang="en" sz="1095" b="0" i="0" u="none" strike="noStrike" cap="none">
                <a:solidFill>
                  <a:schemeClr val="lt1"/>
                </a:solidFill>
                <a:latin typeface="Calibri"/>
                <a:ea typeface="Calibri"/>
                <a:cs typeface="Calibri"/>
                <a:sym typeface="Calibri"/>
              </a:rPr>
              <a:t>ASN yang telah memiliki dan menggunakan Akun ASN Digital</a:t>
            </a:r>
            <a:endParaRPr sz="1095" b="0" i="0" u="none" strike="noStrike" cap="none">
              <a:solidFill>
                <a:schemeClr val="lt1"/>
              </a:solidFill>
              <a:latin typeface="Calibri"/>
              <a:ea typeface="Calibri"/>
              <a:cs typeface="Calibri"/>
              <a:sym typeface="Calibri"/>
            </a:endParaRPr>
          </a:p>
        </p:txBody>
      </p:sp>
      <p:sp>
        <p:nvSpPr>
          <p:cNvPr id="724" name="Google Shape;724;p52"/>
          <p:cNvSpPr txBox="1"/>
          <p:nvPr/>
        </p:nvSpPr>
        <p:spPr>
          <a:xfrm>
            <a:off x="4159523" y="1064431"/>
            <a:ext cx="1750800" cy="456300"/>
          </a:xfrm>
          <a:prstGeom prst="rect">
            <a:avLst/>
          </a:prstGeom>
          <a:noFill/>
          <a:ln>
            <a:noFill/>
          </a:ln>
        </p:spPr>
        <p:txBody>
          <a:bodyPr spcFirstLastPara="1" wrap="square" lIns="62550" tIns="31275" rIns="62550" bIns="31275" anchor="t" anchorCtr="0">
            <a:spAutoFit/>
          </a:bodyPr>
          <a:lstStyle/>
          <a:p>
            <a:pPr marL="0" marR="0" lvl="0" indent="0" algn="ctr" rtl="0">
              <a:lnSpc>
                <a:spcPct val="100000"/>
              </a:lnSpc>
              <a:spcBef>
                <a:spcPts val="0"/>
              </a:spcBef>
              <a:spcAft>
                <a:spcPts val="0"/>
              </a:spcAft>
              <a:buClr>
                <a:srgbClr val="000000"/>
              </a:buClr>
              <a:buSzPts val="1277"/>
              <a:buFont typeface="Arial"/>
              <a:buNone/>
            </a:pPr>
            <a:r>
              <a:rPr lang="en" sz="1277" b="1" i="0" u="none" strike="noStrike" cap="none">
                <a:solidFill>
                  <a:schemeClr val="dk1"/>
                </a:solidFill>
                <a:highlight>
                  <a:srgbClr val="FFFF00"/>
                </a:highlight>
                <a:latin typeface="Calibri"/>
                <a:ea typeface="Calibri"/>
                <a:cs typeface="Calibri"/>
                <a:sym typeface="Calibri"/>
              </a:rPr>
              <a:t>Pengguna dan Pemilik Akun</a:t>
            </a:r>
            <a:endParaRPr sz="1277" b="1" i="0" u="none" strike="noStrike" cap="none">
              <a:solidFill>
                <a:schemeClr val="dk1"/>
              </a:solidFill>
              <a:highlight>
                <a:srgbClr val="FFFF00"/>
              </a:highlight>
              <a:latin typeface="Calibri"/>
              <a:ea typeface="Calibri"/>
              <a:cs typeface="Calibri"/>
              <a:sym typeface="Calibri"/>
            </a:endParaRPr>
          </a:p>
        </p:txBody>
      </p:sp>
      <p:sp>
        <p:nvSpPr>
          <p:cNvPr id="725" name="Google Shape;725;p52"/>
          <p:cNvSpPr/>
          <p:nvPr/>
        </p:nvSpPr>
        <p:spPr>
          <a:xfrm>
            <a:off x="6203533" y="2149456"/>
            <a:ext cx="98100" cy="1336800"/>
          </a:xfrm>
          <a:prstGeom prst="rightArrow">
            <a:avLst>
              <a:gd name="adj1" fmla="val 50000"/>
              <a:gd name="adj2" fmla="val 76302"/>
            </a:avLst>
          </a:prstGeom>
          <a:solidFill>
            <a:srgbClr val="DD1E5D"/>
          </a:solidFill>
          <a:ln>
            <a:noFill/>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
        <p:nvSpPr>
          <p:cNvPr id="726" name="Google Shape;726;p52"/>
          <p:cNvSpPr/>
          <p:nvPr/>
        </p:nvSpPr>
        <p:spPr>
          <a:xfrm rot="10800000">
            <a:off x="6111237" y="2147651"/>
            <a:ext cx="98100" cy="1336800"/>
          </a:xfrm>
          <a:prstGeom prst="rightArrow">
            <a:avLst>
              <a:gd name="adj1" fmla="val 50000"/>
              <a:gd name="adj2" fmla="val 76302"/>
            </a:avLst>
          </a:prstGeom>
          <a:solidFill>
            <a:srgbClr val="DD1E5D"/>
          </a:solidFill>
          <a:ln>
            <a:noFill/>
          </a:ln>
        </p:spPr>
        <p:txBody>
          <a:bodyPr spcFirstLastPara="1" wrap="square" lIns="62550" tIns="31275" rIns="62550" bIns="31275" anchor="ctr" anchorCtr="0">
            <a:noAutofit/>
          </a:bodyPr>
          <a:lstStyle/>
          <a:p>
            <a:pPr marL="0" marR="0" lvl="0" indent="0" algn="ctr" rtl="0">
              <a:lnSpc>
                <a:spcPct val="100000"/>
              </a:lnSpc>
              <a:spcBef>
                <a:spcPts val="0"/>
              </a:spcBef>
              <a:spcAft>
                <a:spcPts val="0"/>
              </a:spcAft>
              <a:buClr>
                <a:srgbClr val="000000"/>
              </a:buClr>
              <a:buSzPts val="1277"/>
              <a:buFont typeface="Arial"/>
              <a:buNone/>
            </a:pPr>
            <a:endParaRPr sz="1277" b="0" i="0" u="none" strike="noStrike" cap="non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30"/>
        <p:cNvGrpSpPr/>
        <p:nvPr/>
      </p:nvGrpSpPr>
      <p:grpSpPr>
        <a:xfrm>
          <a:off x="0" y="0"/>
          <a:ext cx="0" cy="0"/>
          <a:chOff x="0" y="0"/>
          <a:chExt cx="0" cy="0"/>
        </a:xfrm>
      </p:grpSpPr>
      <p:pic>
        <p:nvPicPr>
          <p:cNvPr id="731" name="Google Shape;731;p53"/>
          <p:cNvPicPr preferRelativeResize="0"/>
          <p:nvPr/>
        </p:nvPicPr>
        <p:blipFill rotWithShape="1">
          <a:blip r:embed="rId3">
            <a:alphaModFix/>
          </a:blip>
          <a:srcRect/>
          <a:stretch/>
        </p:blipFill>
        <p:spPr>
          <a:xfrm>
            <a:off x="0" y="0"/>
            <a:ext cx="9144000" cy="5136354"/>
          </a:xfrm>
          <a:prstGeom prst="rect">
            <a:avLst/>
          </a:prstGeom>
          <a:noFill/>
          <a:ln>
            <a:noFill/>
          </a:ln>
        </p:spPr>
      </p:pic>
      <p:sp>
        <p:nvSpPr>
          <p:cNvPr id="732" name="Google Shape;732;p53"/>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33</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36"/>
        <p:cNvGrpSpPr/>
        <p:nvPr/>
      </p:nvGrpSpPr>
      <p:grpSpPr>
        <a:xfrm>
          <a:off x="0" y="0"/>
          <a:ext cx="0" cy="0"/>
          <a:chOff x="0" y="0"/>
          <a:chExt cx="0" cy="0"/>
        </a:xfrm>
      </p:grpSpPr>
      <p:sp>
        <p:nvSpPr>
          <p:cNvPr id="737" name="Google Shape;737;p54"/>
          <p:cNvSpPr/>
          <p:nvPr/>
        </p:nvSpPr>
        <p:spPr>
          <a:xfrm>
            <a:off x="539400" y="93400"/>
            <a:ext cx="8065200" cy="488700"/>
          </a:xfrm>
          <a:prstGeom prst="round1Rect">
            <a:avLst>
              <a:gd name="adj" fmla="val 50000"/>
            </a:avLst>
          </a:prstGeom>
          <a:noFill/>
          <a:ln>
            <a:noFill/>
          </a:ln>
        </p:spPr>
        <p:txBody>
          <a:bodyPr spcFirstLastPara="1" wrap="square" lIns="123775" tIns="123775" rIns="123775" bIns="123775" anchor="ctr" anchorCtr="0">
            <a:noAutofit/>
          </a:bodyPr>
          <a:lstStyle/>
          <a:p>
            <a:pPr marL="0" marR="0" lvl="0" indent="0" algn="ctr" rtl="0">
              <a:lnSpc>
                <a:spcPct val="110000"/>
              </a:lnSpc>
              <a:spcBef>
                <a:spcPts val="0"/>
              </a:spcBef>
              <a:spcAft>
                <a:spcPts val="0"/>
              </a:spcAft>
              <a:buClr>
                <a:srgbClr val="000000"/>
              </a:buClr>
              <a:buSzPts val="2200"/>
              <a:buFont typeface="Arial"/>
              <a:buNone/>
            </a:pPr>
            <a:r>
              <a:rPr lang="en" sz="2200" b="1" i="0" u="none" strike="noStrike" cap="none">
                <a:solidFill>
                  <a:srgbClr val="1D2F64"/>
                </a:solidFill>
                <a:latin typeface="Poppins"/>
                <a:ea typeface="Poppins"/>
                <a:cs typeface="Poppins"/>
                <a:sym typeface="Poppins"/>
              </a:rPr>
              <a:t>LEMARI DIGITAL </a:t>
            </a:r>
            <a:endParaRPr sz="2200" b="1" i="0" u="none" strike="noStrike" cap="none">
              <a:solidFill>
                <a:srgbClr val="1D2F64"/>
              </a:solidFill>
              <a:latin typeface="Poppins"/>
              <a:ea typeface="Poppins"/>
              <a:cs typeface="Poppins"/>
              <a:sym typeface="Poppins"/>
            </a:endParaRPr>
          </a:p>
        </p:txBody>
      </p:sp>
      <p:sp>
        <p:nvSpPr>
          <p:cNvPr id="738" name="Google Shape;738;p54"/>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34</a:t>
            </a:fld>
            <a:endParaRPr sz="1300" b="1" i="0" u="none" strike="noStrike" cap="none">
              <a:solidFill>
                <a:srgbClr val="000000"/>
              </a:solidFill>
              <a:latin typeface="Calibri"/>
              <a:ea typeface="Calibri"/>
              <a:cs typeface="Calibri"/>
              <a:sym typeface="Calibri"/>
            </a:endParaRPr>
          </a:p>
        </p:txBody>
      </p:sp>
      <p:pic>
        <p:nvPicPr>
          <p:cNvPr id="739" name="Google Shape;739;p54"/>
          <p:cNvPicPr preferRelativeResize="0"/>
          <p:nvPr/>
        </p:nvPicPr>
        <p:blipFill>
          <a:blip r:embed="rId4">
            <a:alphaModFix/>
          </a:blip>
          <a:stretch>
            <a:fillRect/>
          </a:stretch>
        </p:blipFill>
        <p:spPr>
          <a:xfrm>
            <a:off x="450587" y="494288"/>
            <a:ext cx="8303101" cy="4399303"/>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grpSp>
        <p:nvGrpSpPr>
          <p:cNvPr id="744" name="Google Shape;744;p55"/>
          <p:cNvGrpSpPr/>
          <p:nvPr/>
        </p:nvGrpSpPr>
        <p:grpSpPr>
          <a:xfrm>
            <a:off x="8103" y="-642222"/>
            <a:ext cx="407693" cy="1159001"/>
            <a:chOff x="0" y="-38100"/>
            <a:chExt cx="297956" cy="847037"/>
          </a:xfrm>
        </p:grpSpPr>
        <p:sp>
          <p:nvSpPr>
            <p:cNvPr id="745" name="Google Shape;745;p55"/>
            <p:cNvSpPr/>
            <p:nvPr/>
          </p:nvSpPr>
          <p:spPr>
            <a:xfrm>
              <a:off x="0" y="0"/>
              <a:ext cx="297956" cy="808937"/>
            </a:xfrm>
            <a:custGeom>
              <a:avLst/>
              <a:gdLst/>
              <a:ahLst/>
              <a:cxnLst/>
              <a:rect l="l" t="t" r="r" b="b"/>
              <a:pathLst>
                <a:path w="297956" h="808937" extrusionOk="0">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spcFirstLastPara="1" wrap="square" lIns="42875" tIns="42875" rIns="42875" bIns="428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46" name="Google Shape;746;p55"/>
            <p:cNvSpPr txBox="1"/>
            <p:nvPr/>
          </p:nvSpPr>
          <p:spPr>
            <a:xfrm>
              <a:off x="0" y="-38100"/>
              <a:ext cx="297900" cy="846900"/>
            </a:xfrm>
            <a:prstGeom prst="rect">
              <a:avLst/>
            </a:prstGeom>
            <a:noFill/>
            <a:ln>
              <a:noFill/>
            </a:ln>
          </p:spPr>
          <p:txBody>
            <a:bodyPr spcFirstLastPara="1" wrap="square" lIns="23825" tIns="23825" rIns="23825" bIns="23825" anchor="ctr" anchorCtr="0">
              <a:noAutofit/>
            </a:bodyPr>
            <a:lstStyle/>
            <a:p>
              <a:pPr marL="0" marR="0" lvl="0" indent="0" algn="ctr" rtl="0">
                <a:lnSpc>
                  <a:spcPct val="147722"/>
                </a:lnSpc>
                <a:spcBef>
                  <a:spcPts val="0"/>
                </a:spcBef>
                <a:spcAft>
                  <a:spcPts val="0"/>
                </a:spcAft>
                <a:buClr>
                  <a:srgbClr val="000000"/>
                </a:buClr>
                <a:buSzPts val="844"/>
                <a:buFont typeface="Arial"/>
                <a:buNone/>
              </a:pPr>
              <a:endParaRPr sz="844" b="0" i="0" u="none" strike="noStrike" cap="none">
                <a:solidFill>
                  <a:schemeClr val="dk1"/>
                </a:solidFill>
                <a:latin typeface="Calibri"/>
                <a:ea typeface="Calibri"/>
                <a:cs typeface="Calibri"/>
                <a:sym typeface="Calibri"/>
              </a:endParaRPr>
            </a:p>
          </p:txBody>
        </p:sp>
      </p:grpSp>
      <p:sp>
        <p:nvSpPr>
          <p:cNvPr id="747" name="Google Shape;747;p55"/>
          <p:cNvSpPr/>
          <p:nvPr/>
        </p:nvSpPr>
        <p:spPr>
          <a:xfrm>
            <a:off x="25460" y="1009"/>
            <a:ext cx="373933" cy="467416"/>
          </a:xfrm>
          <a:custGeom>
            <a:avLst/>
            <a:gdLst/>
            <a:ahLst/>
            <a:cxnLst/>
            <a:rect l="l" t="t" r="r" b="b"/>
            <a:pathLst>
              <a:path w="795602" h="994503" extrusionOk="0">
                <a:moveTo>
                  <a:pt x="0" y="0"/>
                </a:moveTo>
                <a:lnTo>
                  <a:pt x="795602" y="0"/>
                </a:lnTo>
                <a:lnTo>
                  <a:pt x="795602" y="994503"/>
                </a:lnTo>
                <a:lnTo>
                  <a:pt x="0" y="994503"/>
                </a:lnTo>
                <a:lnTo>
                  <a:pt x="0" y="0"/>
                </a:lnTo>
                <a:close/>
              </a:path>
            </a:pathLst>
          </a:custGeom>
          <a:blipFill rotWithShape="1">
            <a:blip r:embed="rId3">
              <a:alphaModFix/>
            </a:blip>
            <a:stretch>
              <a:fillRect/>
            </a:stretch>
          </a:blipFill>
          <a:ln>
            <a:noFill/>
          </a:ln>
        </p:spPr>
      </p:sp>
      <p:sp>
        <p:nvSpPr>
          <p:cNvPr id="748" name="Google Shape;748;p55"/>
          <p:cNvSpPr txBox="1"/>
          <p:nvPr/>
        </p:nvSpPr>
        <p:spPr>
          <a:xfrm>
            <a:off x="744246" y="-81210"/>
            <a:ext cx="7454400" cy="431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0" i="0" u="none" strike="noStrike" cap="none">
                <a:solidFill>
                  <a:srgbClr val="00357B"/>
                </a:solidFill>
                <a:latin typeface="Open Sans ExtraBold"/>
                <a:ea typeface="Open Sans ExtraBold"/>
                <a:cs typeface="Open Sans ExtraBold"/>
                <a:sym typeface="Open Sans ExtraBold"/>
              </a:rPr>
              <a:t>WFH di BKN dan Dampak Efisiensinya</a:t>
            </a:r>
            <a:endParaRPr sz="1600" b="0" i="0" u="none" strike="noStrike" cap="none">
              <a:solidFill>
                <a:srgbClr val="00357B"/>
              </a:solidFill>
              <a:latin typeface="Open Sans ExtraBold"/>
              <a:ea typeface="Open Sans ExtraBold"/>
              <a:cs typeface="Open Sans ExtraBold"/>
              <a:sym typeface="Open Sans ExtraBold"/>
            </a:endParaRPr>
          </a:p>
        </p:txBody>
      </p:sp>
      <p:pic>
        <p:nvPicPr>
          <p:cNvPr id="749" name="Google Shape;749;p55"/>
          <p:cNvPicPr preferRelativeResize="0"/>
          <p:nvPr/>
        </p:nvPicPr>
        <p:blipFill rotWithShape="1">
          <a:blip r:embed="rId4">
            <a:alphaModFix/>
          </a:blip>
          <a:srcRect l="2543" t="16650" r="754" b="10230"/>
          <a:stretch/>
        </p:blipFill>
        <p:spPr>
          <a:xfrm>
            <a:off x="469250" y="220400"/>
            <a:ext cx="6046574" cy="2735783"/>
          </a:xfrm>
          <a:prstGeom prst="rect">
            <a:avLst/>
          </a:prstGeom>
          <a:noFill/>
          <a:ln>
            <a:noFill/>
          </a:ln>
        </p:spPr>
      </p:pic>
      <p:sp>
        <p:nvSpPr>
          <p:cNvPr id="750" name="Google Shape;750;p55"/>
          <p:cNvSpPr txBox="1"/>
          <p:nvPr/>
        </p:nvSpPr>
        <p:spPr>
          <a:xfrm>
            <a:off x="7922675" y="4940362"/>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35</a:t>
            </a:fld>
            <a:endParaRPr sz="1300" b="1" i="0" u="none" strike="noStrike" cap="none">
              <a:solidFill>
                <a:srgbClr val="000000"/>
              </a:solidFill>
              <a:latin typeface="Calibri"/>
              <a:ea typeface="Calibri"/>
              <a:cs typeface="Calibri"/>
              <a:sym typeface="Calibri"/>
            </a:endParaRPr>
          </a:p>
        </p:txBody>
      </p:sp>
      <p:sp>
        <p:nvSpPr>
          <p:cNvPr id="751" name="Google Shape;751;p55"/>
          <p:cNvSpPr/>
          <p:nvPr/>
        </p:nvSpPr>
        <p:spPr>
          <a:xfrm>
            <a:off x="6646325" y="159400"/>
            <a:ext cx="2435700" cy="2735700"/>
          </a:xfrm>
          <a:prstGeom prst="roundRect">
            <a:avLst>
              <a:gd name="adj" fmla="val 16667"/>
            </a:avLst>
          </a:prstGeom>
          <a:solidFill>
            <a:srgbClr val="BFD4FA">
              <a:alpha val="40780"/>
            </a:srgbClr>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52" name="Google Shape;752;p55"/>
          <p:cNvSpPr txBox="1"/>
          <p:nvPr/>
        </p:nvSpPr>
        <p:spPr>
          <a:xfrm>
            <a:off x="2928729" y="4382301"/>
            <a:ext cx="3587100" cy="388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chemeClr val="dk1"/>
              </a:solidFill>
              <a:latin typeface="Calibri"/>
              <a:ea typeface="Calibri"/>
              <a:cs typeface="Calibri"/>
              <a:sym typeface="Calibri"/>
            </a:endParaRPr>
          </a:p>
        </p:txBody>
      </p:sp>
      <p:sp>
        <p:nvSpPr>
          <p:cNvPr id="753" name="Google Shape;753;p55"/>
          <p:cNvSpPr txBox="1"/>
          <p:nvPr/>
        </p:nvSpPr>
        <p:spPr>
          <a:xfrm>
            <a:off x="6699250" y="273317"/>
            <a:ext cx="2302200" cy="25032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 sz="1100" b="1" i="0" u="none" strike="noStrike" cap="none">
                <a:solidFill>
                  <a:schemeClr val="dk1"/>
                </a:solidFill>
                <a:highlight>
                  <a:srgbClr val="FFFF00"/>
                </a:highlight>
                <a:latin typeface="Calibri"/>
                <a:ea typeface="Calibri"/>
                <a:cs typeface="Calibri"/>
                <a:sym typeface="Calibri"/>
              </a:rPr>
              <a:t>Bentuk efisiensi berupa:</a:t>
            </a:r>
            <a:endParaRPr sz="1100" b="1" i="0" u="none" strike="noStrike" cap="none">
              <a:solidFill>
                <a:schemeClr val="dk1"/>
              </a:solidFill>
              <a:highlight>
                <a:srgbClr val="FFFF00"/>
              </a:highlight>
              <a:latin typeface="Calibri"/>
              <a:ea typeface="Calibri"/>
              <a:cs typeface="Calibri"/>
              <a:sym typeface="Calibri"/>
            </a:endParaRPr>
          </a:p>
          <a:p>
            <a:pPr marL="45720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Listrik</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Air</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Telepon</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Belanja Bahan (Jamuan rapat, ATK, dll)</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Pemeliharaan Peralatan dan Mesin (BBM Kendaraan Non Sewa, Pemeliharaan AC, genset, service rutin, dll)</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Belanja Pemeliharaan Lainnya (BBM untuk Kendaraan Sewa)</a:t>
            </a:r>
            <a:endParaRPr sz="1100" b="0" i="0" u="none" strike="noStrike" cap="none">
              <a:solidFill>
                <a:schemeClr val="dk1"/>
              </a:solidFill>
              <a:latin typeface="Calibri"/>
              <a:ea typeface="Calibri"/>
              <a:cs typeface="Calibri"/>
              <a:sym typeface="Calibri"/>
            </a:endParaRPr>
          </a:p>
          <a:p>
            <a:pPr marL="285750" marR="0" lvl="0" indent="-184150" algn="l" rtl="0">
              <a:lnSpc>
                <a:spcPct val="100000"/>
              </a:lnSpc>
              <a:spcBef>
                <a:spcPts val="0"/>
              </a:spcBef>
              <a:spcAft>
                <a:spcPts val="0"/>
              </a:spcAft>
              <a:buClr>
                <a:schemeClr val="dk1"/>
              </a:buClr>
              <a:buSzPts val="1100"/>
              <a:buFont typeface="Calibri"/>
              <a:buAutoNum type="arabicPeriod"/>
            </a:pPr>
            <a:r>
              <a:rPr lang="en" sz="1100" b="0" i="0" u="none" strike="noStrike" cap="none">
                <a:solidFill>
                  <a:schemeClr val="dk1"/>
                </a:solidFill>
                <a:latin typeface="Calibri"/>
                <a:ea typeface="Calibri"/>
                <a:cs typeface="Calibri"/>
                <a:sym typeface="Calibri"/>
              </a:rPr>
              <a:t>Biaya Transportasi Pegawai</a:t>
            </a:r>
            <a:endParaRPr sz="11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chemeClr val="dk1"/>
              </a:solidFill>
              <a:latin typeface="Calibri"/>
              <a:ea typeface="Calibri"/>
              <a:cs typeface="Calibri"/>
              <a:sym typeface="Calibri"/>
            </a:endParaRPr>
          </a:p>
        </p:txBody>
      </p:sp>
      <p:graphicFrame>
        <p:nvGraphicFramePr>
          <p:cNvPr id="754" name="Google Shape;754;p55"/>
          <p:cNvGraphicFramePr/>
          <p:nvPr/>
        </p:nvGraphicFramePr>
        <p:xfrm>
          <a:off x="342737" y="3097165"/>
          <a:ext cx="7855900" cy="1580414"/>
        </p:xfrm>
        <a:graphic>
          <a:graphicData uri="http://schemas.openxmlformats.org/drawingml/2006/table">
            <a:tbl>
              <a:tblPr>
                <a:noFill/>
                <a:tableStyleId>{3843663F-7E60-4529-9691-AFE26987CC80}</a:tableStyleId>
              </a:tblPr>
              <a:tblGrid>
                <a:gridCol w="429050">
                  <a:extLst>
                    <a:ext uri="{9D8B030D-6E8A-4147-A177-3AD203B41FA5}">
                      <a16:colId xmlns:a16="http://schemas.microsoft.com/office/drawing/2014/main" val="20000"/>
                    </a:ext>
                  </a:extLst>
                </a:gridCol>
                <a:gridCol w="541375">
                  <a:extLst>
                    <a:ext uri="{9D8B030D-6E8A-4147-A177-3AD203B41FA5}">
                      <a16:colId xmlns:a16="http://schemas.microsoft.com/office/drawing/2014/main" val="20001"/>
                    </a:ext>
                  </a:extLst>
                </a:gridCol>
                <a:gridCol w="970575">
                  <a:extLst>
                    <a:ext uri="{9D8B030D-6E8A-4147-A177-3AD203B41FA5}">
                      <a16:colId xmlns:a16="http://schemas.microsoft.com/office/drawing/2014/main" val="20002"/>
                    </a:ext>
                  </a:extLst>
                </a:gridCol>
                <a:gridCol w="1973200">
                  <a:extLst>
                    <a:ext uri="{9D8B030D-6E8A-4147-A177-3AD203B41FA5}">
                      <a16:colId xmlns:a16="http://schemas.microsoft.com/office/drawing/2014/main" val="20003"/>
                    </a:ext>
                  </a:extLst>
                </a:gridCol>
                <a:gridCol w="1955325">
                  <a:extLst>
                    <a:ext uri="{9D8B030D-6E8A-4147-A177-3AD203B41FA5}">
                      <a16:colId xmlns:a16="http://schemas.microsoft.com/office/drawing/2014/main" val="20004"/>
                    </a:ext>
                  </a:extLst>
                </a:gridCol>
                <a:gridCol w="1986375">
                  <a:extLst>
                    <a:ext uri="{9D8B030D-6E8A-4147-A177-3AD203B41FA5}">
                      <a16:colId xmlns:a16="http://schemas.microsoft.com/office/drawing/2014/main" val="20005"/>
                    </a:ext>
                  </a:extLst>
                </a:gridCol>
              </a:tblGrid>
              <a:tr h="100425">
                <a:tc rowSpan="2">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chemeClr val="lt1"/>
                          </a:solidFill>
                          <a:latin typeface="Poppins"/>
                          <a:ea typeface="Poppins"/>
                          <a:cs typeface="Poppins"/>
                          <a:sym typeface="Poppins"/>
                        </a:rPr>
                        <a:t>No</a:t>
                      </a:r>
                      <a:endParaRPr sz="900" b="1" u="none" strike="noStrike" cap="none">
                        <a:solidFill>
                          <a:schemeClr val="lt1"/>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rowSpan="2">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chemeClr val="lt1"/>
                          </a:solidFill>
                          <a:latin typeface="Poppins"/>
                          <a:ea typeface="Poppins"/>
                          <a:cs typeface="Poppins"/>
                          <a:sym typeface="Poppins"/>
                        </a:rPr>
                        <a:t>Tahun</a:t>
                      </a:r>
                      <a:endParaRPr sz="900" b="1"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rowSpan="2">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FFFFFF"/>
                          </a:solidFill>
                          <a:latin typeface="Poppins"/>
                          <a:ea typeface="Poppins"/>
                          <a:cs typeface="Poppins"/>
                          <a:sym typeface="Poppins"/>
                        </a:rPr>
                        <a:t>Jumlah Hari WFH</a:t>
                      </a:r>
                      <a:endParaRPr sz="900" b="1"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gridSpan="3">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FFFFFF"/>
                          </a:solidFill>
                          <a:latin typeface="Poppins"/>
                          <a:ea typeface="Poppins"/>
                          <a:cs typeface="Poppins"/>
                          <a:sym typeface="Poppins"/>
                        </a:rPr>
                        <a:t>Penghematan Dibandingkan Sebelum WFH (2024)</a:t>
                      </a:r>
                      <a:endParaRPr sz="900" b="1" u="none" strike="noStrike" cap="none">
                        <a:solidFill>
                          <a:srgbClr val="FFFFFF"/>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7692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FFFFFF"/>
                          </a:solidFill>
                          <a:latin typeface="Poppins"/>
                          <a:ea typeface="Poppins"/>
                          <a:cs typeface="Poppins"/>
                          <a:sym typeface="Poppins"/>
                        </a:rPr>
                        <a:t>Belanja Operasional Perkantoran (APBN)</a:t>
                      </a:r>
                      <a:endParaRPr sz="900" b="1" u="none" strike="noStrike" cap="none">
                        <a:solidFill>
                          <a:srgbClr val="FFFFFF"/>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FFFFFF"/>
                          </a:solidFill>
                          <a:latin typeface="Poppins"/>
                          <a:ea typeface="Poppins"/>
                          <a:cs typeface="Poppins"/>
                          <a:sym typeface="Poppins"/>
                        </a:rPr>
                        <a:t>Biaya Transportasi (Rumah Tangga Pegawai)</a:t>
                      </a:r>
                      <a:endParaRPr sz="900" b="1" u="none" strike="noStrike" cap="none">
                        <a:solidFill>
                          <a:srgbClr val="FFFFFF"/>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chemeClr val="lt1"/>
                          </a:solidFill>
                          <a:latin typeface="Poppins"/>
                          <a:ea typeface="Poppins"/>
                          <a:cs typeface="Poppins"/>
                          <a:sym typeface="Poppins"/>
                        </a:rPr>
                        <a:t>Total Nilai Efisiensi</a:t>
                      </a:r>
                      <a:endParaRPr sz="900" b="1" u="none" strike="noStrike" cap="none">
                        <a:solidFill>
                          <a:srgbClr val="FFFFFF"/>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1D2F64"/>
                    </a:solidFill>
                  </a:tcPr>
                </a:tc>
                <a:extLst>
                  <a:ext uri="{0D108BD9-81ED-4DB2-BD59-A6C34878D82A}">
                    <a16:rowId xmlns:a16="http://schemas.microsoft.com/office/drawing/2014/main" val="10001"/>
                  </a:ext>
                </a:extLst>
              </a:tr>
              <a:tr h="390400">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093A6A"/>
                          </a:solidFill>
                          <a:latin typeface="Poppins"/>
                          <a:ea typeface="Poppins"/>
                          <a:cs typeface="Poppins"/>
                          <a:sym typeface="Poppins"/>
                        </a:rPr>
                        <a:t>1</a:t>
                      </a:r>
                      <a:endParaRPr sz="900" b="1"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093A6A"/>
                          </a:solidFill>
                          <a:latin typeface="Poppins"/>
                          <a:ea typeface="Poppins"/>
                          <a:cs typeface="Poppins"/>
                          <a:sym typeface="Poppins"/>
                        </a:rPr>
                        <a:t>2025</a:t>
                      </a:r>
                      <a:endParaRPr sz="900"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1 Hari </a:t>
                      </a:r>
                      <a:endParaRPr sz="900"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Rp21,48 M per tahun (33,76%) / Rp1,79 M per bulan</a:t>
                      </a:r>
                      <a:endParaRPr sz="900"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Rp15,9 M per tahun (20%) / </a:t>
                      </a:r>
                      <a:endParaRPr sz="900" u="none" strike="noStrike" cap="none">
                        <a:solidFill>
                          <a:srgbClr val="093A6A"/>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Rp1,3 M per bulan</a:t>
                      </a:r>
                      <a:endParaRPr sz="900"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Rp37,4 M per tahun (26,1%) / Rp3,12 M per bulan</a:t>
                      </a:r>
                      <a:endParaRPr sz="900"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525350">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093A6A"/>
                          </a:solidFill>
                          <a:latin typeface="Poppins"/>
                          <a:ea typeface="Poppins"/>
                          <a:cs typeface="Poppins"/>
                          <a:sym typeface="Poppins"/>
                        </a:rPr>
                        <a:t>2</a:t>
                      </a:r>
                      <a:endParaRPr sz="900" b="1"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b="1" u="none" strike="noStrike" cap="none">
                          <a:solidFill>
                            <a:srgbClr val="093A6A"/>
                          </a:solidFill>
                          <a:latin typeface="Poppins"/>
                          <a:ea typeface="Poppins"/>
                          <a:cs typeface="Poppins"/>
                          <a:sym typeface="Poppins"/>
                        </a:rPr>
                        <a:t>2026*</a:t>
                      </a:r>
                      <a:endParaRPr sz="900"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2 Hari </a:t>
                      </a:r>
                      <a:endParaRPr sz="900" u="none" strike="noStrike" cap="none">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Rp34,83 M per tahun (54,73%) / Rp2,90 M per bulan</a:t>
                      </a:r>
                      <a:r>
                        <a:rPr lang="en" sz="900" b="1" u="none" strike="noStrike" cap="none">
                          <a:solidFill>
                            <a:srgbClr val="093A6A"/>
                          </a:solidFill>
                          <a:latin typeface="Poppins"/>
                          <a:ea typeface="Poppins"/>
                          <a:cs typeface="Poppins"/>
                          <a:sym typeface="Poppins"/>
                        </a:rPr>
                        <a:t> </a:t>
                      </a:r>
                      <a:endParaRPr sz="900" b="1"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Rp31,9 M per tahun (40%) / </a:t>
                      </a:r>
                      <a:endParaRPr sz="900" u="none" strike="noStrike" cap="none">
                        <a:solidFill>
                          <a:srgbClr val="093A6A"/>
                        </a:solidFill>
                        <a:latin typeface="Poppins"/>
                        <a:ea typeface="Poppins"/>
                        <a:cs typeface="Poppins"/>
                        <a:sym typeface="Poppins"/>
                      </a:endParaRPr>
                    </a:p>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Rp2,6 M per bulan</a:t>
                      </a:r>
                      <a:endParaRPr sz="900"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40000"/>
                        </a:lnSpc>
                        <a:spcBef>
                          <a:spcPts val="0"/>
                        </a:spcBef>
                        <a:spcAft>
                          <a:spcPts val="0"/>
                        </a:spcAft>
                        <a:buClr>
                          <a:srgbClr val="000000"/>
                        </a:buClr>
                        <a:buSzPts val="900"/>
                        <a:buFont typeface="Arial"/>
                        <a:buNone/>
                      </a:pPr>
                      <a:r>
                        <a:rPr lang="en" sz="900" u="none" strike="noStrike" cap="none">
                          <a:solidFill>
                            <a:srgbClr val="093A6A"/>
                          </a:solidFill>
                          <a:latin typeface="Poppins"/>
                          <a:ea typeface="Poppins"/>
                          <a:cs typeface="Poppins"/>
                          <a:sym typeface="Poppins"/>
                        </a:rPr>
                        <a:t>Rp66,78 M per tahun (46,53%) / Rp5,56 M per bulan</a:t>
                      </a:r>
                      <a:endParaRPr sz="900" u="none" strike="noStrike" cap="none">
                        <a:solidFill>
                          <a:srgbClr val="093A6A"/>
                        </a:solidFill>
                        <a:latin typeface="Poppins"/>
                        <a:ea typeface="Poppins"/>
                        <a:cs typeface="Poppins"/>
                        <a:sym typeface="Poppins"/>
                      </a:endParaRPr>
                    </a:p>
                  </a:txBody>
                  <a:tcPr marL="23825" marR="23825" marT="23825" marB="238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bl>
          </a:graphicData>
        </a:graphic>
      </p:graphicFrame>
      <p:sp>
        <p:nvSpPr>
          <p:cNvPr id="755" name="Google Shape;755;p55"/>
          <p:cNvSpPr txBox="1"/>
          <p:nvPr/>
        </p:nvSpPr>
        <p:spPr>
          <a:xfrm>
            <a:off x="8219824" y="3616467"/>
            <a:ext cx="1028700" cy="923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rgbClr val="093A6A"/>
                </a:solidFill>
                <a:latin typeface="Poppins"/>
                <a:ea typeface="Poppins"/>
                <a:cs typeface="Poppins"/>
                <a:sym typeface="Poppins"/>
              </a:rPr>
              <a:t>Catatan:</a:t>
            </a:r>
            <a:endParaRPr sz="800" b="1" i="0" u="none" strike="noStrike" cap="none">
              <a:solidFill>
                <a:srgbClr val="093A6A"/>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800"/>
              <a:buFont typeface="Arial"/>
              <a:buNone/>
            </a:pPr>
            <a:r>
              <a:rPr lang="en" sz="800" b="1" i="0" u="none" strike="noStrike" cap="none">
                <a:solidFill>
                  <a:srgbClr val="093A6A"/>
                </a:solidFill>
                <a:latin typeface="Poppins"/>
                <a:ea typeface="Poppins"/>
                <a:cs typeface="Poppins"/>
                <a:sym typeface="Poppins"/>
              </a:rPr>
              <a:t> *tahun 2026 nilai efisiensi per tahun merupakan estimasi</a:t>
            </a:r>
            <a:endParaRPr sz="800" b="1" i="0" u="none" strike="noStrike" cap="none">
              <a:solidFill>
                <a:srgbClr val="093A6A"/>
              </a:solidFill>
              <a:latin typeface="Poppins"/>
              <a:ea typeface="Poppins"/>
              <a:cs typeface="Poppins"/>
              <a:sym typeface="Poppins"/>
            </a:endParaRPr>
          </a:p>
        </p:txBody>
      </p:sp>
      <p:sp>
        <p:nvSpPr>
          <p:cNvPr id="756" name="Google Shape;756;p55"/>
          <p:cNvSpPr txBox="1"/>
          <p:nvPr/>
        </p:nvSpPr>
        <p:spPr>
          <a:xfrm>
            <a:off x="607300" y="4615725"/>
            <a:ext cx="7612500" cy="517200"/>
          </a:xfrm>
          <a:prstGeom prst="rect">
            <a:avLst/>
          </a:prstGeom>
          <a:noFill/>
          <a:ln>
            <a:noFill/>
          </a:ln>
        </p:spPr>
        <p:txBody>
          <a:bodyPr spcFirstLastPara="1" wrap="square" lIns="91425" tIns="91425" rIns="91425" bIns="91425" anchor="t" anchorCtr="0">
            <a:spAutoFit/>
          </a:bodyPr>
          <a:lstStyle/>
          <a:p>
            <a:pPr marL="0" marR="0" lvl="0" indent="0" algn="l" rtl="0">
              <a:lnSpc>
                <a:spcPct val="140000"/>
              </a:lnSpc>
              <a:spcBef>
                <a:spcPts val="0"/>
              </a:spcBef>
              <a:spcAft>
                <a:spcPts val="0"/>
              </a:spcAft>
              <a:buClr>
                <a:schemeClr val="dk1"/>
              </a:buClr>
              <a:buSzPts val="1100"/>
              <a:buFont typeface="Arial"/>
              <a:buNone/>
            </a:pPr>
            <a:r>
              <a:rPr lang="en" sz="900" b="1" i="0" u="none" strike="noStrike" cap="none">
                <a:solidFill>
                  <a:schemeClr val="dk1"/>
                </a:solidFill>
                <a:latin typeface="Poppins"/>
                <a:ea typeface="Poppins"/>
                <a:cs typeface="Poppins"/>
                <a:sym typeface="Poppins"/>
              </a:rPr>
              <a:t>Dari WFH 1 hari (2025) ke WFH 2 hari (2026) mengalami peningkatan penghematan </a:t>
            </a:r>
            <a:r>
              <a:rPr lang="en" sz="900" b="1" i="0" u="none" strike="noStrike" cap="none">
                <a:solidFill>
                  <a:schemeClr val="dk1"/>
                </a:solidFill>
                <a:highlight>
                  <a:srgbClr val="FFFF00"/>
                </a:highlight>
                <a:latin typeface="Poppins"/>
                <a:ea typeface="Poppins"/>
                <a:cs typeface="Poppins"/>
                <a:sym typeface="Poppins"/>
              </a:rPr>
              <a:t>sebesar Rp29,32 M (27,6%)</a:t>
            </a:r>
            <a:r>
              <a:rPr lang="en" sz="900" b="1" i="0" u="none" strike="noStrike" cap="none">
                <a:solidFill>
                  <a:schemeClr val="dk1"/>
                </a:solidFill>
                <a:latin typeface="Poppins"/>
                <a:ea typeface="Poppins"/>
                <a:cs typeface="Poppins"/>
                <a:sym typeface="Poppins"/>
              </a:rPr>
              <a:t> dengan rincian Rp13,34 M (31,7%) untuk Belanja Operasional Perkantoran dan Rp15,97 M (25%) untuk transportasi pegawai</a:t>
            </a:r>
            <a:endParaRPr sz="800" b="0" i="0" u="none" strike="noStrike" cap="none">
              <a:solidFill>
                <a:schemeClr val="dk1"/>
              </a:solidFill>
              <a:latin typeface="Poppins"/>
              <a:ea typeface="Poppins"/>
              <a:cs typeface="Poppins"/>
              <a:sym typeface="Poppins"/>
            </a:endParaRPr>
          </a:p>
        </p:txBody>
      </p:sp>
      <p:sp>
        <p:nvSpPr>
          <p:cNvPr id="757" name="Google Shape;757;p55"/>
          <p:cNvSpPr/>
          <p:nvPr/>
        </p:nvSpPr>
        <p:spPr>
          <a:xfrm>
            <a:off x="373933" y="4720175"/>
            <a:ext cx="222250" cy="317500"/>
          </a:xfrm>
          <a:prstGeom prst="flowChartProcess">
            <a:avLst/>
          </a:prstGeom>
          <a:solidFill>
            <a:srgbClr val="FFFF0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58" name="Google Shape;758;p55"/>
          <p:cNvSpPr/>
          <p:nvPr/>
        </p:nvSpPr>
        <p:spPr>
          <a:xfrm>
            <a:off x="4021653" y="4232175"/>
            <a:ext cx="222300" cy="245100"/>
          </a:xfrm>
          <a:prstGeom prst="upArrow">
            <a:avLst>
              <a:gd name="adj1" fmla="val 50000"/>
              <a:gd name="adj2" fmla="val 50000"/>
            </a:avLst>
          </a:prstGeom>
          <a:solidFill>
            <a:srgbClr val="00FF00"/>
          </a:solidFill>
          <a:ln w="9525" cap="flat" cmpd="sng">
            <a:solidFill>
              <a:srgbClr val="D9EAD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59" name="Google Shape;759;p55"/>
          <p:cNvSpPr/>
          <p:nvPr/>
        </p:nvSpPr>
        <p:spPr>
          <a:xfrm>
            <a:off x="5866953" y="4235392"/>
            <a:ext cx="222300" cy="245100"/>
          </a:xfrm>
          <a:prstGeom prst="upArrow">
            <a:avLst>
              <a:gd name="adj1" fmla="val 50000"/>
              <a:gd name="adj2" fmla="val 50000"/>
            </a:avLst>
          </a:prstGeom>
          <a:solidFill>
            <a:srgbClr val="00FF00"/>
          </a:solidFill>
          <a:ln w="9525" cap="flat" cmpd="sng">
            <a:solidFill>
              <a:srgbClr val="D9EAD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55"/>
          <p:cNvSpPr/>
          <p:nvPr/>
        </p:nvSpPr>
        <p:spPr>
          <a:xfrm>
            <a:off x="7976328" y="4232167"/>
            <a:ext cx="222300" cy="245100"/>
          </a:xfrm>
          <a:prstGeom prst="upArrow">
            <a:avLst>
              <a:gd name="adj1" fmla="val 50000"/>
              <a:gd name="adj2" fmla="val 50000"/>
            </a:avLst>
          </a:prstGeom>
          <a:solidFill>
            <a:srgbClr val="00FF00"/>
          </a:solidFill>
          <a:ln w="9525" cap="flat" cmpd="sng">
            <a:solidFill>
              <a:srgbClr val="D9EAD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1" name="Google Shape;761;p55"/>
          <p:cNvSpPr/>
          <p:nvPr/>
        </p:nvSpPr>
        <p:spPr>
          <a:xfrm>
            <a:off x="2785650" y="990275"/>
            <a:ext cx="2435700" cy="431100"/>
          </a:xfrm>
          <a:prstGeom prst="rect">
            <a:avLst/>
          </a:prstGeom>
          <a:solidFill>
            <a:srgbClr val="FAFAFA"/>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2" name="Google Shape;762;p55"/>
          <p:cNvSpPr txBox="1"/>
          <p:nvPr/>
        </p:nvSpPr>
        <p:spPr>
          <a:xfrm>
            <a:off x="2730159" y="916702"/>
            <a:ext cx="40032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357B"/>
                </a:solidFill>
                <a:latin typeface="Open Sans ExtraBold"/>
                <a:ea typeface="Open Sans ExtraBold"/>
                <a:cs typeface="Open Sans ExtraBold"/>
                <a:sym typeface="Open Sans ExtraBold"/>
              </a:rPr>
              <a:t>Selasa</a:t>
            </a:r>
            <a:r>
              <a:rPr lang="en" sz="1400" b="0" i="0" u="none" strike="noStrike" cap="none">
                <a:solidFill>
                  <a:srgbClr val="00357B"/>
                </a:solidFill>
                <a:latin typeface="Open Sans"/>
                <a:ea typeface="Open Sans"/>
                <a:cs typeface="Open Sans"/>
                <a:sym typeface="Open Sans"/>
              </a:rPr>
              <a:t>, </a:t>
            </a:r>
            <a:r>
              <a:rPr lang="en" sz="1400" b="0" i="0" u="none" strike="noStrike" cap="none">
                <a:solidFill>
                  <a:srgbClr val="00357B"/>
                </a:solidFill>
                <a:latin typeface="Open Sans ExtraBold"/>
                <a:ea typeface="Open Sans ExtraBold"/>
                <a:cs typeface="Open Sans ExtraBold"/>
                <a:sym typeface="Open Sans ExtraBold"/>
              </a:rPr>
              <a:t>Rabu</a:t>
            </a:r>
            <a:r>
              <a:rPr lang="en" sz="1400" b="0" i="0" u="none" strike="noStrike" cap="none">
                <a:solidFill>
                  <a:srgbClr val="00357B"/>
                </a:solidFill>
                <a:latin typeface="Open Sans"/>
                <a:ea typeface="Open Sans"/>
                <a:cs typeface="Open Sans"/>
                <a:sym typeface="Open Sans"/>
              </a:rPr>
              <a:t> dan </a:t>
            </a:r>
            <a:r>
              <a:rPr lang="en" sz="1400" b="0" i="0" u="none" strike="noStrike" cap="none">
                <a:solidFill>
                  <a:srgbClr val="00357B"/>
                </a:solidFill>
                <a:latin typeface="Open Sans ExtraBold"/>
                <a:ea typeface="Open Sans ExtraBold"/>
                <a:cs typeface="Open Sans ExtraBold"/>
                <a:sym typeface="Open Sans ExtraBold"/>
              </a:rPr>
              <a:t>Kamis</a:t>
            </a:r>
            <a:endParaRPr sz="1400" b="0" i="0" u="none" strike="noStrike" cap="none">
              <a:solidFill>
                <a:srgbClr val="00357B"/>
              </a:solidFill>
              <a:latin typeface="Open Sans ExtraBold"/>
              <a:ea typeface="Open Sans ExtraBold"/>
              <a:cs typeface="Open Sans ExtraBold"/>
              <a:sym typeface="Open Sans ExtraBold"/>
            </a:endParaRPr>
          </a:p>
        </p:txBody>
      </p:sp>
      <p:sp>
        <p:nvSpPr>
          <p:cNvPr id="763" name="Google Shape;763;p55"/>
          <p:cNvSpPr txBox="1"/>
          <p:nvPr/>
        </p:nvSpPr>
        <p:spPr>
          <a:xfrm>
            <a:off x="2727095" y="1133175"/>
            <a:ext cx="21741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0357B"/>
                </a:solidFill>
                <a:latin typeface="Open Sans ExtraBold"/>
                <a:ea typeface="Open Sans ExtraBold"/>
                <a:cs typeface="Open Sans ExtraBold"/>
                <a:sym typeface="Open Sans ExtraBold"/>
              </a:rPr>
              <a:t>Senin </a:t>
            </a:r>
            <a:r>
              <a:rPr lang="en" sz="1400" b="0" i="0" u="none" strike="noStrike" cap="none">
                <a:solidFill>
                  <a:srgbClr val="00357B"/>
                </a:solidFill>
                <a:latin typeface="Open Sans"/>
                <a:ea typeface="Open Sans"/>
                <a:cs typeface="Open Sans"/>
                <a:sym typeface="Open Sans"/>
              </a:rPr>
              <a:t>dan </a:t>
            </a:r>
            <a:r>
              <a:rPr lang="en" sz="1400" b="0" i="0" u="none" strike="noStrike" cap="none">
                <a:solidFill>
                  <a:srgbClr val="00357B"/>
                </a:solidFill>
                <a:latin typeface="Open Sans ExtraBold"/>
                <a:ea typeface="Open Sans ExtraBold"/>
                <a:cs typeface="Open Sans ExtraBold"/>
                <a:sym typeface="Open Sans ExtraBold"/>
              </a:rPr>
              <a:t>Jumat</a:t>
            </a:r>
            <a:endParaRPr sz="1400" b="0" i="0" u="none" strike="noStrike" cap="none">
              <a:solidFill>
                <a:srgbClr val="00357B"/>
              </a:solidFill>
              <a:latin typeface="Open Sans ExtraBold"/>
              <a:ea typeface="Open Sans ExtraBold"/>
              <a:cs typeface="Open Sans ExtraBold"/>
              <a:sym typeface="Open Sans ExtraBold"/>
            </a:endParaRPr>
          </a:p>
        </p:txBody>
      </p:sp>
      <p:sp>
        <p:nvSpPr>
          <p:cNvPr id="764" name="Google Shape;764;p55"/>
          <p:cNvSpPr/>
          <p:nvPr/>
        </p:nvSpPr>
        <p:spPr>
          <a:xfrm>
            <a:off x="3752875" y="388175"/>
            <a:ext cx="2267400" cy="317400"/>
          </a:xfrm>
          <a:prstGeom prst="rect">
            <a:avLst/>
          </a:prstGeom>
          <a:solidFill>
            <a:srgbClr val="004E98"/>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lt1"/>
                </a:solidFill>
                <a:latin typeface="Arial"/>
                <a:ea typeface="Arial"/>
                <a:cs typeface="Arial"/>
                <a:sym typeface="Arial"/>
              </a:rPr>
              <a:t>06/KP.11.02/ND/A.II/2026</a:t>
            </a:r>
            <a:endParaRPr sz="1400" b="0" i="0" u="none" strike="noStrike" cap="none">
              <a:solidFill>
                <a:schemeClr val="lt1"/>
              </a:solidFill>
              <a:latin typeface="Arial"/>
              <a:ea typeface="Arial"/>
              <a:cs typeface="Arial"/>
              <a:sym typeface="Arial"/>
            </a:endParaRPr>
          </a:p>
        </p:txBody>
      </p:sp>
      <p:sp>
        <p:nvSpPr>
          <p:cNvPr id="765" name="Google Shape;765;p55"/>
          <p:cNvSpPr/>
          <p:nvPr/>
        </p:nvSpPr>
        <p:spPr>
          <a:xfrm>
            <a:off x="1718400" y="1221525"/>
            <a:ext cx="959700" cy="199800"/>
          </a:xfrm>
          <a:prstGeom prst="rect">
            <a:avLst/>
          </a:prstGeom>
          <a:solidFill>
            <a:srgbClr val="FDFDFD"/>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6" name="Google Shape;766;p55"/>
          <p:cNvSpPr txBox="1"/>
          <p:nvPr/>
        </p:nvSpPr>
        <p:spPr>
          <a:xfrm>
            <a:off x="1645890" y="1126271"/>
            <a:ext cx="897600" cy="400200"/>
          </a:xfrm>
          <a:prstGeom prst="rect">
            <a:avLst/>
          </a:prstGeom>
          <a:solidFill>
            <a:srgbClr val="000000">
              <a:alpha val="0"/>
            </a:srgbClr>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rgbClr val="010101"/>
                </a:solidFill>
                <a:latin typeface="Open Sans"/>
                <a:ea typeface="Open Sans"/>
                <a:cs typeface="Open Sans"/>
                <a:sym typeface="Open Sans"/>
              </a:rPr>
              <a:t>Home</a:t>
            </a:r>
            <a:endParaRPr sz="1400" b="0" i="0" u="none" strike="noStrike" cap="none">
              <a:solidFill>
                <a:srgbClr val="010101"/>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grpSp>
        <p:nvGrpSpPr>
          <p:cNvPr id="771" name="Google Shape;771;p56"/>
          <p:cNvGrpSpPr/>
          <p:nvPr/>
        </p:nvGrpSpPr>
        <p:grpSpPr>
          <a:xfrm>
            <a:off x="92678" y="-664620"/>
            <a:ext cx="434807" cy="1236081"/>
            <a:chOff x="0" y="-38100"/>
            <a:chExt cx="297956" cy="847037"/>
          </a:xfrm>
        </p:grpSpPr>
        <p:sp>
          <p:nvSpPr>
            <p:cNvPr id="772" name="Google Shape;772;p56"/>
            <p:cNvSpPr/>
            <p:nvPr/>
          </p:nvSpPr>
          <p:spPr>
            <a:xfrm>
              <a:off x="0" y="0"/>
              <a:ext cx="297956" cy="808937"/>
            </a:xfrm>
            <a:custGeom>
              <a:avLst/>
              <a:gdLst/>
              <a:ahLst/>
              <a:cxnLst/>
              <a:rect l="l" t="t" r="r" b="b"/>
              <a:pathLst>
                <a:path w="297956" h="808937" extrusionOk="0">
                  <a:moveTo>
                    <a:pt x="148978" y="0"/>
                  </a:moveTo>
                  <a:lnTo>
                    <a:pt x="148978" y="0"/>
                  </a:lnTo>
                  <a:cubicBezTo>
                    <a:pt x="231256" y="0"/>
                    <a:pt x="297956" y="66700"/>
                    <a:pt x="297956" y="148978"/>
                  </a:cubicBezTo>
                  <a:lnTo>
                    <a:pt x="297956" y="659959"/>
                  </a:lnTo>
                  <a:cubicBezTo>
                    <a:pt x="297956" y="742237"/>
                    <a:pt x="231256" y="808937"/>
                    <a:pt x="148978" y="808937"/>
                  </a:cubicBezTo>
                  <a:lnTo>
                    <a:pt x="148978" y="808937"/>
                  </a:lnTo>
                  <a:cubicBezTo>
                    <a:pt x="66700" y="808937"/>
                    <a:pt x="0" y="742237"/>
                    <a:pt x="0" y="659959"/>
                  </a:cubicBezTo>
                  <a:lnTo>
                    <a:pt x="0" y="148978"/>
                  </a:lnTo>
                  <a:cubicBezTo>
                    <a:pt x="0" y="66700"/>
                    <a:pt x="66700" y="0"/>
                    <a:pt x="148978" y="0"/>
                  </a:cubicBezTo>
                  <a:close/>
                </a:path>
              </a:pathLst>
            </a:custGeom>
            <a:solidFill>
              <a:srgbClr val="052874"/>
            </a:solidFill>
            <a:ln>
              <a:noFill/>
            </a:ln>
          </p:spPr>
          <p:txBody>
            <a:bodyPr spcFirstLastPara="1" wrap="square" lIns="45725" tIns="45725" rIns="45725" bIns="457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p56"/>
            <p:cNvSpPr txBox="1"/>
            <p:nvPr/>
          </p:nvSpPr>
          <p:spPr>
            <a:xfrm>
              <a:off x="0" y="-38100"/>
              <a:ext cx="297900" cy="846900"/>
            </a:xfrm>
            <a:prstGeom prst="rect">
              <a:avLst/>
            </a:prstGeom>
            <a:noFill/>
            <a:ln>
              <a:noFill/>
            </a:ln>
          </p:spPr>
          <p:txBody>
            <a:bodyPr spcFirstLastPara="1" wrap="square" lIns="25400" tIns="25400" rIns="25400" bIns="25400" anchor="ctr" anchorCtr="0">
              <a:noAutofit/>
            </a:bodyPr>
            <a:lstStyle/>
            <a:p>
              <a:pPr marL="0" marR="0" lvl="0" indent="0" algn="ctr" rtl="0">
                <a:lnSpc>
                  <a:spcPct val="147722"/>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grpSp>
      <p:sp>
        <p:nvSpPr>
          <p:cNvPr id="774" name="Google Shape;774;p56"/>
          <p:cNvSpPr/>
          <p:nvPr/>
        </p:nvSpPr>
        <p:spPr>
          <a:xfrm>
            <a:off x="111189" y="21377"/>
            <a:ext cx="397801" cy="497252"/>
          </a:xfrm>
          <a:custGeom>
            <a:avLst/>
            <a:gdLst/>
            <a:ahLst/>
            <a:cxnLst/>
            <a:rect l="l" t="t" r="r" b="b"/>
            <a:pathLst>
              <a:path w="795602" h="994503" extrusionOk="0">
                <a:moveTo>
                  <a:pt x="0" y="0"/>
                </a:moveTo>
                <a:lnTo>
                  <a:pt x="795602" y="0"/>
                </a:lnTo>
                <a:lnTo>
                  <a:pt x="795602" y="994503"/>
                </a:lnTo>
                <a:lnTo>
                  <a:pt x="0" y="994503"/>
                </a:lnTo>
                <a:lnTo>
                  <a:pt x="0" y="0"/>
                </a:lnTo>
                <a:close/>
              </a:path>
            </a:pathLst>
          </a:custGeom>
          <a:blipFill rotWithShape="1">
            <a:blip r:embed="rId3">
              <a:alphaModFix/>
            </a:blip>
            <a:stretch>
              <a:fillRect/>
            </a:stretch>
          </a:blipFill>
          <a:ln>
            <a:noFill/>
          </a:ln>
        </p:spPr>
      </p:sp>
      <p:sp>
        <p:nvSpPr>
          <p:cNvPr id="775" name="Google Shape;775;p56"/>
          <p:cNvSpPr txBox="1"/>
          <p:nvPr/>
        </p:nvSpPr>
        <p:spPr>
          <a:xfrm>
            <a:off x="728869" y="0"/>
            <a:ext cx="7454400" cy="6771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chemeClr val="dk1"/>
              </a:buClr>
              <a:buSzPts val="1100"/>
              <a:buFont typeface="Arial"/>
              <a:buNone/>
            </a:pPr>
            <a:r>
              <a:rPr lang="en" sz="1600" b="0" i="0" u="none" strike="noStrike" cap="none">
                <a:solidFill>
                  <a:srgbClr val="00357B"/>
                </a:solidFill>
                <a:latin typeface="Open Sans ExtraBold"/>
                <a:ea typeface="Open Sans ExtraBold"/>
                <a:cs typeface="Open Sans ExtraBold"/>
                <a:sym typeface="Open Sans ExtraBold"/>
              </a:rPr>
              <a:t>Edukasi kepada Para ASN Melalui Program BKN Menyapa </a:t>
            </a:r>
            <a:endParaRPr sz="1600" b="0" i="0" u="none" strike="noStrike" cap="none">
              <a:solidFill>
                <a:srgbClr val="00357B"/>
              </a:solidFill>
              <a:latin typeface="Open Sans ExtraBold"/>
              <a:ea typeface="Open Sans ExtraBold"/>
              <a:cs typeface="Open Sans ExtraBold"/>
              <a:sym typeface="Open Sans ExtraBold"/>
            </a:endParaRPr>
          </a:p>
          <a:p>
            <a:pPr marL="0" marR="0" lvl="0" indent="0" algn="ctr" rtl="0">
              <a:lnSpc>
                <a:spcPct val="100000"/>
              </a:lnSpc>
              <a:spcBef>
                <a:spcPts val="0"/>
              </a:spcBef>
              <a:spcAft>
                <a:spcPts val="0"/>
              </a:spcAft>
              <a:buClr>
                <a:schemeClr val="dk1"/>
              </a:buClr>
              <a:buSzPts val="1100"/>
              <a:buFont typeface="Arial"/>
              <a:buNone/>
            </a:pPr>
            <a:r>
              <a:rPr lang="en" sz="1600" b="0" i="0" u="none" strike="noStrike" cap="none">
                <a:solidFill>
                  <a:srgbClr val="00357B"/>
                </a:solidFill>
                <a:latin typeface="Open Sans ExtraBold"/>
                <a:ea typeface="Open Sans ExtraBold"/>
                <a:cs typeface="Open Sans ExtraBold"/>
                <a:sym typeface="Open Sans ExtraBold"/>
              </a:rPr>
              <a:t>Setiap Hari Rabu dan Kamis</a:t>
            </a:r>
            <a:endParaRPr sz="1600" b="0" i="0" u="none" strike="noStrike" cap="none">
              <a:solidFill>
                <a:srgbClr val="00357B"/>
              </a:solidFill>
              <a:latin typeface="Open Sans ExtraBold"/>
              <a:ea typeface="Open Sans ExtraBold"/>
              <a:cs typeface="Open Sans ExtraBold"/>
              <a:sym typeface="Open Sans ExtraBold"/>
            </a:endParaRPr>
          </a:p>
        </p:txBody>
      </p:sp>
      <p:pic>
        <p:nvPicPr>
          <p:cNvPr id="776" name="Google Shape;776;p56" title="WhatsApp Image 2026-03-29 at 20.38.20.jpeg"/>
          <p:cNvPicPr preferRelativeResize="0"/>
          <p:nvPr/>
        </p:nvPicPr>
        <p:blipFill rotWithShape="1">
          <a:blip r:embed="rId4">
            <a:alphaModFix/>
          </a:blip>
          <a:srcRect/>
          <a:stretch/>
        </p:blipFill>
        <p:spPr>
          <a:xfrm>
            <a:off x="66581" y="726750"/>
            <a:ext cx="3425344" cy="4281701"/>
          </a:xfrm>
          <a:prstGeom prst="rect">
            <a:avLst/>
          </a:prstGeom>
          <a:noFill/>
          <a:ln>
            <a:noFill/>
          </a:ln>
          <a:effectLst>
            <a:outerShdw blurRad="57150" dist="19050" dir="5400000" algn="bl" rotWithShape="0">
              <a:srgbClr val="000000">
                <a:alpha val="50200"/>
              </a:srgbClr>
            </a:outerShdw>
          </a:effectLst>
        </p:spPr>
      </p:pic>
      <p:sp>
        <p:nvSpPr>
          <p:cNvPr id="777" name="Google Shape;777;p56"/>
          <p:cNvSpPr/>
          <p:nvPr/>
        </p:nvSpPr>
        <p:spPr>
          <a:xfrm>
            <a:off x="3562550" y="2536025"/>
            <a:ext cx="5493300" cy="1236000"/>
          </a:xfrm>
          <a:prstGeom prst="roundRect">
            <a:avLst>
              <a:gd name="adj" fmla="val 16667"/>
            </a:avLst>
          </a:prstGeom>
          <a:noFill/>
          <a:ln w="19050" cap="flat" cmpd="sng">
            <a:solidFill>
              <a:srgbClr val="347EB8"/>
            </a:solidFill>
            <a:prstDash val="dash"/>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highlight>
                  <a:srgbClr val="FFFF00"/>
                </a:highlight>
                <a:latin typeface="Calibri"/>
                <a:ea typeface="Calibri"/>
                <a:cs typeface="Calibri"/>
                <a:sym typeface="Calibri"/>
              </a:rPr>
              <a:t>Jumlah Peserta </a:t>
            </a:r>
            <a:r>
              <a:rPr lang="en" sz="1200" b="1" i="0" u="none" strike="noStrike" cap="none">
                <a:solidFill>
                  <a:srgbClr val="000000"/>
                </a:solidFill>
                <a:highlight>
                  <a:srgbClr val="FFFF00"/>
                </a:highlight>
                <a:latin typeface="Calibri"/>
                <a:ea typeface="Calibri"/>
                <a:cs typeface="Calibri"/>
                <a:sym typeface="Calibri"/>
              </a:rPr>
              <a:t>Zoom</a:t>
            </a:r>
            <a:r>
              <a:rPr lang="en" sz="1200" b="0" i="0" u="none" strike="noStrike" cap="none">
                <a:solidFill>
                  <a:srgbClr val="000000"/>
                </a:solidFill>
                <a:highlight>
                  <a:srgbClr val="FFFF00"/>
                </a:highlight>
                <a:latin typeface="Calibri"/>
                <a:ea typeface="Calibri"/>
                <a:cs typeface="Calibri"/>
                <a:sym typeface="Calibri"/>
              </a:rPr>
              <a:t>:</a:t>
            </a:r>
            <a:endParaRPr sz="1200" b="0" i="0" u="none" strike="noStrike" cap="none">
              <a:solidFill>
                <a:srgbClr val="000000"/>
              </a:solidFill>
              <a:highlight>
                <a:srgbClr val="FFFF00"/>
              </a:highlight>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1200"/>
              <a:buFont typeface="Calibri"/>
              <a:buChar char="●"/>
            </a:pPr>
            <a:r>
              <a:rPr lang="en" sz="1200" b="0" i="0" u="none" strike="noStrike" cap="none">
                <a:solidFill>
                  <a:schemeClr val="dk1"/>
                </a:solidFill>
                <a:latin typeface="Calibri"/>
                <a:ea typeface="Calibri"/>
                <a:cs typeface="Calibri"/>
                <a:sym typeface="Calibri"/>
              </a:rPr>
              <a:t>BKN Menyapa BKD/BKPSDM: 2.688 peserta/Seri </a:t>
            </a:r>
            <a:r>
              <a:rPr lang="en" sz="1200" b="1" i="0" u="none" strike="noStrike" cap="none">
                <a:solidFill>
                  <a:schemeClr val="dk1"/>
                </a:solidFill>
                <a:latin typeface="Calibri"/>
                <a:ea typeface="Calibri"/>
                <a:cs typeface="Calibri"/>
                <a:sym typeface="Calibri"/>
              </a:rPr>
              <a:t>(Total 120.960 Peserta)</a:t>
            </a:r>
            <a:endParaRPr sz="1200" b="1" i="0" u="none" strike="noStrike" cap="none">
              <a:solidFill>
                <a:schemeClr val="dk1"/>
              </a:solidFill>
              <a:latin typeface="Calibri"/>
              <a:ea typeface="Calibri"/>
              <a:cs typeface="Calibri"/>
              <a:sym typeface="Calibri"/>
            </a:endParaRPr>
          </a:p>
          <a:p>
            <a:pPr marL="457200" marR="0" lvl="0" indent="-304800" algn="just" rtl="0">
              <a:lnSpc>
                <a:spcPct val="100000"/>
              </a:lnSpc>
              <a:spcBef>
                <a:spcPts val="0"/>
              </a:spcBef>
              <a:spcAft>
                <a:spcPts val="0"/>
              </a:spcAft>
              <a:buClr>
                <a:schemeClr val="dk1"/>
              </a:buClr>
              <a:buSzPts val="1200"/>
              <a:buFont typeface="Calibri"/>
              <a:buChar char="●"/>
            </a:pPr>
            <a:r>
              <a:rPr lang="en" sz="1200" b="0" i="0" u="none" strike="noStrike" cap="none">
                <a:solidFill>
                  <a:schemeClr val="dk1"/>
                </a:solidFill>
                <a:latin typeface="Calibri"/>
                <a:ea typeface="Calibri"/>
                <a:cs typeface="Calibri"/>
                <a:sym typeface="Calibri"/>
              </a:rPr>
              <a:t>BKN Menyapa ASN: 2.161 peserta/Seri </a:t>
            </a:r>
            <a:r>
              <a:rPr lang="en" sz="1200" b="1" i="0" u="none" strike="noStrike" cap="none">
                <a:solidFill>
                  <a:schemeClr val="dk1"/>
                </a:solidFill>
                <a:latin typeface="Calibri"/>
                <a:ea typeface="Calibri"/>
                <a:cs typeface="Calibri"/>
                <a:sym typeface="Calibri"/>
              </a:rPr>
              <a:t>(Total 49.703 Peserta)</a:t>
            </a:r>
            <a:endParaRPr sz="12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200"/>
              <a:buFont typeface="Arial"/>
              <a:buNone/>
            </a:pPr>
            <a:r>
              <a:rPr lang="en" sz="1200" b="0" i="0" u="none" strike="noStrike" cap="none">
                <a:solidFill>
                  <a:schemeClr val="dk1"/>
                </a:solidFill>
                <a:highlight>
                  <a:srgbClr val="FFFF00"/>
                </a:highlight>
                <a:latin typeface="Calibri"/>
                <a:ea typeface="Calibri"/>
                <a:cs typeface="Calibri"/>
                <a:sym typeface="Calibri"/>
              </a:rPr>
              <a:t>Jumlah Penonton </a:t>
            </a:r>
            <a:r>
              <a:rPr lang="en" sz="1200" b="1" i="0" u="none" strike="noStrike" cap="none">
                <a:solidFill>
                  <a:schemeClr val="dk1"/>
                </a:solidFill>
                <a:highlight>
                  <a:srgbClr val="FFFF00"/>
                </a:highlight>
                <a:latin typeface="Calibri"/>
                <a:ea typeface="Calibri"/>
                <a:cs typeface="Calibri"/>
                <a:sym typeface="Calibri"/>
              </a:rPr>
              <a:t>Youtube:</a:t>
            </a:r>
            <a:endParaRPr sz="1200" b="1" i="0" u="none" strike="noStrike" cap="none">
              <a:solidFill>
                <a:schemeClr val="dk1"/>
              </a:solidFill>
              <a:highlight>
                <a:srgbClr val="FFFF00"/>
              </a:highlight>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Char char="●"/>
            </a:pPr>
            <a:r>
              <a:rPr lang="en" sz="1200" b="0" i="0" u="none" strike="noStrike" cap="none">
                <a:solidFill>
                  <a:schemeClr val="dk1"/>
                </a:solidFill>
                <a:latin typeface="Calibri"/>
                <a:ea typeface="Calibri"/>
                <a:cs typeface="Calibri"/>
                <a:sym typeface="Calibri"/>
              </a:rPr>
              <a:t>Rata-rata penonton di</a:t>
            </a:r>
            <a:r>
              <a:rPr lang="en" sz="1200" b="1" i="0" u="none" strike="noStrike" cap="none">
                <a:solidFill>
                  <a:schemeClr val="dk1"/>
                </a:solidFill>
                <a:latin typeface="Calibri"/>
                <a:ea typeface="Calibri"/>
                <a:cs typeface="Calibri"/>
                <a:sym typeface="Calibri"/>
              </a:rPr>
              <a:t> Live Youtube: 1.332 penonton</a:t>
            </a:r>
            <a:endParaRPr sz="1200" b="1" i="0" u="none" strike="noStrike" cap="none">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Char char="●"/>
            </a:pPr>
            <a:r>
              <a:rPr lang="en" sz="1200" b="0" i="0" u="none" strike="noStrike" cap="none">
                <a:solidFill>
                  <a:schemeClr val="dk1"/>
                </a:solidFill>
                <a:latin typeface="Calibri"/>
                <a:ea typeface="Calibri"/>
                <a:cs typeface="Calibri"/>
                <a:sym typeface="Calibri"/>
              </a:rPr>
              <a:t>Rata-rata penonton di Youtube </a:t>
            </a:r>
            <a:r>
              <a:rPr lang="en" sz="1200" b="1" i="0" u="none" strike="noStrike" cap="none">
                <a:solidFill>
                  <a:schemeClr val="dk1"/>
                </a:solidFill>
                <a:latin typeface="Calibri"/>
                <a:ea typeface="Calibri"/>
                <a:cs typeface="Calibri"/>
                <a:sym typeface="Calibri"/>
              </a:rPr>
              <a:t>setelah Live: 18.243 penonton</a:t>
            </a:r>
            <a:endParaRPr sz="1200" b="1" i="0" u="none" strike="noStrike" cap="none">
              <a:solidFill>
                <a:schemeClr val="dk1"/>
              </a:solidFill>
              <a:highlight>
                <a:srgbClr val="FFFF00"/>
              </a:highlight>
              <a:latin typeface="Calibri"/>
              <a:ea typeface="Calibri"/>
              <a:cs typeface="Calibri"/>
              <a:sym typeface="Calibri"/>
            </a:endParaRPr>
          </a:p>
        </p:txBody>
      </p:sp>
      <p:sp>
        <p:nvSpPr>
          <p:cNvPr id="778" name="Google Shape;778;p56"/>
          <p:cNvSpPr/>
          <p:nvPr/>
        </p:nvSpPr>
        <p:spPr>
          <a:xfrm>
            <a:off x="3562700" y="726750"/>
            <a:ext cx="5493300" cy="1755000"/>
          </a:xfrm>
          <a:prstGeom prst="roundRect">
            <a:avLst>
              <a:gd name="adj" fmla="val 9236"/>
            </a:avLst>
          </a:prstGeom>
          <a:noFill/>
          <a:ln w="19050" cap="flat" cmpd="sng">
            <a:solidFill>
              <a:srgbClr val="DC1D5D"/>
            </a:solidFill>
            <a:prstDash val="dash"/>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Clr>
                <a:srgbClr val="000000"/>
              </a:buClr>
              <a:buSzPts val="1200"/>
              <a:buFont typeface="Arial"/>
              <a:buNone/>
            </a:pPr>
            <a:r>
              <a:rPr lang="en" sz="1200" b="0" i="0" u="none" strike="noStrike" cap="none">
                <a:solidFill>
                  <a:srgbClr val="000000"/>
                </a:solidFill>
                <a:latin typeface="Calibri"/>
                <a:ea typeface="Calibri"/>
                <a:cs typeface="Calibri"/>
                <a:sym typeface="Calibri"/>
              </a:rPr>
              <a:t>Program BKN Menyapa ASN merupakan kegiatan rutin yang </a:t>
            </a:r>
            <a:r>
              <a:rPr lang="en" sz="1200" b="1" i="0" u="none" strike="noStrike" cap="none">
                <a:solidFill>
                  <a:srgbClr val="000000"/>
                </a:solidFill>
                <a:latin typeface="Calibri"/>
                <a:ea typeface="Calibri"/>
                <a:cs typeface="Calibri"/>
                <a:sym typeface="Calibri"/>
              </a:rPr>
              <a:t>diselenggarakan setiap hari Rabu &amp; Kamis</a:t>
            </a:r>
            <a:r>
              <a:rPr lang="en" sz="1200" b="0" i="0" u="none" strike="noStrike" cap="none">
                <a:solidFill>
                  <a:srgbClr val="000000"/>
                </a:solidFill>
                <a:latin typeface="Calibri"/>
                <a:ea typeface="Calibri"/>
                <a:cs typeface="Calibri"/>
                <a:sym typeface="Calibri"/>
              </a:rPr>
              <a:t> oleh BKN dalam bentuk webinar interaktif. Program ini</a:t>
            </a:r>
            <a:r>
              <a:rPr lang="en" sz="1200" b="1" i="0" u="none" strike="noStrike" cap="none">
                <a:solidFill>
                  <a:srgbClr val="000000"/>
                </a:solidFill>
                <a:latin typeface="Calibri"/>
                <a:ea typeface="Calibri"/>
                <a:cs typeface="Calibri"/>
                <a:sym typeface="Calibri"/>
              </a:rPr>
              <a:t> sudah dilaksanakan 45 kali untuk BKN Menyapa BKD/BKPSDM dan 23 kali untuk BKN Menyapa ASN</a:t>
            </a:r>
            <a:r>
              <a:rPr lang="en" sz="1200" b="0" i="0" u="none" strike="noStrike" cap="none">
                <a:solidFill>
                  <a:srgbClr val="000000"/>
                </a:solidFill>
                <a:latin typeface="Calibri"/>
                <a:ea typeface="Calibri"/>
                <a:cs typeface="Calibri"/>
                <a:sym typeface="Calibri"/>
              </a:rPr>
              <a:t>. Tujuan dari program ini sebagai sarana untuk menyampaikan informasi dan sosialisasi kebijakan terbaru di bidang kepegawaian, memberikan bimbingan teknis kepada ASN, serta menjadi wadah komunikasi langsung antara BKN dan ASN. Melalui kegiatan ini, ASN juga dapat menyampaikan pertanyaan, kendala, maupun permasalahan yang dihadapi, sehingga dapat dibahas dan dicarikan solusi secara bersama.</a:t>
            </a:r>
            <a:endParaRPr sz="1200" b="0" i="0" u="none" strike="noStrike" cap="none">
              <a:solidFill>
                <a:srgbClr val="000000"/>
              </a:solidFill>
              <a:latin typeface="Calibri"/>
              <a:ea typeface="Calibri"/>
              <a:cs typeface="Calibri"/>
              <a:sym typeface="Calibri"/>
            </a:endParaRPr>
          </a:p>
        </p:txBody>
      </p:sp>
      <p:pic>
        <p:nvPicPr>
          <p:cNvPr id="779" name="Google Shape;779;p56" title="WhatsApp Image 2026-03-26 at 11.11.20.jpeg"/>
          <p:cNvPicPr preferRelativeResize="0"/>
          <p:nvPr/>
        </p:nvPicPr>
        <p:blipFill rotWithShape="1">
          <a:blip r:embed="rId5">
            <a:alphaModFix/>
          </a:blip>
          <a:srcRect/>
          <a:stretch/>
        </p:blipFill>
        <p:spPr>
          <a:xfrm>
            <a:off x="6448148" y="3809300"/>
            <a:ext cx="2236188" cy="1197754"/>
          </a:xfrm>
          <a:prstGeom prst="rect">
            <a:avLst/>
          </a:prstGeom>
          <a:noFill/>
          <a:ln>
            <a:noFill/>
          </a:ln>
        </p:spPr>
      </p:pic>
      <p:pic>
        <p:nvPicPr>
          <p:cNvPr id="780" name="Google Shape;780;p56" title="WhatsApp Image 2026-03-26 at 09.16.31.jpeg"/>
          <p:cNvPicPr preferRelativeResize="0"/>
          <p:nvPr/>
        </p:nvPicPr>
        <p:blipFill rotWithShape="1">
          <a:blip r:embed="rId6">
            <a:alphaModFix/>
          </a:blip>
          <a:srcRect/>
          <a:stretch/>
        </p:blipFill>
        <p:spPr>
          <a:xfrm>
            <a:off x="3934062" y="3807900"/>
            <a:ext cx="2236180" cy="1200547"/>
          </a:xfrm>
          <a:prstGeom prst="rect">
            <a:avLst/>
          </a:prstGeom>
          <a:noFill/>
          <a:ln>
            <a:noFill/>
          </a:ln>
        </p:spPr>
      </p:pic>
      <p:sp>
        <p:nvSpPr>
          <p:cNvPr id="781" name="Google Shape;781;p56"/>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36</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85"/>
        <p:cNvGrpSpPr/>
        <p:nvPr/>
      </p:nvGrpSpPr>
      <p:grpSpPr>
        <a:xfrm>
          <a:off x="0" y="0"/>
          <a:ext cx="0" cy="0"/>
          <a:chOff x="0" y="0"/>
          <a:chExt cx="0" cy="0"/>
        </a:xfrm>
      </p:grpSpPr>
      <p:sp>
        <p:nvSpPr>
          <p:cNvPr id="786" name="Google Shape;786;p57"/>
          <p:cNvSpPr/>
          <p:nvPr/>
        </p:nvSpPr>
        <p:spPr>
          <a:xfrm>
            <a:off x="-42214" y="-64297"/>
            <a:ext cx="9201180" cy="5272101"/>
          </a:xfrm>
          <a:custGeom>
            <a:avLst/>
            <a:gdLst/>
            <a:ahLst/>
            <a:cxnLst/>
            <a:rect l="l" t="t" r="r" b="b"/>
            <a:pathLst>
              <a:path w="18402359" h="10544202" extrusionOk="0">
                <a:moveTo>
                  <a:pt x="0" y="0"/>
                </a:moveTo>
                <a:lnTo>
                  <a:pt x="18402359" y="0"/>
                </a:lnTo>
                <a:lnTo>
                  <a:pt x="18402359" y="10544202"/>
                </a:lnTo>
                <a:lnTo>
                  <a:pt x="0" y="10544202"/>
                </a:lnTo>
                <a:lnTo>
                  <a:pt x="0" y="0"/>
                </a:lnTo>
                <a:close/>
              </a:path>
            </a:pathLst>
          </a:custGeom>
          <a:blipFill rotWithShape="1">
            <a:blip r:embed="rId3">
              <a:alphaModFix/>
            </a:blip>
            <a:stretch>
              <a:fillRect t="-37051" b="-37469"/>
            </a:stretch>
          </a:blipFill>
          <a:ln>
            <a:noFill/>
          </a:ln>
        </p:spPr>
      </p:sp>
      <p:sp>
        <p:nvSpPr>
          <p:cNvPr id="787" name="Google Shape;787;p57"/>
          <p:cNvSpPr/>
          <p:nvPr/>
        </p:nvSpPr>
        <p:spPr>
          <a:xfrm>
            <a:off x="104675" y="-1006825"/>
            <a:ext cx="911400" cy="1908000"/>
          </a:xfrm>
          <a:prstGeom prst="roundRect">
            <a:avLst>
              <a:gd name="adj" fmla="val 39950"/>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788" name="Google Shape;788;p57"/>
          <p:cNvSpPr/>
          <p:nvPr/>
        </p:nvSpPr>
        <p:spPr>
          <a:xfrm>
            <a:off x="331118" y="95111"/>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4">
              <a:alphaModFix/>
            </a:blip>
            <a:stretch>
              <a:fillRect/>
            </a:stretch>
          </a:blipFill>
          <a:ln>
            <a:noFill/>
          </a:ln>
        </p:spPr>
      </p:sp>
      <p:sp>
        <p:nvSpPr>
          <p:cNvPr id="789" name="Google Shape;789;p57"/>
          <p:cNvSpPr/>
          <p:nvPr/>
        </p:nvSpPr>
        <p:spPr>
          <a:xfrm>
            <a:off x="202529" y="4863689"/>
            <a:ext cx="4490702" cy="195958"/>
          </a:xfrm>
          <a:custGeom>
            <a:avLst/>
            <a:gdLst/>
            <a:ahLst/>
            <a:cxnLst/>
            <a:rect l="l" t="t" r="r" b="b"/>
            <a:pathLst>
              <a:path w="8981403" h="391916" extrusionOk="0">
                <a:moveTo>
                  <a:pt x="0" y="0"/>
                </a:moveTo>
                <a:lnTo>
                  <a:pt x="8981403" y="0"/>
                </a:lnTo>
                <a:lnTo>
                  <a:pt x="8981403" y="391916"/>
                </a:lnTo>
                <a:lnTo>
                  <a:pt x="0" y="391916"/>
                </a:lnTo>
                <a:lnTo>
                  <a:pt x="0" y="0"/>
                </a:lnTo>
                <a:close/>
              </a:path>
            </a:pathLst>
          </a:custGeom>
          <a:blipFill rotWithShape="1">
            <a:blip r:embed="rId5">
              <a:alphaModFix/>
            </a:blip>
            <a:stretch>
              <a:fillRect/>
            </a:stretch>
          </a:blipFill>
          <a:ln>
            <a:noFill/>
          </a:ln>
        </p:spPr>
      </p:sp>
      <p:sp>
        <p:nvSpPr>
          <p:cNvPr id="790" name="Google Shape;790;p57"/>
          <p:cNvSpPr txBox="1"/>
          <p:nvPr/>
        </p:nvSpPr>
        <p:spPr>
          <a:xfrm>
            <a:off x="0" y="2202306"/>
            <a:ext cx="9201300" cy="369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2400" b="1" i="0" u="none" strike="noStrike" cap="none">
                <a:solidFill>
                  <a:srgbClr val="000000"/>
                </a:solidFill>
                <a:latin typeface="Montserrat Black"/>
                <a:ea typeface="Montserrat Black"/>
                <a:cs typeface="Montserrat Black"/>
                <a:sym typeface="Montserrat Black"/>
              </a:rPr>
              <a:t>MANAJEMEN KEPEGAWAIAN DI DAERAH</a:t>
            </a:r>
            <a:endParaRPr sz="2400" b="1" i="0" u="none" strike="noStrike" cap="none">
              <a:solidFill>
                <a:srgbClr val="000000"/>
              </a:solidFill>
              <a:latin typeface="Montserrat Black"/>
              <a:ea typeface="Montserrat Black"/>
              <a:cs typeface="Montserrat Black"/>
              <a:sym typeface="Montserrat Black"/>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94"/>
        <p:cNvGrpSpPr/>
        <p:nvPr/>
      </p:nvGrpSpPr>
      <p:grpSpPr>
        <a:xfrm>
          <a:off x="0" y="0"/>
          <a:ext cx="0" cy="0"/>
          <a:chOff x="0" y="0"/>
          <a:chExt cx="0" cy="0"/>
        </a:xfrm>
      </p:grpSpPr>
      <p:pic>
        <p:nvPicPr>
          <p:cNvPr id="795" name="Google Shape;795;p58"/>
          <p:cNvPicPr preferRelativeResize="0"/>
          <p:nvPr/>
        </p:nvPicPr>
        <p:blipFill rotWithShape="1">
          <a:blip r:embed="rId3">
            <a:alphaModFix/>
          </a:blip>
          <a:srcRect/>
          <a:stretch/>
        </p:blipFill>
        <p:spPr>
          <a:xfrm>
            <a:off x="0" y="0"/>
            <a:ext cx="9144000" cy="5134359"/>
          </a:xfrm>
          <a:prstGeom prst="rect">
            <a:avLst/>
          </a:prstGeom>
          <a:noFill/>
          <a:ln>
            <a:noFill/>
          </a:ln>
        </p:spPr>
      </p:pic>
      <p:sp>
        <p:nvSpPr>
          <p:cNvPr id="796" name="Google Shape;796;p58"/>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38</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800"/>
        <p:cNvGrpSpPr/>
        <p:nvPr/>
      </p:nvGrpSpPr>
      <p:grpSpPr>
        <a:xfrm>
          <a:off x="0" y="0"/>
          <a:ext cx="0" cy="0"/>
          <a:chOff x="0" y="0"/>
          <a:chExt cx="0" cy="0"/>
        </a:xfrm>
      </p:grpSpPr>
      <p:sp>
        <p:nvSpPr>
          <p:cNvPr id="801" name="Google Shape;801;p59"/>
          <p:cNvSpPr txBox="1"/>
          <p:nvPr/>
        </p:nvSpPr>
        <p:spPr>
          <a:xfrm>
            <a:off x="641500" y="75325"/>
            <a:ext cx="7540500" cy="585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900"/>
              <a:buFont typeface="Arial"/>
              <a:buNone/>
            </a:pPr>
            <a:r>
              <a:rPr lang="en" sz="1900" b="0" i="0" u="none" strike="noStrike" cap="none">
                <a:solidFill>
                  <a:srgbClr val="DF1258"/>
                </a:solidFill>
                <a:latin typeface="Montserrat ExtraBold"/>
                <a:ea typeface="Montserrat ExtraBold"/>
                <a:cs typeface="Montserrat ExtraBold"/>
                <a:sym typeface="Montserrat ExtraBold"/>
              </a:rPr>
              <a:t>Relaksasi Kebijakan </a:t>
            </a:r>
            <a:r>
              <a:rPr lang="en" sz="1900" b="0" i="0" u="none" strike="noStrike" cap="none">
                <a:solidFill>
                  <a:srgbClr val="16599D"/>
                </a:solidFill>
                <a:latin typeface="Montserrat ExtraBold"/>
                <a:ea typeface="Montserrat ExtraBold"/>
                <a:cs typeface="Montserrat ExtraBold"/>
                <a:sym typeface="Montserrat ExtraBold"/>
              </a:rPr>
              <a:t>Mutasi/Rotasi Pejabat Pimpinan Tinggi yang Menduduki Jabatan Belum Mencapai 2 Tahun</a:t>
            </a:r>
            <a:endParaRPr sz="1900" b="0" i="0" u="none" strike="noStrike" cap="none">
              <a:solidFill>
                <a:srgbClr val="16599D"/>
              </a:solidFill>
              <a:latin typeface="Montserrat ExtraBold"/>
              <a:ea typeface="Montserrat ExtraBold"/>
              <a:cs typeface="Montserrat ExtraBold"/>
              <a:sym typeface="Montserrat ExtraBold"/>
            </a:endParaRPr>
          </a:p>
        </p:txBody>
      </p:sp>
      <p:sp>
        <p:nvSpPr>
          <p:cNvPr id="802" name="Google Shape;802;p59"/>
          <p:cNvSpPr/>
          <p:nvPr/>
        </p:nvSpPr>
        <p:spPr>
          <a:xfrm>
            <a:off x="3402100" y="1290175"/>
            <a:ext cx="5660400" cy="3811500"/>
          </a:xfrm>
          <a:prstGeom prst="roundRect">
            <a:avLst>
              <a:gd name="adj" fmla="val 2455"/>
            </a:avLst>
          </a:prstGeom>
          <a:solidFill>
            <a:srgbClr val="EEF8FF"/>
          </a:solidFill>
          <a:ln w="9525" cap="flat" cmpd="sng">
            <a:solidFill>
              <a:srgbClr val="DF1258"/>
            </a:solidFill>
            <a:prstDash val="dash"/>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Arial"/>
                <a:ea typeface="Arial"/>
                <a:cs typeface="Arial"/>
                <a:sym typeface="Arial"/>
              </a:rPr>
              <a:t>2. Kinerja pegawai sebagaimana dimaksud pada angka 1 huruf a memperhatikan hal berikut:</a:t>
            </a: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Kinerja pegawai didasarkan pada hasil evaluasi kinerja periodik.</a:t>
            </a: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Evaluasi kinerja periodik pegawai sebagaimana dimaksud pada huruf a ditetapkan sesuai dengan siklus pendek per 3 (tiga) bulan sebagaimana diatur dalam peraturan perundang-undangan;</a:t>
            </a: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Pejabat Penilai Kinerja menyampaikan kepada Pejabat Pembina Kepegawaian dokumen hasil evaluasi kinerja siklus pendek (periodik) 3 (tiga) bulanan Pejabat Pimpinan Tinggi yang telah ditandatangani oleh pejabat penilai kinerja dan pegawai yang dinilai atau atasan pejabat penilai kinerja dalam hal pegawai yang dinilai tidak menandatangani dokumen hasil evaluasi kinerja atau keberatan atas hasil evaluasi kinerja;</a:t>
            </a: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Dalam hal Pejabat Pimpinan Tinggi memperoleh dua kali hasil evaluasi kinerja siklus pendek (periodik) dengan predikat “Butuh Perbaikan”, “Kurang” atau “Sangat Kurang”, maka pejabat yang bersangkutan dapat dimutasi/dirotasi pada Jabatan Pimpinan Tinggi lain dengan golongan eselonisasi yang sama atau golongan eselonisasi yang berbeda. Contoh: eselon II.a dimutasi/dirotasi ke eselon II.a atau ke eselon II.b;</a:t>
            </a: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Dalam hal Pejabat Pimpinan Tinggi memperoleh dua kali hasil evaluasi kinerja siklus pendek (periodik) dengan predikat “Sangat Baik”, maka pejabat yang bersangkutan dapat dimutasi/dirotasi pada Jabatan Pimpinan Tinggi lain dengan golongan eselonisasi yang sama atau golongan eselonisasi yang berbeda dalam rangka mempercepat peningkatan kinerja unit kerja lain sekaligus untuk memberikan kesempatan pengayaan pengalaman jabatan bagi pejabat yang bersangkutan. Contoh: eselon II.b dimutasi/dirotasi ke eselon II.b atau ke eselon II.a.</a:t>
            </a:r>
            <a:endParaRPr sz="1000" b="0" i="0" u="none" strike="noStrike" cap="none">
              <a:solidFill>
                <a:srgbClr val="000000"/>
              </a:solidFill>
              <a:latin typeface="Arial"/>
              <a:ea typeface="Arial"/>
              <a:cs typeface="Arial"/>
              <a:sym typeface="Arial"/>
            </a:endParaRPr>
          </a:p>
        </p:txBody>
      </p:sp>
      <p:sp>
        <p:nvSpPr>
          <p:cNvPr id="803" name="Google Shape;803;p59"/>
          <p:cNvSpPr/>
          <p:nvPr/>
        </p:nvSpPr>
        <p:spPr>
          <a:xfrm>
            <a:off x="130150" y="723750"/>
            <a:ext cx="8932200" cy="508500"/>
          </a:xfrm>
          <a:prstGeom prst="roundRect">
            <a:avLst>
              <a:gd name="adj" fmla="val 14154"/>
            </a:avLst>
          </a:prstGeom>
          <a:solidFill>
            <a:srgbClr val="EEF8FF"/>
          </a:solidFill>
          <a:ln w="9525" cap="flat" cmpd="sng">
            <a:solidFill>
              <a:srgbClr val="DF1258"/>
            </a:solidFill>
            <a:prstDash val="dash"/>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Arial"/>
                <a:ea typeface="Arial"/>
                <a:cs typeface="Arial"/>
                <a:sym typeface="Arial"/>
              </a:rPr>
              <a:t>Dalam rangka meningkatkan kualitas penyelenggaraan pemerintahan melalui percepatan perbaikan kinerja Instansi Pemerintah dihimbau kepada Pejabat Pembina Kepegawaian pada Instansi Pusat dan Instansi Daerah untuk memperhatikan hal berikut:</a:t>
            </a:r>
            <a:endParaRPr sz="1000" b="0" i="0" u="none" strike="noStrike" cap="none">
              <a:solidFill>
                <a:srgbClr val="000000"/>
              </a:solidFill>
              <a:latin typeface="Arial"/>
              <a:ea typeface="Arial"/>
              <a:cs typeface="Arial"/>
              <a:sym typeface="Arial"/>
            </a:endParaRPr>
          </a:p>
        </p:txBody>
      </p:sp>
      <p:sp>
        <p:nvSpPr>
          <p:cNvPr id="804" name="Google Shape;804;p59"/>
          <p:cNvSpPr/>
          <p:nvPr/>
        </p:nvSpPr>
        <p:spPr>
          <a:xfrm>
            <a:off x="130150" y="1290225"/>
            <a:ext cx="3154200" cy="3811500"/>
          </a:xfrm>
          <a:prstGeom prst="roundRect">
            <a:avLst>
              <a:gd name="adj" fmla="val 2455"/>
            </a:avLst>
          </a:prstGeom>
          <a:solidFill>
            <a:srgbClr val="EEF8FF"/>
          </a:solidFill>
          <a:ln w="9525" cap="flat" cmpd="sng">
            <a:solidFill>
              <a:srgbClr val="DF1258"/>
            </a:solidFill>
            <a:prstDash val="dash"/>
            <a:round/>
            <a:headEnd type="none" w="sm" len="sm"/>
            <a:tailEnd type="none" w="sm" len="sm"/>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Clr>
                <a:schemeClr val="dk1"/>
              </a:buClr>
              <a:buSzPts val="1100"/>
              <a:buFont typeface="Arial"/>
              <a:buNone/>
            </a:pPr>
            <a:endParaRPr sz="1000" b="0" i="0" u="none" strike="noStrike" cap="none">
              <a:solidFill>
                <a:srgbClr val="000000"/>
              </a:solidFill>
              <a:latin typeface="Arial"/>
              <a:ea typeface="Arial"/>
              <a:cs typeface="Arial"/>
              <a:sym typeface="Arial"/>
            </a:endParaRPr>
          </a:p>
          <a:p>
            <a:pPr marL="457200" marR="0" lvl="0" indent="-292100" algn="just" rtl="0">
              <a:lnSpc>
                <a:spcPct val="100000"/>
              </a:lnSpc>
              <a:spcBef>
                <a:spcPts val="0"/>
              </a:spcBef>
              <a:spcAft>
                <a:spcPts val="0"/>
              </a:spcAft>
              <a:buClr>
                <a:srgbClr val="000000"/>
              </a:buClr>
              <a:buSzPts val="1000"/>
              <a:buFont typeface="Arial"/>
              <a:buAutoNum type="arabicPeriod"/>
            </a:pPr>
            <a:r>
              <a:rPr lang="en" sz="1000" b="0" i="0" u="none" strike="noStrike" cap="none">
                <a:solidFill>
                  <a:srgbClr val="000000"/>
                </a:solidFill>
                <a:latin typeface="Arial"/>
                <a:ea typeface="Arial"/>
                <a:cs typeface="Arial"/>
                <a:sym typeface="Arial"/>
              </a:rPr>
              <a:t>Pejabat Pembina Kepegawaian dapat melaksanakan mutasi/rotasi Pejabat Pimpinan Tinggi yang menduduki jabatan belum mencapai 2 (dua) tahun berdasarkan pertimbangan:</a:t>
            </a:r>
            <a:endParaRPr sz="1000" b="0" i="0" u="none" strike="noStrike" cap="none">
              <a:solidFill>
                <a:srgbClr val="000000"/>
              </a:solidFill>
              <a:latin typeface="Arial"/>
              <a:ea typeface="Arial"/>
              <a:cs typeface="Arial"/>
              <a:sym typeface="Arial"/>
            </a:endParaRPr>
          </a:p>
          <a:p>
            <a:pPr marL="62865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kinerja pegawai (hasil kerja dan perilaku kerja pegawai) dan/atau kinerja unit kerja sesuai ketentuan peraturan perundang-undangan;</a:t>
            </a:r>
            <a:endParaRPr sz="1000" b="0" i="0" u="none" strike="noStrike" cap="none">
              <a:solidFill>
                <a:srgbClr val="000000"/>
              </a:solidFill>
              <a:latin typeface="Arial"/>
              <a:ea typeface="Arial"/>
              <a:cs typeface="Arial"/>
              <a:sym typeface="Arial"/>
            </a:endParaRPr>
          </a:p>
          <a:p>
            <a:pPr marL="62865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strategi akselerasi/percepatan pencapaian kinerja organisasi;</a:t>
            </a:r>
            <a:endParaRPr sz="1000" b="0" i="0" u="none" strike="noStrike" cap="none">
              <a:solidFill>
                <a:srgbClr val="000000"/>
              </a:solidFill>
              <a:latin typeface="Arial"/>
              <a:ea typeface="Arial"/>
              <a:cs typeface="Arial"/>
              <a:sym typeface="Arial"/>
            </a:endParaRPr>
          </a:p>
          <a:p>
            <a:pPr marL="62865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kemampuan Pejabat Pimpinan Tinggi dalam melaksanakan tugas jabatan;</a:t>
            </a:r>
            <a:endParaRPr sz="1000" b="0" i="0" u="none" strike="noStrike" cap="none">
              <a:solidFill>
                <a:srgbClr val="000000"/>
              </a:solidFill>
              <a:latin typeface="Arial"/>
              <a:ea typeface="Arial"/>
              <a:cs typeface="Arial"/>
              <a:sym typeface="Arial"/>
            </a:endParaRPr>
          </a:p>
          <a:p>
            <a:pPr marL="62865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rekomendasi tim pemeriksa pelanggaran disiplin yang dilaksanakan sesuai dengan ketentuan peraturan perundang-undangan;</a:t>
            </a:r>
            <a:endParaRPr sz="1000" b="0" i="0" u="none" strike="noStrike" cap="none">
              <a:solidFill>
                <a:srgbClr val="000000"/>
              </a:solidFill>
              <a:latin typeface="Arial"/>
              <a:ea typeface="Arial"/>
              <a:cs typeface="Arial"/>
              <a:sym typeface="Arial"/>
            </a:endParaRPr>
          </a:p>
          <a:p>
            <a:pPr marL="628650" marR="0" lvl="0" indent="-292100" algn="just" rtl="0">
              <a:lnSpc>
                <a:spcPct val="100000"/>
              </a:lnSpc>
              <a:spcBef>
                <a:spcPts val="0"/>
              </a:spcBef>
              <a:spcAft>
                <a:spcPts val="0"/>
              </a:spcAft>
              <a:buClr>
                <a:srgbClr val="000000"/>
              </a:buClr>
              <a:buSzPts val="1000"/>
              <a:buFont typeface="Arial"/>
              <a:buAutoNum type="alphaLcPeriod"/>
            </a:pPr>
            <a:r>
              <a:rPr lang="en" sz="1000" b="0" i="0" u="none" strike="noStrike" cap="none">
                <a:solidFill>
                  <a:srgbClr val="000000"/>
                </a:solidFill>
                <a:latin typeface="Arial"/>
                <a:ea typeface="Arial"/>
                <a:cs typeface="Arial"/>
                <a:sym typeface="Arial"/>
              </a:rPr>
              <a:t>terdapat unsur benturan/konflik kepentingan (conflict of interest) dalam Jabatan Pimpinan Tinggi pada Instansi Pemerintah sebagaimana dimaksud dalam ketentuan peraturan perundang-undangan.</a:t>
            </a:r>
            <a:endParaRPr sz="1000" b="0" i="0" u="none" strike="noStrike" cap="none">
              <a:solidFill>
                <a:srgbClr val="000000"/>
              </a:solidFill>
              <a:latin typeface="Arial"/>
              <a:ea typeface="Arial"/>
              <a:cs typeface="Arial"/>
              <a:sym typeface="Arial"/>
            </a:endParaRPr>
          </a:p>
        </p:txBody>
      </p:sp>
      <p:sp>
        <p:nvSpPr>
          <p:cNvPr id="805" name="Google Shape;805;p59"/>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39</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809"/>
        <p:cNvGrpSpPr/>
        <p:nvPr/>
      </p:nvGrpSpPr>
      <p:grpSpPr>
        <a:xfrm>
          <a:off x="0" y="0"/>
          <a:ext cx="0" cy="0"/>
          <a:chOff x="0" y="0"/>
          <a:chExt cx="0" cy="0"/>
        </a:xfrm>
      </p:grpSpPr>
      <p:sp>
        <p:nvSpPr>
          <p:cNvPr id="810" name="Google Shape;810;p60"/>
          <p:cNvSpPr txBox="1"/>
          <p:nvPr/>
        </p:nvSpPr>
        <p:spPr>
          <a:xfrm>
            <a:off x="780867" y="177944"/>
            <a:ext cx="84318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5CA7"/>
                </a:solidFill>
                <a:latin typeface="Montserrat ExtraBold"/>
                <a:ea typeface="Montserrat ExtraBold"/>
                <a:cs typeface="Montserrat ExtraBold"/>
                <a:sym typeface="Montserrat ExtraBold"/>
              </a:rPr>
              <a:t>3 Lini/Layer OPD</a:t>
            </a:r>
            <a:endParaRPr sz="2400" b="0" i="0" u="none" strike="noStrike" cap="none">
              <a:solidFill>
                <a:srgbClr val="DD1E5E"/>
              </a:solidFill>
              <a:latin typeface="Montserrat ExtraBold"/>
              <a:ea typeface="Montserrat ExtraBold"/>
              <a:cs typeface="Montserrat ExtraBold"/>
              <a:sym typeface="Montserrat ExtraBold"/>
            </a:endParaRPr>
          </a:p>
        </p:txBody>
      </p:sp>
      <p:sp>
        <p:nvSpPr>
          <p:cNvPr id="811" name="Google Shape;811;p60"/>
          <p:cNvSpPr/>
          <p:nvPr/>
        </p:nvSpPr>
        <p:spPr>
          <a:xfrm>
            <a:off x="342900" y="1754086"/>
            <a:ext cx="2583300" cy="2421600"/>
          </a:xfrm>
          <a:prstGeom prst="roundRect">
            <a:avLst>
              <a:gd name="adj" fmla="val 1802"/>
            </a:avLst>
          </a:prstGeom>
          <a:solidFill>
            <a:srgbClr val="D8E2F3"/>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Berhubungan langsung dengan pencapaian visi misi Utama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highlight>
                  <a:srgbClr val="FFFF00"/>
                </a:highlight>
                <a:latin typeface="Montserrat"/>
                <a:ea typeface="Montserrat"/>
                <a:cs typeface="Montserrat"/>
                <a:sym typeface="Montserrat"/>
              </a:rPr>
              <a:t>(harus di isi dengan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chemeClr val="dk1"/>
                </a:solidFill>
                <a:highlight>
                  <a:srgbClr val="FFFF00"/>
                </a:highlight>
                <a:latin typeface="Montserrat"/>
                <a:ea typeface="Montserrat"/>
                <a:cs typeface="Montserrat"/>
                <a:sym typeface="Montserrat"/>
              </a:rPr>
              <a:t>the best person)</a:t>
            </a:r>
            <a:endParaRPr sz="1100" b="0" i="0" u="none" strike="noStrike" cap="none">
              <a:solidFill>
                <a:srgbClr val="000000"/>
              </a:solidFill>
              <a:latin typeface="Arial"/>
              <a:ea typeface="Arial"/>
              <a:cs typeface="Arial"/>
              <a:sym typeface="Arial"/>
            </a:endParaRPr>
          </a:p>
        </p:txBody>
      </p:sp>
      <p:sp>
        <p:nvSpPr>
          <p:cNvPr id="812" name="Google Shape;812;p60"/>
          <p:cNvSpPr/>
          <p:nvPr/>
        </p:nvSpPr>
        <p:spPr>
          <a:xfrm>
            <a:off x="342900" y="1036320"/>
            <a:ext cx="2583300" cy="717900"/>
          </a:xfrm>
          <a:prstGeom prst="roundRect">
            <a:avLst>
              <a:gd name="adj" fmla="val 6522"/>
            </a:avLst>
          </a:prstGeom>
          <a:solidFill>
            <a:srgbClr val="1F3864"/>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Lini 1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(Direct Impact)</a:t>
            </a:r>
            <a:endParaRPr sz="1100" b="0" i="0" u="none" strike="noStrike" cap="none">
              <a:solidFill>
                <a:srgbClr val="000000"/>
              </a:solidFill>
              <a:latin typeface="Arial"/>
              <a:ea typeface="Arial"/>
              <a:cs typeface="Arial"/>
              <a:sym typeface="Arial"/>
            </a:endParaRPr>
          </a:p>
        </p:txBody>
      </p:sp>
      <p:sp>
        <p:nvSpPr>
          <p:cNvPr id="813" name="Google Shape;813;p60"/>
          <p:cNvSpPr/>
          <p:nvPr/>
        </p:nvSpPr>
        <p:spPr>
          <a:xfrm>
            <a:off x="3185160" y="1754086"/>
            <a:ext cx="2583300" cy="2421600"/>
          </a:xfrm>
          <a:prstGeom prst="roundRect">
            <a:avLst>
              <a:gd name="adj" fmla="val 1888"/>
            </a:avLst>
          </a:prstGeom>
          <a:solidFill>
            <a:srgbClr val="D8E2F3"/>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Berhubungan tidak langsung dengan visi misi dan hanya bertindak sebagai pendukung, fasilitator, atau jembatan agar Lini 1 bisa bekerja dengan baik</a:t>
            </a:r>
            <a:endParaRPr sz="1400" b="0" i="0" u="none" strike="noStrike" cap="none">
              <a:solidFill>
                <a:schemeClr val="dk1"/>
              </a:solidFill>
              <a:latin typeface="Montserrat"/>
              <a:ea typeface="Montserrat"/>
              <a:cs typeface="Montserrat"/>
              <a:sym typeface="Montserrat"/>
            </a:endParaRPr>
          </a:p>
        </p:txBody>
      </p:sp>
      <p:sp>
        <p:nvSpPr>
          <p:cNvPr id="814" name="Google Shape;814;p60"/>
          <p:cNvSpPr/>
          <p:nvPr/>
        </p:nvSpPr>
        <p:spPr>
          <a:xfrm>
            <a:off x="3185160" y="1036320"/>
            <a:ext cx="2583300" cy="717900"/>
          </a:xfrm>
          <a:prstGeom prst="roundRect">
            <a:avLst>
              <a:gd name="adj" fmla="val 6522"/>
            </a:avLst>
          </a:prstGeom>
          <a:solidFill>
            <a:srgbClr val="1F3864"/>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Lini 2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(Indirect/Supporting Impact)</a:t>
            </a:r>
            <a:endParaRPr sz="1100" b="0" i="0" u="none" strike="noStrike" cap="none">
              <a:solidFill>
                <a:srgbClr val="000000"/>
              </a:solidFill>
              <a:latin typeface="Arial"/>
              <a:ea typeface="Arial"/>
              <a:cs typeface="Arial"/>
              <a:sym typeface="Arial"/>
            </a:endParaRPr>
          </a:p>
        </p:txBody>
      </p:sp>
      <p:sp>
        <p:nvSpPr>
          <p:cNvPr id="815" name="Google Shape;815;p60"/>
          <p:cNvSpPr/>
          <p:nvPr/>
        </p:nvSpPr>
        <p:spPr>
          <a:xfrm>
            <a:off x="6027420" y="1754086"/>
            <a:ext cx="2583300" cy="2421600"/>
          </a:xfrm>
          <a:prstGeom prst="roundRect">
            <a:avLst>
              <a:gd name="adj" fmla="val 2117"/>
            </a:avLst>
          </a:prstGeom>
          <a:solidFill>
            <a:srgbClr val="D8E2F3"/>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Tidak berhubungan langsung sama sekali dengan visi misi spesifik kepala daerah. Tugasnya bersifat pelayanan administratif internal, regulasi rutin, tata kelola, atau pengawasan organisasi</a:t>
            </a:r>
            <a:endParaRPr sz="1400" b="0" i="0" u="none" strike="noStrike" cap="none">
              <a:solidFill>
                <a:schemeClr val="dk1"/>
              </a:solidFill>
              <a:latin typeface="Montserrat"/>
              <a:ea typeface="Montserrat"/>
              <a:cs typeface="Montserrat"/>
              <a:sym typeface="Montserrat"/>
            </a:endParaRPr>
          </a:p>
        </p:txBody>
      </p:sp>
      <p:sp>
        <p:nvSpPr>
          <p:cNvPr id="816" name="Google Shape;816;p60"/>
          <p:cNvSpPr/>
          <p:nvPr/>
        </p:nvSpPr>
        <p:spPr>
          <a:xfrm>
            <a:off x="6027420" y="1036320"/>
            <a:ext cx="2583300" cy="717900"/>
          </a:xfrm>
          <a:prstGeom prst="roundRect">
            <a:avLst>
              <a:gd name="adj" fmla="val 6522"/>
            </a:avLst>
          </a:prstGeom>
          <a:solidFill>
            <a:srgbClr val="1F3864"/>
          </a:solidFill>
          <a:ln>
            <a:noFill/>
          </a:ln>
          <a:effectLst>
            <a:outerShdw blurRad="63500" sx="102000" sy="102000" algn="ctr" rotWithShape="0">
              <a:srgbClr val="000000">
                <a:alpha val="40000"/>
              </a:srgbClr>
            </a:outerShdw>
          </a:effectLst>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Lini 3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n" sz="1200" b="1" i="0" u="none" strike="noStrike" cap="none">
                <a:solidFill>
                  <a:schemeClr val="lt1"/>
                </a:solidFill>
                <a:latin typeface="Montserrat"/>
                <a:ea typeface="Montserrat"/>
                <a:cs typeface="Montserrat"/>
                <a:sym typeface="Montserrat"/>
              </a:rPr>
              <a:t>(General/Administrative Impact)</a:t>
            </a:r>
            <a:endParaRPr sz="1200" b="1" i="0" u="none" strike="noStrike" cap="none">
              <a:solidFill>
                <a:schemeClr val="lt1"/>
              </a:solidFill>
              <a:latin typeface="Montserrat"/>
              <a:ea typeface="Montserrat"/>
              <a:cs typeface="Montserrat"/>
              <a:sym typeface="Montserrat"/>
            </a:endParaRPr>
          </a:p>
        </p:txBody>
      </p:sp>
      <p:sp>
        <p:nvSpPr>
          <p:cNvPr id="817" name="Google Shape;817;p60"/>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40</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2" name="Google Shape;822;p61"/>
          <p:cNvSpPr txBox="1"/>
          <p:nvPr/>
        </p:nvSpPr>
        <p:spPr>
          <a:xfrm>
            <a:off x="1237268" y="93103"/>
            <a:ext cx="6243000" cy="646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rgbClr val="005CA7"/>
                </a:solidFill>
                <a:latin typeface="Montserrat ExtraBold"/>
                <a:ea typeface="Montserrat ExtraBold"/>
                <a:cs typeface="Montserrat ExtraBold"/>
                <a:sym typeface="Montserrat ExtraBold"/>
              </a:rPr>
              <a:t>Perpindahan OPD dengan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rgbClr val="005CA7"/>
                </a:solidFill>
                <a:latin typeface="Montserrat ExtraBold"/>
                <a:ea typeface="Montserrat ExtraBold"/>
                <a:cs typeface="Montserrat ExtraBold"/>
                <a:sym typeface="Montserrat ExtraBold"/>
              </a:rPr>
              <a:t>Pola Karir Zigzag</a:t>
            </a:r>
            <a:endParaRPr sz="2100" b="0" i="0" u="none" strike="noStrike" cap="none">
              <a:solidFill>
                <a:srgbClr val="DD1E5E"/>
              </a:solidFill>
              <a:latin typeface="Montserrat ExtraBold"/>
              <a:ea typeface="Montserrat ExtraBold"/>
              <a:cs typeface="Montserrat ExtraBold"/>
              <a:sym typeface="Montserrat ExtraBold"/>
            </a:endParaRPr>
          </a:p>
        </p:txBody>
      </p:sp>
      <p:pic>
        <p:nvPicPr>
          <p:cNvPr id="823" name="Google Shape;823;p61"/>
          <p:cNvPicPr preferRelativeResize="0"/>
          <p:nvPr/>
        </p:nvPicPr>
        <p:blipFill rotWithShape="1">
          <a:blip r:embed="rId3">
            <a:alphaModFix/>
          </a:blip>
          <a:srcRect l="6880" t="21101" r="6368" b="22006"/>
          <a:stretch/>
        </p:blipFill>
        <p:spPr>
          <a:xfrm>
            <a:off x="930897" y="831767"/>
            <a:ext cx="7282205" cy="2667545"/>
          </a:xfrm>
          <a:prstGeom prst="rect">
            <a:avLst/>
          </a:prstGeom>
          <a:noFill/>
          <a:ln>
            <a:noFill/>
          </a:ln>
        </p:spPr>
      </p:pic>
      <p:sp>
        <p:nvSpPr>
          <p:cNvPr id="824" name="Google Shape;824;p61"/>
          <p:cNvSpPr/>
          <p:nvPr/>
        </p:nvSpPr>
        <p:spPr>
          <a:xfrm>
            <a:off x="106052" y="3556262"/>
            <a:ext cx="8931900" cy="247500"/>
          </a:xfrm>
          <a:prstGeom prst="roundRect">
            <a:avLst>
              <a:gd name="adj" fmla="val 16667"/>
            </a:avLst>
          </a:prstGeom>
          <a:noFill/>
          <a:ln w="28575" cap="flat" cmpd="sng">
            <a:solidFill>
              <a:srgbClr val="DD1D5E"/>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Dalam proses perpindahan OPD harus dipastikan kembali bahwa:</a:t>
            </a:r>
            <a:endParaRPr sz="1100" b="0" i="0" u="none" strike="noStrike" cap="none">
              <a:solidFill>
                <a:srgbClr val="000000"/>
              </a:solidFill>
              <a:latin typeface="Arial"/>
              <a:ea typeface="Arial"/>
              <a:cs typeface="Arial"/>
              <a:sym typeface="Arial"/>
            </a:endParaRPr>
          </a:p>
        </p:txBody>
      </p:sp>
      <p:sp>
        <p:nvSpPr>
          <p:cNvPr id="825" name="Google Shape;825;p61"/>
          <p:cNvSpPr/>
          <p:nvPr/>
        </p:nvSpPr>
        <p:spPr>
          <a:xfrm>
            <a:off x="100160" y="4013225"/>
            <a:ext cx="2905800" cy="449400"/>
          </a:xfrm>
          <a:prstGeom prst="roundRect">
            <a:avLst>
              <a:gd name="adj" fmla="val 16667"/>
            </a:avLst>
          </a:prstGeom>
          <a:noFill/>
          <a:ln w="28575" cap="flat" cmpd="sng">
            <a:solidFill>
              <a:srgbClr val="DD1D5E"/>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BKD harus memetakan formasi perpindahannya (meninta Formasi Ke Menteri PANRB)</a:t>
            </a:r>
            <a:endParaRPr sz="1100" b="0" i="0" u="none" strike="noStrike" cap="none">
              <a:solidFill>
                <a:srgbClr val="000000"/>
              </a:solidFill>
              <a:latin typeface="Arial"/>
              <a:ea typeface="Arial"/>
              <a:cs typeface="Arial"/>
              <a:sym typeface="Arial"/>
            </a:endParaRPr>
          </a:p>
        </p:txBody>
      </p:sp>
      <p:sp>
        <p:nvSpPr>
          <p:cNvPr id="826" name="Google Shape;826;p61"/>
          <p:cNvSpPr/>
          <p:nvPr/>
        </p:nvSpPr>
        <p:spPr>
          <a:xfrm>
            <a:off x="3119093" y="4013225"/>
            <a:ext cx="2905800" cy="449400"/>
          </a:xfrm>
          <a:prstGeom prst="roundRect">
            <a:avLst>
              <a:gd name="adj" fmla="val 16667"/>
            </a:avLst>
          </a:prstGeom>
          <a:noFill/>
          <a:ln w="28575" cap="flat" cmpd="sng">
            <a:solidFill>
              <a:srgbClr val="DD1D5E"/>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Adanya Jabatan fungsional Madya yang kosong</a:t>
            </a:r>
            <a:endParaRPr sz="1100" b="1" i="0" u="none" strike="noStrike" cap="none">
              <a:solidFill>
                <a:schemeClr val="dk1"/>
              </a:solidFill>
              <a:latin typeface="Calibri"/>
              <a:ea typeface="Calibri"/>
              <a:cs typeface="Calibri"/>
              <a:sym typeface="Calibri"/>
            </a:endParaRPr>
          </a:p>
        </p:txBody>
      </p:sp>
      <p:sp>
        <p:nvSpPr>
          <p:cNvPr id="827" name="Google Shape;827;p61"/>
          <p:cNvSpPr/>
          <p:nvPr/>
        </p:nvSpPr>
        <p:spPr>
          <a:xfrm>
            <a:off x="6126245" y="4013225"/>
            <a:ext cx="2905800" cy="449400"/>
          </a:xfrm>
          <a:prstGeom prst="roundRect">
            <a:avLst>
              <a:gd name="adj" fmla="val 16667"/>
            </a:avLst>
          </a:prstGeom>
          <a:noFill/>
          <a:ln w="28575" cap="flat" cmpd="sng">
            <a:solidFill>
              <a:srgbClr val="DD1D5E"/>
            </a:solidFill>
            <a:prstDash val="solid"/>
            <a:miter lim="8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Calon sudah melakukan uji kompetensi</a:t>
            </a:r>
            <a:endParaRPr sz="1100" b="1" i="0" u="none" strike="noStrike" cap="none">
              <a:solidFill>
                <a:schemeClr val="dk1"/>
              </a:solidFill>
              <a:latin typeface="Calibri"/>
              <a:ea typeface="Calibri"/>
              <a:cs typeface="Calibri"/>
              <a:sym typeface="Calibri"/>
            </a:endParaRPr>
          </a:p>
        </p:txBody>
      </p:sp>
      <p:cxnSp>
        <p:nvCxnSpPr>
          <p:cNvPr id="828" name="Google Shape;828;p61"/>
          <p:cNvCxnSpPr>
            <a:stCxn id="824" idx="2"/>
            <a:endCxn id="825" idx="0"/>
          </p:cNvCxnSpPr>
          <p:nvPr/>
        </p:nvCxnSpPr>
        <p:spPr>
          <a:xfrm rot="5400000">
            <a:off x="2957852" y="2399012"/>
            <a:ext cx="209400" cy="3018900"/>
          </a:xfrm>
          <a:prstGeom prst="bentConnector3">
            <a:avLst>
              <a:gd name="adj1" fmla="val 50000"/>
            </a:avLst>
          </a:prstGeom>
          <a:noFill/>
          <a:ln w="19050" cap="flat" cmpd="sng">
            <a:solidFill>
              <a:schemeClr val="accent1"/>
            </a:solidFill>
            <a:prstDash val="solid"/>
            <a:miter lim="80"/>
            <a:headEnd type="none" w="sm" len="sm"/>
            <a:tailEnd type="triangle" w="med" len="med"/>
          </a:ln>
        </p:spPr>
      </p:cxnSp>
      <p:cxnSp>
        <p:nvCxnSpPr>
          <p:cNvPr id="829" name="Google Shape;829;p61"/>
          <p:cNvCxnSpPr>
            <a:stCxn id="824" idx="2"/>
            <a:endCxn id="827" idx="0"/>
          </p:cNvCxnSpPr>
          <p:nvPr/>
        </p:nvCxnSpPr>
        <p:spPr>
          <a:xfrm rot="-5400000" flipH="1">
            <a:off x="5970902" y="2404862"/>
            <a:ext cx="209400" cy="3007200"/>
          </a:xfrm>
          <a:prstGeom prst="bentConnector3">
            <a:avLst>
              <a:gd name="adj1" fmla="val 50000"/>
            </a:avLst>
          </a:prstGeom>
          <a:noFill/>
          <a:ln w="19050" cap="flat" cmpd="sng">
            <a:solidFill>
              <a:schemeClr val="accent1"/>
            </a:solidFill>
            <a:prstDash val="solid"/>
            <a:miter lim="80"/>
            <a:headEnd type="none" w="sm" len="sm"/>
            <a:tailEnd type="triangle" w="med" len="med"/>
          </a:ln>
        </p:spPr>
      </p:cxnSp>
      <p:cxnSp>
        <p:nvCxnSpPr>
          <p:cNvPr id="830" name="Google Shape;830;p61"/>
          <p:cNvCxnSpPr>
            <a:stCxn id="824" idx="2"/>
            <a:endCxn id="826" idx="0"/>
          </p:cNvCxnSpPr>
          <p:nvPr/>
        </p:nvCxnSpPr>
        <p:spPr>
          <a:xfrm rot="-5400000" flipH="1">
            <a:off x="4467602" y="3908162"/>
            <a:ext cx="209400" cy="600"/>
          </a:xfrm>
          <a:prstGeom prst="bentConnector3">
            <a:avLst>
              <a:gd name="adj1" fmla="val 50000"/>
            </a:avLst>
          </a:prstGeom>
          <a:noFill/>
          <a:ln w="19050" cap="flat" cmpd="sng">
            <a:solidFill>
              <a:schemeClr val="accent1"/>
            </a:solidFill>
            <a:prstDash val="solid"/>
            <a:miter lim="80"/>
            <a:headEnd type="none" w="sm" len="sm"/>
            <a:tailEnd type="triangle" w="med" len="med"/>
          </a:ln>
        </p:spPr>
      </p:cxnSp>
      <p:sp>
        <p:nvSpPr>
          <p:cNvPr id="831" name="Google Shape;831;p61"/>
          <p:cNvSpPr/>
          <p:nvPr/>
        </p:nvSpPr>
        <p:spPr>
          <a:xfrm>
            <a:off x="0" y="4659198"/>
            <a:ext cx="9144000" cy="4494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32" name="Google Shape;832;p61"/>
          <p:cNvSpPr/>
          <p:nvPr/>
        </p:nvSpPr>
        <p:spPr>
          <a:xfrm>
            <a:off x="100160" y="4542932"/>
            <a:ext cx="8931900" cy="507600"/>
          </a:xfrm>
          <a:prstGeom prst="roundRect">
            <a:avLst>
              <a:gd name="adj" fmla="val 16667"/>
            </a:avLst>
          </a:prstGeom>
          <a:solidFill>
            <a:srgbClr val="FFFF0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Pemindahan OPD dengan memanfaatkan pola karir zigzag dapat menjadi solusi dari permasalahan yang ada selama ini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1" i="0" u="none" strike="noStrike" cap="none">
                <a:solidFill>
                  <a:schemeClr val="dk1"/>
                </a:solidFill>
                <a:latin typeface="Calibri"/>
                <a:ea typeface="Calibri"/>
                <a:cs typeface="Calibri"/>
                <a:sym typeface="Calibri"/>
              </a:rPr>
              <a:t>(jika seorang OPD tidak ada apa-apa dan secara tiba-tiba di non-jobkan) maka hal tersebut dapat di PTUN</a:t>
            </a:r>
            <a:endParaRPr sz="1100" b="0" i="0" u="none" strike="noStrike" cap="none">
              <a:solidFill>
                <a:srgbClr val="000000"/>
              </a:solidFill>
              <a:latin typeface="Arial"/>
              <a:ea typeface="Arial"/>
              <a:cs typeface="Arial"/>
              <a:sym typeface="Arial"/>
            </a:endParaRPr>
          </a:p>
        </p:txBody>
      </p:sp>
      <p:sp>
        <p:nvSpPr>
          <p:cNvPr id="833" name="Google Shape;833;p61"/>
          <p:cNvSpPr/>
          <p:nvPr/>
        </p:nvSpPr>
        <p:spPr>
          <a:xfrm rot="2323460">
            <a:off x="111938" y="4561895"/>
            <a:ext cx="584046" cy="507488"/>
          </a:xfrm>
          <a:prstGeom prst="irregularSeal1">
            <a:avLst/>
          </a:prstGeom>
          <a:solidFill>
            <a:srgbClr val="005CA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834" name="Google Shape;834;p61" descr="Exclamation mark with solid fill"/>
          <p:cNvPicPr preferRelativeResize="0"/>
          <p:nvPr/>
        </p:nvPicPr>
        <p:blipFill rotWithShape="1">
          <a:blip r:embed="rId4">
            <a:alphaModFix/>
          </a:blip>
          <a:srcRect/>
          <a:stretch/>
        </p:blipFill>
        <p:spPr>
          <a:xfrm rot="-1193766">
            <a:off x="71169" y="4463867"/>
            <a:ext cx="665597" cy="665597"/>
          </a:xfrm>
          <a:prstGeom prst="rect">
            <a:avLst/>
          </a:prstGeom>
          <a:noFill/>
          <a:ln>
            <a:noFill/>
          </a:ln>
        </p:spPr>
      </p:pic>
      <p:sp>
        <p:nvSpPr>
          <p:cNvPr id="835" name="Google Shape;835;p61"/>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41</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pic>
        <p:nvPicPr>
          <p:cNvPr id="840" name="Google Shape;840;p62"/>
          <p:cNvPicPr preferRelativeResize="0"/>
          <p:nvPr/>
        </p:nvPicPr>
        <p:blipFill rotWithShape="1">
          <a:blip r:embed="rId3">
            <a:alphaModFix/>
          </a:blip>
          <a:srcRect l="48325" t="22603" r="2916" b="6475"/>
          <a:stretch/>
        </p:blipFill>
        <p:spPr>
          <a:xfrm>
            <a:off x="4472940" y="952824"/>
            <a:ext cx="4617718" cy="3748716"/>
          </a:xfrm>
          <a:prstGeom prst="rect">
            <a:avLst/>
          </a:prstGeom>
          <a:noFill/>
          <a:ln>
            <a:noFill/>
          </a:ln>
        </p:spPr>
      </p:pic>
      <p:sp>
        <p:nvSpPr>
          <p:cNvPr id="841" name="Google Shape;841;p62"/>
          <p:cNvSpPr txBox="1"/>
          <p:nvPr/>
        </p:nvSpPr>
        <p:spPr>
          <a:xfrm>
            <a:off x="1276167" y="125968"/>
            <a:ext cx="8431800" cy="323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rgbClr val="005CA7"/>
                </a:solidFill>
                <a:latin typeface="Montserrat ExtraBold"/>
                <a:ea typeface="Montserrat ExtraBold"/>
                <a:cs typeface="Montserrat ExtraBold"/>
                <a:sym typeface="Montserrat ExtraBold"/>
              </a:rPr>
              <a:t>Pengukuran Target Kinerja Organisasi</a:t>
            </a:r>
            <a:endParaRPr sz="2100" b="0" i="0" u="none" strike="noStrike" cap="none">
              <a:solidFill>
                <a:srgbClr val="005CA7"/>
              </a:solidFill>
              <a:latin typeface="Montserrat ExtraBold"/>
              <a:ea typeface="Montserrat ExtraBold"/>
              <a:cs typeface="Montserrat ExtraBold"/>
              <a:sym typeface="Montserrat ExtraBold"/>
            </a:endParaRPr>
          </a:p>
        </p:txBody>
      </p:sp>
      <p:sp>
        <p:nvSpPr>
          <p:cNvPr id="842" name="Google Shape;842;p62"/>
          <p:cNvSpPr txBox="1"/>
          <p:nvPr/>
        </p:nvSpPr>
        <p:spPr>
          <a:xfrm>
            <a:off x="1276167" y="510540"/>
            <a:ext cx="7867800" cy="231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en" sz="1500" b="0" i="0" u="none" strike="noStrike" cap="none">
                <a:solidFill>
                  <a:srgbClr val="DD1E5E"/>
                </a:solidFill>
                <a:highlight>
                  <a:srgbClr val="FFFF00"/>
                </a:highlight>
                <a:latin typeface="Montserrat ExtraBold"/>
                <a:ea typeface="Montserrat ExtraBold"/>
                <a:cs typeface="Montserrat ExtraBold"/>
                <a:sym typeface="Montserrat ExtraBold"/>
              </a:rPr>
              <a:t>Pentingnya mengukur dan evaluasi target kinerja </a:t>
            </a:r>
            <a:endParaRPr sz="1100" b="0" i="0" u="none" strike="noStrike" cap="none">
              <a:solidFill>
                <a:srgbClr val="000000"/>
              </a:solidFill>
              <a:latin typeface="Arial"/>
              <a:ea typeface="Arial"/>
              <a:cs typeface="Arial"/>
              <a:sym typeface="Arial"/>
            </a:endParaRPr>
          </a:p>
        </p:txBody>
      </p:sp>
      <p:pic>
        <p:nvPicPr>
          <p:cNvPr id="843" name="Google Shape;843;p62"/>
          <p:cNvPicPr preferRelativeResize="0"/>
          <p:nvPr/>
        </p:nvPicPr>
        <p:blipFill rotWithShape="1">
          <a:blip r:embed="rId3">
            <a:alphaModFix/>
          </a:blip>
          <a:srcRect l="3022" t="22604" r="50633" b="35452"/>
          <a:stretch/>
        </p:blipFill>
        <p:spPr>
          <a:xfrm>
            <a:off x="182880" y="952824"/>
            <a:ext cx="4389120" cy="2217095"/>
          </a:xfrm>
          <a:prstGeom prst="rect">
            <a:avLst/>
          </a:prstGeom>
          <a:noFill/>
          <a:ln>
            <a:noFill/>
          </a:ln>
        </p:spPr>
      </p:pic>
      <p:pic>
        <p:nvPicPr>
          <p:cNvPr id="844" name="Google Shape;844;p62"/>
          <p:cNvPicPr preferRelativeResize="0"/>
          <p:nvPr/>
        </p:nvPicPr>
        <p:blipFill rotWithShape="1">
          <a:blip r:embed="rId4">
            <a:alphaModFix/>
          </a:blip>
          <a:srcRect t="81240" r="51026" b="3374"/>
          <a:stretch/>
        </p:blipFill>
        <p:spPr>
          <a:xfrm>
            <a:off x="182880" y="3265850"/>
            <a:ext cx="3817619" cy="669880"/>
          </a:xfrm>
          <a:prstGeom prst="rect">
            <a:avLst/>
          </a:prstGeom>
          <a:noFill/>
          <a:ln>
            <a:noFill/>
          </a:ln>
        </p:spPr>
      </p:pic>
      <p:pic>
        <p:nvPicPr>
          <p:cNvPr id="845" name="Google Shape;845;p62"/>
          <p:cNvPicPr preferRelativeResize="0"/>
          <p:nvPr/>
        </p:nvPicPr>
        <p:blipFill rotWithShape="1">
          <a:blip r:embed="rId4">
            <a:alphaModFix/>
          </a:blip>
          <a:srcRect l="49464" t="81387" r="1562" b="3228"/>
          <a:stretch/>
        </p:blipFill>
        <p:spPr>
          <a:xfrm>
            <a:off x="468630" y="3935730"/>
            <a:ext cx="3817619" cy="669880"/>
          </a:xfrm>
          <a:prstGeom prst="rect">
            <a:avLst/>
          </a:prstGeom>
          <a:noFill/>
          <a:ln>
            <a:noFill/>
          </a:ln>
        </p:spPr>
      </p:pic>
      <p:sp>
        <p:nvSpPr>
          <p:cNvPr id="846" name="Google Shape;846;p62"/>
          <p:cNvSpPr/>
          <p:nvPr/>
        </p:nvSpPr>
        <p:spPr>
          <a:xfrm>
            <a:off x="3939540" y="4255430"/>
            <a:ext cx="205800" cy="248100"/>
          </a:xfrm>
          <a:prstGeom prst="rect">
            <a:avLst/>
          </a:prstGeom>
          <a:solidFill>
            <a:srgbClr val="DBE5E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847" name="Google Shape;847;p62"/>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42</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sp>
        <p:nvSpPr>
          <p:cNvPr id="852" name="Google Shape;852;p63"/>
          <p:cNvSpPr txBox="1"/>
          <p:nvPr/>
        </p:nvSpPr>
        <p:spPr>
          <a:xfrm>
            <a:off x="780867" y="177944"/>
            <a:ext cx="8431800" cy="3693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0" i="0" u="none" strike="noStrike" cap="none">
                <a:solidFill>
                  <a:srgbClr val="005CA7"/>
                </a:solidFill>
                <a:latin typeface="Montserrat ExtraBold"/>
                <a:ea typeface="Montserrat ExtraBold"/>
                <a:cs typeface="Montserrat ExtraBold"/>
                <a:sym typeface="Montserrat ExtraBold"/>
              </a:rPr>
              <a:t>3 OPD Kunci Bagi Kepala Daerah</a:t>
            </a:r>
            <a:endParaRPr sz="2400" b="0" i="0" u="none" strike="noStrike" cap="none">
              <a:solidFill>
                <a:srgbClr val="DD1E5E"/>
              </a:solidFill>
              <a:latin typeface="Montserrat ExtraBold"/>
              <a:ea typeface="Montserrat ExtraBold"/>
              <a:cs typeface="Montserrat ExtraBold"/>
              <a:sym typeface="Montserrat ExtraBold"/>
            </a:endParaRPr>
          </a:p>
        </p:txBody>
      </p:sp>
      <p:sp>
        <p:nvSpPr>
          <p:cNvPr id="853" name="Google Shape;853;p63"/>
          <p:cNvSpPr/>
          <p:nvPr/>
        </p:nvSpPr>
        <p:spPr>
          <a:xfrm>
            <a:off x="438150" y="3140927"/>
            <a:ext cx="2583300" cy="1563600"/>
          </a:xfrm>
          <a:prstGeom prst="roundRect">
            <a:avLst>
              <a:gd name="adj" fmla="val 0"/>
            </a:avLst>
          </a:prstGeom>
          <a:solidFill>
            <a:srgbClr val="F8E0F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Sebagai mata telinga kepala daerah untuk </a:t>
            </a:r>
            <a:r>
              <a:rPr lang="en" sz="1400" b="1" i="0" u="none" strike="noStrike" cap="none">
                <a:solidFill>
                  <a:schemeClr val="dk1"/>
                </a:solidFill>
                <a:latin typeface="Montserrat"/>
                <a:ea typeface="Montserrat"/>
                <a:cs typeface="Montserrat"/>
                <a:sym typeface="Montserrat"/>
              </a:rPr>
              <a:t>mengecek sebuah OPD sehat atau tidak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(tata Kelola anggaran, SDM, BMN sehat atau tidak ?)</a:t>
            </a:r>
            <a:endParaRPr sz="1100" b="0" i="0" u="none" strike="noStrike" cap="none">
              <a:solidFill>
                <a:srgbClr val="000000"/>
              </a:solidFill>
              <a:latin typeface="Arial"/>
              <a:ea typeface="Arial"/>
              <a:cs typeface="Arial"/>
              <a:sym typeface="Arial"/>
            </a:endParaRPr>
          </a:p>
        </p:txBody>
      </p:sp>
      <p:sp>
        <p:nvSpPr>
          <p:cNvPr id="854" name="Google Shape;854;p63"/>
          <p:cNvSpPr/>
          <p:nvPr/>
        </p:nvSpPr>
        <p:spPr>
          <a:xfrm>
            <a:off x="438150" y="2423160"/>
            <a:ext cx="2583300" cy="717900"/>
          </a:xfrm>
          <a:prstGeom prst="roundRect">
            <a:avLst>
              <a:gd name="adj" fmla="val 0"/>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Montserrat"/>
                <a:ea typeface="Montserrat"/>
                <a:cs typeface="Montserrat"/>
                <a:sym typeface="Montserrat"/>
              </a:rPr>
              <a:t>Inspektorat</a:t>
            </a:r>
            <a:endParaRPr sz="1500" b="1" i="0" u="none" strike="noStrike" cap="none">
              <a:solidFill>
                <a:schemeClr val="lt1"/>
              </a:solidFill>
              <a:latin typeface="Montserrat"/>
              <a:ea typeface="Montserrat"/>
              <a:cs typeface="Montserrat"/>
              <a:sym typeface="Montserrat"/>
            </a:endParaRPr>
          </a:p>
        </p:txBody>
      </p:sp>
      <p:sp>
        <p:nvSpPr>
          <p:cNvPr id="855" name="Google Shape;855;p63"/>
          <p:cNvSpPr/>
          <p:nvPr/>
        </p:nvSpPr>
        <p:spPr>
          <a:xfrm>
            <a:off x="3280410" y="3140927"/>
            <a:ext cx="2583300" cy="1563600"/>
          </a:xfrm>
          <a:prstGeom prst="roundRect">
            <a:avLst>
              <a:gd name="adj" fmla="val 0"/>
            </a:avLst>
          </a:prstGeom>
          <a:solidFill>
            <a:srgbClr val="F8E0F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sebagai </a:t>
            </a:r>
            <a:r>
              <a:rPr lang="en" sz="1400" b="1" i="0" u="none" strike="noStrike" cap="none">
                <a:solidFill>
                  <a:schemeClr val="dk1"/>
                </a:solidFill>
                <a:latin typeface="Montserrat"/>
                <a:ea typeface="Montserrat"/>
                <a:cs typeface="Montserrat"/>
                <a:sym typeface="Montserrat"/>
              </a:rPr>
              <a:t>intelenjen</a:t>
            </a:r>
            <a:r>
              <a:rPr lang="en" sz="1400" b="0" i="0" u="none" strike="noStrike" cap="none">
                <a:solidFill>
                  <a:schemeClr val="dk1"/>
                </a:solidFill>
                <a:latin typeface="Montserrat"/>
                <a:ea typeface="Montserrat"/>
                <a:cs typeface="Montserrat"/>
                <a:sym typeface="Montserrat"/>
              </a:rPr>
              <a:t> kepala daerah untuk mendeteksi dini sebuah permasalahan di daerah, jika akan ada demo di daerah akan dapat diketahui lebih awal.</a:t>
            </a:r>
            <a:endParaRPr sz="1100" b="0" i="0" u="none" strike="noStrike" cap="none">
              <a:solidFill>
                <a:srgbClr val="000000"/>
              </a:solidFill>
              <a:latin typeface="Arial"/>
              <a:ea typeface="Arial"/>
              <a:cs typeface="Arial"/>
              <a:sym typeface="Arial"/>
            </a:endParaRPr>
          </a:p>
        </p:txBody>
      </p:sp>
      <p:sp>
        <p:nvSpPr>
          <p:cNvPr id="856" name="Google Shape;856;p63"/>
          <p:cNvSpPr/>
          <p:nvPr/>
        </p:nvSpPr>
        <p:spPr>
          <a:xfrm>
            <a:off x="3280410" y="2423160"/>
            <a:ext cx="2583300" cy="717900"/>
          </a:xfrm>
          <a:prstGeom prst="roundRect">
            <a:avLst>
              <a:gd name="adj" fmla="val 0"/>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Montserrat"/>
                <a:ea typeface="Montserrat"/>
                <a:cs typeface="Montserrat"/>
                <a:sym typeface="Montserrat"/>
              </a:rPr>
              <a:t>KESBANGPOL</a:t>
            </a:r>
            <a:endParaRPr sz="1100" b="0" i="0" u="none" strike="noStrike" cap="none">
              <a:solidFill>
                <a:srgbClr val="000000"/>
              </a:solidFill>
              <a:latin typeface="Arial"/>
              <a:ea typeface="Arial"/>
              <a:cs typeface="Arial"/>
              <a:sym typeface="Arial"/>
            </a:endParaRPr>
          </a:p>
        </p:txBody>
      </p:sp>
      <p:sp>
        <p:nvSpPr>
          <p:cNvPr id="857" name="Google Shape;857;p63"/>
          <p:cNvSpPr/>
          <p:nvPr/>
        </p:nvSpPr>
        <p:spPr>
          <a:xfrm>
            <a:off x="6122670" y="3140927"/>
            <a:ext cx="2583300" cy="1563600"/>
          </a:xfrm>
          <a:prstGeom prst="roundRect">
            <a:avLst>
              <a:gd name="adj" fmla="val 2117"/>
            </a:avLst>
          </a:prstGeom>
          <a:solidFill>
            <a:srgbClr val="F8E0F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Montserrat"/>
                <a:ea typeface="Montserrat"/>
                <a:cs typeface="Montserrat"/>
                <a:sym typeface="Montserrat"/>
              </a:rPr>
              <a:t>Sebagai penerapan fungsi </a:t>
            </a:r>
            <a:r>
              <a:rPr lang="en" sz="1400" b="1" i="0" u="none" strike="noStrike" cap="none">
                <a:solidFill>
                  <a:schemeClr val="dk1"/>
                </a:solidFill>
                <a:latin typeface="Montserrat"/>
                <a:ea typeface="Montserrat"/>
                <a:cs typeface="Montserrat"/>
                <a:sym typeface="Montserrat"/>
              </a:rPr>
              <a:t>Trantibumlinmas</a:t>
            </a:r>
            <a:r>
              <a:rPr lang="en" sz="1400" b="0" i="0" u="none" strike="noStrike" cap="none">
                <a:solidFill>
                  <a:schemeClr val="dk1"/>
                </a:solidFill>
                <a:latin typeface="Montserrat"/>
                <a:ea typeface="Montserrat"/>
                <a:cs typeface="Montserrat"/>
                <a:sym typeface="Montserrat"/>
              </a:rPr>
              <a:t>, Segala bentuk permasalahan dapat diselesaikan sebelum sampai di tangan pihak kepolisian</a:t>
            </a:r>
            <a:endParaRPr sz="1400" b="0" i="0" u="none" strike="noStrike" cap="none">
              <a:solidFill>
                <a:schemeClr val="dk1"/>
              </a:solidFill>
              <a:latin typeface="Montserrat"/>
              <a:ea typeface="Montserrat"/>
              <a:cs typeface="Montserrat"/>
              <a:sym typeface="Montserrat"/>
            </a:endParaRPr>
          </a:p>
        </p:txBody>
      </p:sp>
      <p:sp>
        <p:nvSpPr>
          <p:cNvPr id="858" name="Google Shape;858;p63"/>
          <p:cNvSpPr/>
          <p:nvPr/>
        </p:nvSpPr>
        <p:spPr>
          <a:xfrm>
            <a:off x="6122670" y="2423160"/>
            <a:ext cx="2583300" cy="717900"/>
          </a:xfrm>
          <a:prstGeom prst="roundRect">
            <a:avLst>
              <a:gd name="adj" fmla="val 0"/>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Montserrat"/>
                <a:ea typeface="Montserrat"/>
                <a:cs typeface="Montserrat"/>
                <a:sym typeface="Montserrat"/>
              </a:rPr>
              <a:t>SATPOL PP</a:t>
            </a:r>
            <a:endParaRPr sz="1500" b="1" i="0" u="none" strike="noStrike" cap="none">
              <a:solidFill>
                <a:schemeClr val="lt1"/>
              </a:solidFill>
              <a:latin typeface="Montserrat"/>
              <a:ea typeface="Montserrat"/>
              <a:cs typeface="Montserrat"/>
              <a:sym typeface="Montserrat"/>
            </a:endParaRPr>
          </a:p>
        </p:txBody>
      </p:sp>
      <p:pic>
        <p:nvPicPr>
          <p:cNvPr id="859" name="Google Shape;859;p63"/>
          <p:cNvPicPr preferRelativeResize="0"/>
          <p:nvPr/>
        </p:nvPicPr>
        <p:blipFill rotWithShape="1">
          <a:blip r:embed="rId3">
            <a:alphaModFix/>
          </a:blip>
          <a:srcRect t="3098" b="17259"/>
          <a:stretch/>
        </p:blipFill>
        <p:spPr>
          <a:xfrm>
            <a:off x="6122670" y="1051560"/>
            <a:ext cx="2583180" cy="1371600"/>
          </a:xfrm>
          <a:prstGeom prst="rect">
            <a:avLst/>
          </a:prstGeom>
          <a:noFill/>
          <a:ln>
            <a:noFill/>
          </a:ln>
        </p:spPr>
      </p:pic>
      <p:pic>
        <p:nvPicPr>
          <p:cNvPr id="860" name="Google Shape;860;p63"/>
          <p:cNvPicPr preferRelativeResize="0"/>
          <p:nvPr/>
        </p:nvPicPr>
        <p:blipFill rotWithShape="1">
          <a:blip r:embed="rId4">
            <a:alphaModFix/>
          </a:blip>
          <a:srcRect t="13473" b="15731"/>
          <a:stretch/>
        </p:blipFill>
        <p:spPr>
          <a:xfrm>
            <a:off x="438150" y="1051560"/>
            <a:ext cx="2583181" cy="1371600"/>
          </a:xfrm>
          <a:prstGeom prst="rect">
            <a:avLst/>
          </a:prstGeom>
          <a:noFill/>
          <a:ln>
            <a:noFill/>
          </a:ln>
        </p:spPr>
      </p:pic>
      <p:pic>
        <p:nvPicPr>
          <p:cNvPr id="861" name="Google Shape;861;p63"/>
          <p:cNvPicPr preferRelativeResize="0"/>
          <p:nvPr/>
        </p:nvPicPr>
        <p:blipFill rotWithShape="1">
          <a:blip r:embed="rId5">
            <a:alphaModFix/>
          </a:blip>
          <a:srcRect t="-630" b="29834"/>
          <a:stretch/>
        </p:blipFill>
        <p:spPr>
          <a:xfrm>
            <a:off x="3280410" y="1051561"/>
            <a:ext cx="2583180" cy="1371600"/>
          </a:xfrm>
          <a:prstGeom prst="rect">
            <a:avLst/>
          </a:prstGeom>
          <a:noFill/>
          <a:ln>
            <a:noFill/>
          </a:ln>
        </p:spPr>
      </p:pic>
      <p:sp>
        <p:nvSpPr>
          <p:cNvPr id="862" name="Google Shape;862;p63"/>
          <p:cNvSpPr txBox="1"/>
          <p:nvPr/>
        </p:nvSpPr>
        <p:spPr>
          <a:xfrm>
            <a:off x="7922675" y="4837161"/>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43</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64"/>
          <p:cNvSpPr txBox="1"/>
          <p:nvPr/>
        </p:nvSpPr>
        <p:spPr>
          <a:xfrm>
            <a:off x="743549" y="212281"/>
            <a:ext cx="7713600" cy="3231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100"/>
              <a:buFont typeface="Arial"/>
              <a:buNone/>
            </a:pPr>
            <a:r>
              <a:rPr lang="en" sz="2100" b="0" i="0" u="none" strike="noStrike" cap="none">
                <a:solidFill>
                  <a:srgbClr val="005CA7"/>
                </a:solidFill>
                <a:latin typeface="Montserrat ExtraBold"/>
                <a:ea typeface="Montserrat ExtraBold"/>
                <a:cs typeface="Montserrat ExtraBold"/>
                <a:sym typeface="Montserrat ExtraBold"/>
              </a:rPr>
              <a:t>Contoh Penerapan Branding di Berbagai Daerah</a:t>
            </a:r>
            <a:endParaRPr sz="2100" b="0" i="0" u="none" strike="noStrike" cap="none">
              <a:solidFill>
                <a:srgbClr val="E71D62"/>
              </a:solidFill>
              <a:latin typeface="Montserrat ExtraBold"/>
              <a:ea typeface="Montserrat ExtraBold"/>
              <a:cs typeface="Montserrat ExtraBold"/>
              <a:sym typeface="Montserrat ExtraBold"/>
            </a:endParaRPr>
          </a:p>
        </p:txBody>
      </p:sp>
      <p:pic>
        <p:nvPicPr>
          <p:cNvPr id="868" name="Google Shape;868;p64"/>
          <p:cNvPicPr preferRelativeResize="0"/>
          <p:nvPr/>
        </p:nvPicPr>
        <p:blipFill rotWithShape="1">
          <a:blip r:embed="rId3">
            <a:alphaModFix/>
          </a:blip>
          <a:srcRect/>
          <a:stretch/>
        </p:blipFill>
        <p:spPr>
          <a:xfrm>
            <a:off x="509346" y="1097280"/>
            <a:ext cx="2388870" cy="1592580"/>
          </a:xfrm>
          <a:prstGeom prst="rect">
            <a:avLst/>
          </a:prstGeom>
          <a:noFill/>
          <a:ln>
            <a:noFill/>
          </a:ln>
        </p:spPr>
      </p:pic>
      <p:sp>
        <p:nvSpPr>
          <p:cNvPr id="869" name="Google Shape;869;p64"/>
          <p:cNvSpPr/>
          <p:nvPr/>
        </p:nvSpPr>
        <p:spPr>
          <a:xfrm>
            <a:off x="509346" y="734259"/>
            <a:ext cx="2388900" cy="288600"/>
          </a:xfrm>
          <a:prstGeom prst="roundRect">
            <a:avLst>
              <a:gd name="adj" fmla="val 15956"/>
            </a:avLst>
          </a:prstGeom>
          <a:solidFill>
            <a:srgbClr val="005CA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Pempek = Palembang</a:t>
            </a:r>
            <a:endParaRPr sz="1500" b="1" i="0" u="none" strike="noStrike" cap="none">
              <a:solidFill>
                <a:schemeClr val="lt1"/>
              </a:solidFill>
              <a:latin typeface="Calibri"/>
              <a:ea typeface="Calibri"/>
              <a:cs typeface="Calibri"/>
              <a:sym typeface="Calibri"/>
            </a:endParaRPr>
          </a:p>
        </p:txBody>
      </p:sp>
      <p:pic>
        <p:nvPicPr>
          <p:cNvPr id="870" name="Google Shape;870;p64"/>
          <p:cNvPicPr preferRelativeResize="0"/>
          <p:nvPr/>
        </p:nvPicPr>
        <p:blipFill rotWithShape="1">
          <a:blip r:embed="rId4">
            <a:alphaModFix/>
          </a:blip>
          <a:srcRect/>
          <a:stretch/>
        </p:blipFill>
        <p:spPr>
          <a:xfrm>
            <a:off x="3289934" y="1097280"/>
            <a:ext cx="2387677" cy="1592581"/>
          </a:xfrm>
          <a:prstGeom prst="rect">
            <a:avLst/>
          </a:prstGeom>
          <a:noFill/>
          <a:ln>
            <a:noFill/>
          </a:ln>
        </p:spPr>
      </p:pic>
      <p:sp>
        <p:nvSpPr>
          <p:cNvPr id="871" name="Google Shape;871;p64"/>
          <p:cNvSpPr/>
          <p:nvPr/>
        </p:nvSpPr>
        <p:spPr>
          <a:xfrm>
            <a:off x="3289934" y="734259"/>
            <a:ext cx="2388900" cy="288600"/>
          </a:xfrm>
          <a:prstGeom prst="roundRect">
            <a:avLst>
              <a:gd name="adj" fmla="val 15956"/>
            </a:avLst>
          </a:prstGeom>
          <a:solidFill>
            <a:srgbClr val="005CA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Gudeg = Yogyakarta</a:t>
            </a:r>
            <a:endParaRPr sz="1500" b="1" i="0" u="none" strike="noStrike" cap="none">
              <a:solidFill>
                <a:schemeClr val="lt1"/>
              </a:solidFill>
              <a:latin typeface="Calibri"/>
              <a:ea typeface="Calibri"/>
              <a:cs typeface="Calibri"/>
              <a:sym typeface="Calibri"/>
            </a:endParaRPr>
          </a:p>
        </p:txBody>
      </p:sp>
      <p:pic>
        <p:nvPicPr>
          <p:cNvPr id="872" name="Google Shape;872;p64"/>
          <p:cNvPicPr preferRelativeResize="0"/>
          <p:nvPr/>
        </p:nvPicPr>
        <p:blipFill rotWithShape="1">
          <a:blip r:embed="rId5">
            <a:alphaModFix/>
          </a:blip>
          <a:srcRect r="15647"/>
          <a:stretch/>
        </p:blipFill>
        <p:spPr>
          <a:xfrm>
            <a:off x="6069330" y="1097280"/>
            <a:ext cx="2387678" cy="1592724"/>
          </a:xfrm>
          <a:prstGeom prst="rect">
            <a:avLst/>
          </a:prstGeom>
          <a:noFill/>
          <a:ln>
            <a:noFill/>
          </a:ln>
        </p:spPr>
      </p:pic>
      <p:sp>
        <p:nvSpPr>
          <p:cNvPr id="873" name="Google Shape;873;p64"/>
          <p:cNvSpPr/>
          <p:nvPr/>
        </p:nvSpPr>
        <p:spPr>
          <a:xfrm>
            <a:off x="6069330" y="734259"/>
            <a:ext cx="2388900" cy="288600"/>
          </a:xfrm>
          <a:prstGeom prst="roundRect">
            <a:avLst>
              <a:gd name="adj" fmla="val 15956"/>
            </a:avLst>
          </a:prstGeom>
          <a:solidFill>
            <a:srgbClr val="005CA7"/>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Coto = Makassar</a:t>
            </a:r>
            <a:endParaRPr sz="1500" b="1" i="0" u="none" strike="noStrike" cap="none">
              <a:solidFill>
                <a:schemeClr val="lt1"/>
              </a:solidFill>
              <a:latin typeface="Calibri"/>
              <a:ea typeface="Calibri"/>
              <a:cs typeface="Calibri"/>
              <a:sym typeface="Calibri"/>
            </a:endParaRPr>
          </a:p>
        </p:txBody>
      </p:sp>
      <p:sp>
        <p:nvSpPr>
          <p:cNvPr id="874" name="Google Shape;874;p64"/>
          <p:cNvSpPr/>
          <p:nvPr/>
        </p:nvSpPr>
        <p:spPr>
          <a:xfrm>
            <a:off x="3288742" y="2947500"/>
            <a:ext cx="2388900" cy="446700"/>
          </a:xfrm>
          <a:prstGeom prst="roundRect">
            <a:avLst>
              <a:gd name="adj" fmla="val 15956"/>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Yogyakarta Kota Pendidikan dan Pariwisata</a:t>
            </a:r>
            <a:endParaRPr sz="1500" b="1" i="0" u="none" strike="noStrike" cap="none">
              <a:solidFill>
                <a:schemeClr val="lt1"/>
              </a:solidFill>
              <a:latin typeface="Calibri"/>
              <a:ea typeface="Calibri"/>
              <a:cs typeface="Calibri"/>
              <a:sym typeface="Calibri"/>
            </a:endParaRPr>
          </a:p>
        </p:txBody>
      </p:sp>
      <p:sp>
        <p:nvSpPr>
          <p:cNvPr id="875" name="Google Shape;875;p64"/>
          <p:cNvSpPr/>
          <p:nvPr/>
        </p:nvSpPr>
        <p:spPr>
          <a:xfrm>
            <a:off x="509346" y="2955256"/>
            <a:ext cx="2388900" cy="446700"/>
          </a:xfrm>
          <a:prstGeom prst="roundRect">
            <a:avLst>
              <a:gd name="adj" fmla="val 15956"/>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Bali Daerah Pariwisata</a:t>
            </a:r>
            <a:endParaRPr sz="1500" b="1" i="0" u="none" strike="noStrike" cap="none">
              <a:solidFill>
                <a:schemeClr val="lt1"/>
              </a:solidFill>
              <a:latin typeface="Calibri"/>
              <a:ea typeface="Calibri"/>
              <a:cs typeface="Calibri"/>
              <a:sym typeface="Calibri"/>
            </a:endParaRPr>
          </a:p>
        </p:txBody>
      </p:sp>
      <p:sp>
        <p:nvSpPr>
          <p:cNvPr id="876" name="Google Shape;876;p64"/>
          <p:cNvSpPr/>
          <p:nvPr/>
        </p:nvSpPr>
        <p:spPr>
          <a:xfrm>
            <a:off x="6068734" y="2955256"/>
            <a:ext cx="2388900" cy="446700"/>
          </a:xfrm>
          <a:prstGeom prst="roundRect">
            <a:avLst>
              <a:gd name="adj" fmla="val 15956"/>
            </a:avLst>
          </a:prstGeom>
          <a:solidFill>
            <a:srgbClr val="DD1E5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500"/>
              <a:buFont typeface="Arial"/>
              <a:buNone/>
            </a:pPr>
            <a:r>
              <a:rPr lang="en" sz="1500" b="1" i="0" u="none" strike="noStrike" cap="none">
                <a:solidFill>
                  <a:schemeClr val="lt1"/>
                </a:solidFill>
                <a:latin typeface="Calibri"/>
                <a:ea typeface="Calibri"/>
                <a:cs typeface="Calibri"/>
                <a:sym typeface="Calibri"/>
              </a:rPr>
              <a:t>Malang Kota Pendidikan</a:t>
            </a:r>
            <a:endParaRPr sz="1500" b="1" i="0" u="none" strike="noStrike" cap="none">
              <a:solidFill>
                <a:schemeClr val="lt1"/>
              </a:solidFill>
              <a:latin typeface="Calibri"/>
              <a:ea typeface="Calibri"/>
              <a:cs typeface="Calibri"/>
              <a:sym typeface="Calibri"/>
            </a:endParaRPr>
          </a:p>
        </p:txBody>
      </p:sp>
      <p:pic>
        <p:nvPicPr>
          <p:cNvPr id="877" name="Google Shape;877;p64"/>
          <p:cNvPicPr preferRelativeResize="0"/>
          <p:nvPr/>
        </p:nvPicPr>
        <p:blipFill rotWithShape="1">
          <a:blip r:embed="rId6">
            <a:alphaModFix/>
          </a:blip>
          <a:srcRect/>
          <a:stretch/>
        </p:blipFill>
        <p:spPr>
          <a:xfrm>
            <a:off x="6068734" y="3449399"/>
            <a:ext cx="2388870" cy="1596908"/>
          </a:xfrm>
          <a:prstGeom prst="rect">
            <a:avLst/>
          </a:prstGeom>
          <a:noFill/>
          <a:ln>
            <a:noFill/>
          </a:ln>
        </p:spPr>
      </p:pic>
      <p:pic>
        <p:nvPicPr>
          <p:cNvPr id="878" name="Google Shape;878;p64"/>
          <p:cNvPicPr preferRelativeResize="0"/>
          <p:nvPr/>
        </p:nvPicPr>
        <p:blipFill rotWithShape="1">
          <a:blip r:embed="rId7">
            <a:alphaModFix/>
          </a:blip>
          <a:srcRect/>
          <a:stretch/>
        </p:blipFill>
        <p:spPr>
          <a:xfrm>
            <a:off x="509346" y="3453727"/>
            <a:ext cx="2388870" cy="1592580"/>
          </a:xfrm>
          <a:prstGeom prst="rect">
            <a:avLst/>
          </a:prstGeom>
          <a:noFill/>
          <a:ln>
            <a:noFill/>
          </a:ln>
        </p:spPr>
      </p:pic>
      <p:pic>
        <p:nvPicPr>
          <p:cNvPr id="879" name="Google Shape;879;p64"/>
          <p:cNvPicPr preferRelativeResize="0"/>
          <p:nvPr/>
        </p:nvPicPr>
        <p:blipFill rotWithShape="1">
          <a:blip r:embed="rId8">
            <a:alphaModFix/>
          </a:blip>
          <a:srcRect/>
          <a:stretch/>
        </p:blipFill>
        <p:spPr>
          <a:xfrm>
            <a:off x="3288742" y="3451563"/>
            <a:ext cx="2388870" cy="1592580"/>
          </a:xfrm>
          <a:prstGeom prst="rect">
            <a:avLst/>
          </a:prstGeom>
          <a:noFill/>
          <a:ln>
            <a:noFill/>
          </a:ln>
        </p:spPr>
      </p:pic>
      <p:sp>
        <p:nvSpPr>
          <p:cNvPr id="880" name="Google Shape;880;p64"/>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44</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84"/>
        <p:cNvGrpSpPr/>
        <p:nvPr/>
      </p:nvGrpSpPr>
      <p:grpSpPr>
        <a:xfrm>
          <a:off x="0" y="0"/>
          <a:ext cx="0" cy="0"/>
          <a:chOff x="0" y="0"/>
          <a:chExt cx="0" cy="0"/>
        </a:xfrm>
      </p:grpSpPr>
      <p:sp>
        <p:nvSpPr>
          <p:cNvPr id="885" name="Google Shape;885;p65"/>
          <p:cNvSpPr txBox="1"/>
          <p:nvPr/>
        </p:nvSpPr>
        <p:spPr>
          <a:xfrm>
            <a:off x="743549" y="212281"/>
            <a:ext cx="7713600" cy="4155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700"/>
              <a:buFont typeface="Arial"/>
              <a:buNone/>
            </a:pPr>
            <a:r>
              <a:rPr lang="en" sz="2700" b="0" i="0" u="none" strike="noStrike" cap="none">
                <a:solidFill>
                  <a:srgbClr val="005CA7"/>
                </a:solidFill>
                <a:latin typeface="Montserrat ExtraBold"/>
                <a:ea typeface="Montserrat ExtraBold"/>
                <a:cs typeface="Montserrat ExtraBold"/>
                <a:sym typeface="Montserrat ExtraBold"/>
              </a:rPr>
              <a:t>Kriteria Negara dan Daerah Maju</a:t>
            </a:r>
            <a:endParaRPr sz="2700" b="0" i="0" u="none" strike="noStrike" cap="none">
              <a:solidFill>
                <a:srgbClr val="E71D62"/>
              </a:solidFill>
              <a:latin typeface="Montserrat ExtraBold"/>
              <a:ea typeface="Montserrat ExtraBold"/>
              <a:cs typeface="Montserrat ExtraBold"/>
              <a:sym typeface="Montserrat ExtraBold"/>
            </a:endParaRPr>
          </a:p>
        </p:txBody>
      </p:sp>
      <p:sp>
        <p:nvSpPr>
          <p:cNvPr id="886" name="Google Shape;886;p65"/>
          <p:cNvSpPr txBox="1"/>
          <p:nvPr/>
        </p:nvSpPr>
        <p:spPr>
          <a:xfrm>
            <a:off x="743550" y="738600"/>
            <a:ext cx="8270700" cy="2616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 sz="1700" b="0" i="0" u="none" strike="noStrike" cap="none">
                <a:solidFill>
                  <a:schemeClr val="dk1"/>
                </a:solidFill>
                <a:highlight>
                  <a:srgbClr val="FFFF00"/>
                </a:highlight>
                <a:latin typeface="Montserrat ExtraBold"/>
                <a:ea typeface="Montserrat ExtraBold"/>
                <a:cs typeface="Montserrat ExtraBold"/>
                <a:sym typeface="Montserrat ExtraBold"/>
              </a:rPr>
              <a:t>Produk yang dihasilkan dan yang dijual harus lebih rumit</a:t>
            </a:r>
            <a:endParaRPr sz="17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pic>
        <p:nvPicPr>
          <p:cNvPr id="887" name="Google Shape;887;p65" title="images (1).jpg"/>
          <p:cNvPicPr preferRelativeResize="0"/>
          <p:nvPr/>
        </p:nvPicPr>
        <p:blipFill rotWithShape="1">
          <a:blip r:embed="rId3">
            <a:alphaModFix/>
          </a:blip>
          <a:srcRect t="11504" b="11496"/>
          <a:stretch/>
        </p:blipFill>
        <p:spPr>
          <a:xfrm>
            <a:off x="6579214" y="1177636"/>
            <a:ext cx="2190562" cy="1234025"/>
          </a:xfrm>
          <a:prstGeom prst="rect">
            <a:avLst/>
          </a:prstGeom>
          <a:noFill/>
          <a:ln>
            <a:noFill/>
          </a:ln>
          <a:effectLst>
            <a:outerShdw blurRad="57150" dist="19050" dir="5400000" algn="bl" rotWithShape="0">
              <a:srgbClr val="000000">
                <a:alpha val="50200"/>
              </a:srgbClr>
            </a:outerShdw>
          </a:effectLst>
        </p:spPr>
      </p:pic>
      <p:pic>
        <p:nvPicPr>
          <p:cNvPr id="888" name="Google Shape;888;p65" title="manfaat-minyak-kelapa-scaled.jpg"/>
          <p:cNvPicPr preferRelativeResize="0"/>
          <p:nvPr/>
        </p:nvPicPr>
        <p:blipFill rotWithShape="1">
          <a:blip r:embed="rId4">
            <a:alphaModFix/>
          </a:blip>
          <a:srcRect/>
          <a:stretch/>
        </p:blipFill>
        <p:spPr>
          <a:xfrm>
            <a:off x="6579226" y="2499610"/>
            <a:ext cx="2190551" cy="1232196"/>
          </a:xfrm>
          <a:prstGeom prst="rect">
            <a:avLst/>
          </a:prstGeom>
          <a:noFill/>
          <a:ln>
            <a:noFill/>
          </a:ln>
          <a:effectLst>
            <a:outerShdw blurRad="57150" dist="19050" dir="5400000" algn="bl" rotWithShape="0">
              <a:srgbClr val="000000">
                <a:alpha val="50200"/>
              </a:srgbClr>
            </a:outerShdw>
          </a:effectLst>
        </p:spPr>
      </p:pic>
      <p:pic>
        <p:nvPicPr>
          <p:cNvPr id="889" name="Google Shape;889;p65" title="Trubus-Edisi-606-Mei-2020-Highrest-112-1.jpg"/>
          <p:cNvPicPr preferRelativeResize="0"/>
          <p:nvPr/>
        </p:nvPicPr>
        <p:blipFill rotWithShape="1">
          <a:blip r:embed="rId5">
            <a:alphaModFix/>
          </a:blip>
          <a:srcRect/>
          <a:stretch/>
        </p:blipFill>
        <p:spPr>
          <a:xfrm>
            <a:off x="6551600" y="3868051"/>
            <a:ext cx="2190550" cy="1234025"/>
          </a:xfrm>
          <a:prstGeom prst="rect">
            <a:avLst/>
          </a:prstGeom>
          <a:noFill/>
          <a:ln>
            <a:noFill/>
          </a:ln>
          <a:effectLst>
            <a:outerShdw blurRad="57150" dist="19050" dir="5400000" algn="bl" rotWithShape="0">
              <a:srgbClr val="000000">
                <a:alpha val="50200"/>
              </a:srgbClr>
            </a:outerShdw>
          </a:effectLst>
        </p:spPr>
      </p:pic>
      <p:sp>
        <p:nvSpPr>
          <p:cNvPr id="890" name="Google Shape;890;p65"/>
          <p:cNvSpPr txBox="1"/>
          <p:nvPr/>
        </p:nvSpPr>
        <p:spPr>
          <a:xfrm>
            <a:off x="6579200" y="2246723"/>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Produk Mentah = Belum Maju</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891" name="Google Shape;891;p65"/>
          <p:cNvSpPr txBox="1"/>
          <p:nvPr/>
        </p:nvSpPr>
        <p:spPr>
          <a:xfrm>
            <a:off x="6579200" y="3565898"/>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Produk Olahan = Maju</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892" name="Google Shape;892;p65"/>
          <p:cNvSpPr txBox="1"/>
          <p:nvPr/>
        </p:nvSpPr>
        <p:spPr>
          <a:xfrm>
            <a:off x="6551575" y="4933401"/>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Olahan Limbah = Lebih Maju</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cxnSp>
        <p:nvCxnSpPr>
          <p:cNvPr id="893" name="Google Shape;893;p65"/>
          <p:cNvCxnSpPr>
            <a:stCxn id="894" idx="0"/>
            <a:endCxn id="887" idx="1"/>
          </p:cNvCxnSpPr>
          <p:nvPr/>
        </p:nvCxnSpPr>
        <p:spPr>
          <a:xfrm rot="10800000" flipH="1">
            <a:off x="5649503" y="1794508"/>
            <a:ext cx="929700" cy="1321200"/>
          </a:xfrm>
          <a:prstGeom prst="bentConnector3">
            <a:avLst>
              <a:gd name="adj1" fmla="val 50001"/>
            </a:avLst>
          </a:prstGeom>
          <a:noFill/>
          <a:ln w="28575" cap="flat" cmpd="sng">
            <a:solidFill>
              <a:srgbClr val="DF1258"/>
            </a:solidFill>
            <a:prstDash val="solid"/>
            <a:round/>
            <a:headEnd type="none" w="sm" len="sm"/>
            <a:tailEnd type="triangle" w="med" len="med"/>
          </a:ln>
        </p:spPr>
      </p:cxnSp>
      <p:cxnSp>
        <p:nvCxnSpPr>
          <p:cNvPr id="895" name="Google Shape;895;p65"/>
          <p:cNvCxnSpPr>
            <a:stCxn id="894" idx="0"/>
            <a:endCxn id="888" idx="1"/>
          </p:cNvCxnSpPr>
          <p:nvPr/>
        </p:nvCxnSpPr>
        <p:spPr>
          <a:xfrm>
            <a:off x="5649503" y="3115708"/>
            <a:ext cx="929700" cy="600"/>
          </a:xfrm>
          <a:prstGeom prst="bentConnector3">
            <a:avLst>
              <a:gd name="adj1" fmla="val 50001"/>
            </a:avLst>
          </a:prstGeom>
          <a:noFill/>
          <a:ln w="28575" cap="flat" cmpd="sng">
            <a:solidFill>
              <a:srgbClr val="DF1258"/>
            </a:solidFill>
            <a:prstDash val="solid"/>
            <a:round/>
            <a:headEnd type="none" w="sm" len="sm"/>
            <a:tailEnd type="triangle" w="med" len="med"/>
          </a:ln>
        </p:spPr>
      </p:cxnSp>
      <p:sp>
        <p:nvSpPr>
          <p:cNvPr id="896" name="Google Shape;896;p65"/>
          <p:cNvSpPr txBox="1"/>
          <p:nvPr/>
        </p:nvSpPr>
        <p:spPr>
          <a:xfrm>
            <a:off x="6579200" y="1202598"/>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Kelapa Utuh</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897" name="Google Shape;897;p65"/>
          <p:cNvSpPr txBox="1"/>
          <p:nvPr/>
        </p:nvSpPr>
        <p:spPr>
          <a:xfrm>
            <a:off x="6579200" y="2521523"/>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Minyak Kelapa Murni</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898" name="Google Shape;898;p65"/>
          <p:cNvSpPr txBox="1"/>
          <p:nvPr/>
        </p:nvSpPr>
        <p:spPr>
          <a:xfrm>
            <a:off x="6551575" y="3910001"/>
            <a:ext cx="2190600" cy="1230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highlight>
                  <a:srgbClr val="FFFF00"/>
                </a:highlight>
                <a:latin typeface="Montserrat ExtraBold"/>
                <a:ea typeface="Montserrat ExtraBold"/>
                <a:cs typeface="Montserrat ExtraBold"/>
                <a:sym typeface="Montserrat ExtraBold"/>
              </a:rPr>
              <a:t>Briket Kulit Kelapa</a:t>
            </a:r>
            <a:endParaRPr sz="8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899" name="Google Shape;899;p65"/>
          <p:cNvSpPr txBox="1"/>
          <p:nvPr/>
        </p:nvSpPr>
        <p:spPr>
          <a:xfrm>
            <a:off x="5605703" y="2181848"/>
            <a:ext cx="1003500" cy="6003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300"/>
              <a:buFont typeface="Arial"/>
              <a:buNone/>
            </a:pPr>
            <a:r>
              <a:rPr lang="en" sz="1300" b="0" i="0" u="none" strike="noStrike" cap="none">
                <a:solidFill>
                  <a:schemeClr val="dk1"/>
                </a:solidFill>
                <a:highlight>
                  <a:srgbClr val="FFFF00"/>
                </a:highlight>
                <a:latin typeface="Montserrat ExtraBold"/>
                <a:ea typeface="Montserrat ExtraBold"/>
                <a:cs typeface="Montserrat ExtraBold"/>
                <a:sym typeface="Montserrat ExtraBold"/>
              </a:rPr>
              <a:t>Dijual dalam produk</a:t>
            </a:r>
            <a:endParaRPr sz="13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pic>
        <p:nvPicPr>
          <p:cNvPr id="894" name="Google Shape;894;p65" title="44395fb7-4b28-4813-aaf8-a898a627ae6e_169.jpeg"/>
          <p:cNvPicPr preferRelativeResize="0"/>
          <p:nvPr/>
        </p:nvPicPr>
        <p:blipFill rotWithShape="1">
          <a:blip r:embed="rId6">
            <a:alphaModFix/>
          </a:blip>
          <a:srcRect/>
          <a:stretch/>
        </p:blipFill>
        <p:spPr>
          <a:xfrm rot="5400000">
            <a:off x="3279865" y="2261833"/>
            <a:ext cx="3031525" cy="1707750"/>
          </a:xfrm>
          <a:prstGeom prst="rect">
            <a:avLst/>
          </a:prstGeom>
          <a:noFill/>
          <a:ln>
            <a:noFill/>
          </a:ln>
          <a:effectLst>
            <a:outerShdw blurRad="57150" dist="19050" dir="5400000" algn="bl" rotWithShape="0">
              <a:srgbClr val="000000">
                <a:alpha val="50200"/>
              </a:srgbClr>
            </a:outerShdw>
          </a:effectLst>
        </p:spPr>
      </p:pic>
      <p:sp>
        <p:nvSpPr>
          <p:cNvPr id="900" name="Google Shape;900;p65"/>
          <p:cNvSpPr txBox="1"/>
          <p:nvPr/>
        </p:nvSpPr>
        <p:spPr>
          <a:xfrm>
            <a:off x="3700337" y="4372173"/>
            <a:ext cx="2190600" cy="1539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chemeClr val="dk1"/>
                </a:solidFill>
                <a:highlight>
                  <a:srgbClr val="FFFF00"/>
                </a:highlight>
                <a:latin typeface="Montserrat ExtraBold"/>
                <a:ea typeface="Montserrat ExtraBold"/>
                <a:cs typeface="Montserrat ExtraBold"/>
                <a:sym typeface="Montserrat ExtraBold"/>
              </a:rPr>
              <a:t>Produk Kelapa </a:t>
            </a:r>
            <a:endParaRPr sz="1000" b="0" i="0" u="none" strike="noStrike" cap="none">
              <a:solidFill>
                <a:schemeClr val="dk1"/>
              </a:solidFill>
              <a:highlight>
                <a:srgbClr val="FFFF00"/>
              </a:highlight>
              <a:latin typeface="Montserrat ExtraBold"/>
              <a:ea typeface="Montserrat ExtraBold"/>
              <a:cs typeface="Montserrat ExtraBold"/>
              <a:sym typeface="Montserrat ExtraBold"/>
            </a:endParaRPr>
          </a:p>
        </p:txBody>
      </p:sp>
      <p:sp>
        <p:nvSpPr>
          <p:cNvPr id="901" name="Google Shape;901;p65"/>
          <p:cNvSpPr/>
          <p:nvPr/>
        </p:nvSpPr>
        <p:spPr>
          <a:xfrm>
            <a:off x="7334300" y="3722500"/>
            <a:ext cx="680400" cy="153900"/>
          </a:xfrm>
          <a:prstGeom prst="downArrow">
            <a:avLst>
              <a:gd name="adj1" fmla="val 50000"/>
              <a:gd name="adj2" fmla="val 50000"/>
            </a:avLst>
          </a:prstGeom>
          <a:solidFill>
            <a:srgbClr val="DF1258"/>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902" name="Google Shape;902;p65"/>
          <p:cNvPicPr preferRelativeResize="0"/>
          <p:nvPr/>
        </p:nvPicPr>
        <p:blipFill rotWithShape="1">
          <a:blip r:embed="rId7">
            <a:alphaModFix/>
          </a:blip>
          <a:srcRect t="1264"/>
          <a:stretch/>
        </p:blipFill>
        <p:spPr>
          <a:xfrm>
            <a:off x="353375" y="1244037"/>
            <a:ext cx="3070775" cy="3572225"/>
          </a:xfrm>
          <a:prstGeom prst="rect">
            <a:avLst/>
          </a:prstGeom>
          <a:noFill/>
          <a:ln>
            <a:noFill/>
          </a:ln>
        </p:spPr>
      </p:pic>
      <p:sp>
        <p:nvSpPr>
          <p:cNvPr id="903" name="Google Shape;903;p65"/>
          <p:cNvSpPr/>
          <p:nvPr/>
        </p:nvSpPr>
        <p:spPr>
          <a:xfrm>
            <a:off x="499100" y="2386025"/>
            <a:ext cx="2761500" cy="185700"/>
          </a:xfrm>
          <a:prstGeom prst="roundRect">
            <a:avLst>
              <a:gd name="adj" fmla="val 16667"/>
            </a:avLst>
          </a:prstGeom>
          <a:noFill/>
          <a:ln w="19050" cap="flat" cmpd="sng">
            <a:solidFill>
              <a:srgbClr val="DF1258"/>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904" name="Google Shape;904;p65"/>
          <p:cNvCxnSpPr>
            <a:stCxn id="903" idx="3"/>
            <a:endCxn id="894" idx="2"/>
          </p:cNvCxnSpPr>
          <p:nvPr/>
        </p:nvCxnSpPr>
        <p:spPr>
          <a:xfrm>
            <a:off x="3260600" y="2478875"/>
            <a:ext cx="681300" cy="636900"/>
          </a:xfrm>
          <a:prstGeom prst="bentConnector3">
            <a:avLst>
              <a:gd name="adj1" fmla="val 49989"/>
            </a:avLst>
          </a:prstGeom>
          <a:noFill/>
          <a:ln w="28575" cap="flat" cmpd="sng">
            <a:solidFill>
              <a:srgbClr val="DF1258"/>
            </a:solidFill>
            <a:prstDash val="solid"/>
            <a:round/>
            <a:headEnd type="none" w="sm" len="sm"/>
            <a:tailEnd type="triangle" w="med" len="med"/>
          </a:ln>
        </p:spPr>
      </p:cxnSp>
      <p:pic>
        <p:nvPicPr>
          <p:cNvPr id="905" name="Google Shape;905;p65"/>
          <p:cNvPicPr preferRelativeResize="0"/>
          <p:nvPr/>
        </p:nvPicPr>
        <p:blipFill rotWithShape="1">
          <a:blip r:embed="rId8">
            <a:alphaModFix/>
          </a:blip>
          <a:srcRect/>
          <a:stretch/>
        </p:blipFill>
        <p:spPr>
          <a:xfrm>
            <a:off x="8252150" y="1179459"/>
            <a:ext cx="517613" cy="515575"/>
          </a:xfrm>
          <a:prstGeom prst="rect">
            <a:avLst/>
          </a:prstGeom>
          <a:noFill/>
          <a:ln>
            <a:noFill/>
          </a:ln>
        </p:spPr>
      </p:pic>
      <p:pic>
        <p:nvPicPr>
          <p:cNvPr id="906" name="Google Shape;906;p65"/>
          <p:cNvPicPr preferRelativeResize="0"/>
          <p:nvPr/>
        </p:nvPicPr>
        <p:blipFill rotWithShape="1">
          <a:blip r:embed="rId9">
            <a:alphaModFix/>
          </a:blip>
          <a:srcRect/>
          <a:stretch/>
        </p:blipFill>
        <p:spPr>
          <a:xfrm>
            <a:off x="8272990" y="2489925"/>
            <a:ext cx="517625" cy="519671"/>
          </a:xfrm>
          <a:prstGeom prst="rect">
            <a:avLst/>
          </a:prstGeom>
          <a:noFill/>
          <a:ln>
            <a:noFill/>
          </a:ln>
        </p:spPr>
      </p:pic>
      <p:pic>
        <p:nvPicPr>
          <p:cNvPr id="907" name="Google Shape;907;p65"/>
          <p:cNvPicPr preferRelativeResize="0"/>
          <p:nvPr/>
        </p:nvPicPr>
        <p:blipFill rotWithShape="1">
          <a:blip r:embed="rId9">
            <a:alphaModFix/>
          </a:blip>
          <a:srcRect/>
          <a:stretch/>
        </p:blipFill>
        <p:spPr>
          <a:xfrm>
            <a:off x="8224515" y="3861675"/>
            <a:ext cx="517625" cy="519671"/>
          </a:xfrm>
          <a:prstGeom prst="rect">
            <a:avLst/>
          </a:prstGeom>
          <a:noFill/>
          <a:ln>
            <a:noFill/>
          </a:ln>
        </p:spPr>
      </p:pic>
      <p:sp>
        <p:nvSpPr>
          <p:cNvPr id="908" name="Google Shape;908;p65"/>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45</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912"/>
        <p:cNvGrpSpPr/>
        <p:nvPr/>
      </p:nvGrpSpPr>
      <p:grpSpPr>
        <a:xfrm>
          <a:off x="0" y="0"/>
          <a:ext cx="0" cy="0"/>
          <a:chOff x="0" y="0"/>
          <a:chExt cx="0" cy="0"/>
        </a:xfrm>
      </p:grpSpPr>
      <p:pic>
        <p:nvPicPr>
          <p:cNvPr id="913" name="Google Shape;913;p66"/>
          <p:cNvPicPr preferRelativeResize="0"/>
          <p:nvPr/>
        </p:nvPicPr>
        <p:blipFill rotWithShape="1">
          <a:blip r:embed="rId3">
            <a:alphaModFix/>
          </a:blip>
          <a:srcRect/>
          <a:stretch/>
        </p:blipFill>
        <p:spPr>
          <a:xfrm>
            <a:off x="0" y="0"/>
            <a:ext cx="9123211" cy="5143501"/>
          </a:xfrm>
          <a:prstGeom prst="rect">
            <a:avLst/>
          </a:prstGeom>
          <a:noFill/>
          <a:ln>
            <a:noFill/>
          </a:ln>
        </p:spPr>
      </p:pic>
      <p:sp>
        <p:nvSpPr>
          <p:cNvPr id="914" name="Google Shape;914;p66"/>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46</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pic>
        <p:nvPicPr>
          <p:cNvPr id="919" name="Google Shape;919;p67"/>
          <p:cNvPicPr preferRelativeResize="0"/>
          <p:nvPr/>
        </p:nvPicPr>
        <p:blipFill rotWithShape="1">
          <a:blip r:embed="rId3">
            <a:alphaModFix/>
          </a:blip>
          <a:srcRect/>
          <a:stretch/>
        </p:blipFill>
        <p:spPr>
          <a:xfrm>
            <a:off x="0" y="0"/>
            <a:ext cx="9144001" cy="5145285"/>
          </a:xfrm>
          <a:prstGeom prst="rect">
            <a:avLst/>
          </a:prstGeom>
          <a:noFill/>
          <a:ln>
            <a:noFill/>
          </a:ln>
        </p:spPr>
      </p:pic>
      <p:sp>
        <p:nvSpPr>
          <p:cNvPr id="920" name="Google Shape;920;p67"/>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47</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924"/>
        <p:cNvGrpSpPr/>
        <p:nvPr/>
      </p:nvGrpSpPr>
      <p:grpSpPr>
        <a:xfrm>
          <a:off x="0" y="0"/>
          <a:ext cx="0" cy="0"/>
          <a:chOff x="0" y="0"/>
          <a:chExt cx="0" cy="0"/>
        </a:xfrm>
      </p:grpSpPr>
      <p:pic>
        <p:nvPicPr>
          <p:cNvPr id="925" name="Google Shape;925;p68" title="Gemini_Generated_Image_c7gs0yc7gs0yc7gs.png"/>
          <p:cNvPicPr preferRelativeResize="0"/>
          <p:nvPr/>
        </p:nvPicPr>
        <p:blipFill rotWithShape="1">
          <a:blip r:embed="rId3">
            <a:alphaModFix/>
          </a:blip>
          <a:srcRect/>
          <a:stretch/>
        </p:blipFill>
        <p:spPr>
          <a:xfrm>
            <a:off x="0" y="1"/>
            <a:ext cx="9144002" cy="5103621"/>
          </a:xfrm>
          <a:prstGeom prst="rect">
            <a:avLst/>
          </a:prstGeom>
          <a:noFill/>
          <a:ln>
            <a:noFill/>
          </a:ln>
        </p:spPr>
      </p:pic>
      <p:sp>
        <p:nvSpPr>
          <p:cNvPr id="926" name="Google Shape;926;p68"/>
          <p:cNvSpPr/>
          <p:nvPr/>
        </p:nvSpPr>
        <p:spPr>
          <a:xfrm>
            <a:off x="285093" y="193506"/>
            <a:ext cx="458515" cy="641688"/>
          </a:xfrm>
          <a:custGeom>
            <a:avLst/>
            <a:gdLst/>
            <a:ahLst/>
            <a:cxnLst/>
            <a:rect l="l" t="t" r="r" b="b"/>
            <a:pathLst>
              <a:path w="917030" h="1283375" extrusionOk="0">
                <a:moveTo>
                  <a:pt x="0" y="0"/>
                </a:moveTo>
                <a:lnTo>
                  <a:pt x="917030" y="0"/>
                </a:lnTo>
                <a:lnTo>
                  <a:pt x="917030" y="1283376"/>
                </a:lnTo>
                <a:lnTo>
                  <a:pt x="0" y="1283376"/>
                </a:lnTo>
                <a:lnTo>
                  <a:pt x="0" y="0"/>
                </a:lnTo>
                <a:close/>
              </a:path>
            </a:pathLst>
          </a:custGeom>
          <a:blipFill rotWithShape="1">
            <a:blip r:embed="rId4">
              <a:alphaModFix/>
            </a:blip>
            <a:stretch>
              <a:fillRect/>
            </a:stretch>
          </a:blipFill>
          <a:ln>
            <a:noFill/>
          </a:ln>
        </p:spPr>
      </p:sp>
      <p:sp>
        <p:nvSpPr>
          <p:cNvPr id="927" name="Google Shape;927;p68"/>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48</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31"/>
        <p:cNvGrpSpPr/>
        <p:nvPr/>
      </p:nvGrpSpPr>
      <p:grpSpPr>
        <a:xfrm>
          <a:off x="0" y="0"/>
          <a:ext cx="0" cy="0"/>
          <a:chOff x="0" y="0"/>
          <a:chExt cx="0" cy="0"/>
        </a:xfrm>
      </p:grpSpPr>
      <p:pic>
        <p:nvPicPr>
          <p:cNvPr id="932" name="Google Shape;932;p69"/>
          <p:cNvPicPr preferRelativeResize="0"/>
          <p:nvPr/>
        </p:nvPicPr>
        <p:blipFill rotWithShape="1">
          <a:blip r:embed="rId3">
            <a:alphaModFix/>
          </a:blip>
          <a:srcRect/>
          <a:stretch/>
        </p:blipFill>
        <p:spPr>
          <a:xfrm>
            <a:off x="-47200" y="0"/>
            <a:ext cx="9248877" cy="5130225"/>
          </a:xfrm>
          <a:prstGeom prst="rect">
            <a:avLst/>
          </a:prstGeom>
          <a:noFill/>
          <a:ln>
            <a:noFill/>
          </a:ln>
        </p:spPr>
      </p:pic>
      <p:sp>
        <p:nvSpPr>
          <p:cNvPr id="933" name="Google Shape;933;p69"/>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49</a:t>
            </a:fld>
            <a:endParaRPr sz="1300" b="1" i="0" u="none" strike="noStrike" cap="none">
              <a:solidFill>
                <a:srgbClr val="000000"/>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Google Shape;938;p70"/>
          <p:cNvSpPr txBox="1"/>
          <p:nvPr/>
        </p:nvSpPr>
        <p:spPr>
          <a:xfrm>
            <a:off x="7922675" y="4830257"/>
            <a:ext cx="1028700" cy="137100"/>
          </a:xfrm>
          <a:prstGeom prst="rect">
            <a:avLst/>
          </a:prstGeom>
          <a:noFill/>
          <a:ln>
            <a:noFill/>
          </a:ln>
        </p:spPr>
        <p:txBody>
          <a:bodyPr spcFirstLastPara="1" wrap="square" lIns="34300" tIns="17150" rIns="34300" bIns="17150" anchor="ctr"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 sz="1300" b="1" i="0" u="none" strike="noStrike" cap="none">
                <a:solidFill>
                  <a:srgbClr val="000000"/>
                </a:solidFill>
                <a:latin typeface="Calibri"/>
                <a:ea typeface="Calibri"/>
                <a:cs typeface="Calibri"/>
                <a:sym typeface="Calibri"/>
              </a:rPr>
              <a:t>50</a:t>
            </a:fld>
            <a:endParaRPr sz="1300" b="1" i="0" u="none" strike="noStrike" cap="none">
              <a:solidFill>
                <a:srgbClr val="000000"/>
              </a:solidFill>
              <a:latin typeface="Calibri"/>
              <a:ea typeface="Calibri"/>
              <a:cs typeface="Calibri"/>
              <a:sym typeface="Calibri"/>
            </a:endParaRPr>
          </a:p>
        </p:txBody>
      </p:sp>
      <p:pic>
        <p:nvPicPr>
          <p:cNvPr id="939" name="Google Shape;939;p70"/>
          <p:cNvPicPr preferRelativeResize="0"/>
          <p:nvPr/>
        </p:nvPicPr>
        <p:blipFill rotWithShape="1">
          <a:blip r:embed="rId3">
            <a:alphaModFix/>
          </a:blip>
          <a:srcRect/>
          <a:stretch/>
        </p:blipFill>
        <p:spPr>
          <a:xfrm>
            <a:off x="0" y="223750"/>
            <a:ext cx="9144000" cy="432967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71"/>
          <p:cNvSpPr/>
          <p:nvPr/>
        </p:nvSpPr>
        <p:spPr>
          <a:xfrm>
            <a:off x="-42214" y="-64297"/>
            <a:ext cx="9201180" cy="5272101"/>
          </a:xfrm>
          <a:custGeom>
            <a:avLst/>
            <a:gdLst/>
            <a:ahLst/>
            <a:cxnLst/>
            <a:rect l="l" t="t" r="r" b="b"/>
            <a:pathLst>
              <a:path w="18402359" h="10544202" extrusionOk="0">
                <a:moveTo>
                  <a:pt x="0" y="0"/>
                </a:moveTo>
                <a:lnTo>
                  <a:pt x="18402359" y="0"/>
                </a:lnTo>
                <a:lnTo>
                  <a:pt x="18402359" y="10544202"/>
                </a:lnTo>
                <a:lnTo>
                  <a:pt x="0" y="10544202"/>
                </a:lnTo>
                <a:lnTo>
                  <a:pt x="0" y="0"/>
                </a:lnTo>
                <a:close/>
              </a:path>
            </a:pathLst>
          </a:custGeom>
          <a:blipFill rotWithShape="1">
            <a:blip r:embed="rId3">
              <a:alphaModFix/>
            </a:blip>
            <a:stretch>
              <a:fillRect t="-37051" b="-37469"/>
            </a:stretch>
          </a:blipFill>
          <a:ln>
            <a:noFill/>
          </a:ln>
        </p:spPr>
      </p:sp>
      <p:sp>
        <p:nvSpPr>
          <p:cNvPr id="945" name="Google Shape;945;p71"/>
          <p:cNvSpPr/>
          <p:nvPr/>
        </p:nvSpPr>
        <p:spPr>
          <a:xfrm>
            <a:off x="104675" y="-1006825"/>
            <a:ext cx="911400" cy="1908000"/>
          </a:xfrm>
          <a:prstGeom prst="roundRect">
            <a:avLst>
              <a:gd name="adj" fmla="val 39950"/>
            </a:avLst>
          </a:prstGeom>
          <a:solidFill>
            <a:srgbClr val="DAE7F1"/>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946" name="Google Shape;946;p71"/>
          <p:cNvSpPr/>
          <p:nvPr/>
        </p:nvSpPr>
        <p:spPr>
          <a:xfrm>
            <a:off x="331118" y="95111"/>
            <a:ext cx="458515" cy="641688"/>
          </a:xfrm>
          <a:custGeom>
            <a:avLst/>
            <a:gdLst/>
            <a:ahLst/>
            <a:cxnLst/>
            <a:rect l="l" t="t" r="r" b="b"/>
            <a:pathLst>
              <a:path w="917030" h="1283375" extrusionOk="0">
                <a:moveTo>
                  <a:pt x="0" y="0"/>
                </a:moveTo>
                <a:lnTo>
                  <a:pt x="917030" y="0"/>
                </a:lnTo>
                <a:lnTo>
                  <a:pt x="917030" y="1283375"/>
                </a:lnTo>
                <a:lnTo>
                  <a:pt x="0" y="1283375"/>
                </a:lnTo>
                <a:lnTo>
                  <a:pt x="0" y="0"/>
                </a:lnTo>
                <a:close/>
              </a:path>
            </a:pathLst>
          </a:custGeom>
          <a:blipFill rotWithShape="1">
            <a:blip r:embed="rId4">
              <a:alphaModFix/>
            </a:blip>
            <a:stretch>
              <a:fillRect/>
            </a:stretch>
          </a:blipFill>
          <a:ln>
            <a:noFill/>
          </a:ln>
        </p:spPr>
      </p:sp>
      <p:sp>
        <p:nvSpPr>
          <p:cNvPr id="947" name="Google Shape;947;p71"/>
          <p:cNvSpPr/>
          <p:nvPr/>
        </p:nvSpPr>
        <p:spPr>
          <a:xfrm>
            <a:off x="202529" y="4863689"/>
            <a:ext cx="4490702" cy="195958"/>
          </a:xfrm>
          <a:custGeom>
            <a:avLst/>
            <a:gdLst/>
            <a:ahLst/>
            <a:cxnLst/>
            <a:rect l="l" t="t" r="r" b="b"/>
            <a:pathLst>
              <a:path w="8981403" h="391916" extrusionOk="0">
                <a:moveTo>
                  <a:pt x="0" y="0"/>
                </a:moveTo>
                <a:lnTo>
                  <a:pt x="8981403" y="0"/>
                </a:lnTo>
                <a:lnTo>
                  <a:pt x="8981403" y="391916"/>
                </a:lnTo>
                <a:lnTo>
                  <a:pt x="0" y="391916"/>
                </a:lnTo>
                <a:lnTo>
                  <a:pt x="0" y="0"/>
                </a:lnTo>
                <a:close/>
              </a:path>
            </a:pathLst>
          </a:custGeom>
          <a:blipFill rotWithShape="1">
            <a:blip r:embed="rId5">
              <a:alphaModFix/>
            </a:blip>
            <a:stretch>
              <a:fillRect/>
            </a:stretch>
          </a:blipFill>
          <a:ln>
            <a:noFill/>
          </a:ln>
        </p:spPr>
      </p:sp>
      <p:pic>
        <p:nvPicPr>
          <p:cNvPr id="948" name="Google Shape;948;p71" title="Presentation (4).png"/>
          <p:cNvPicPr preferRelativeResize="0"/>
          <p:nvPr/>
        </p:nvPicPr>
        <p:blipFill rotWithShape="1">
          <a:blip r:embed="rId6">
            <a:alphaModFix/>
          </a:blip>
          <a:srcRect l="19525" t="37890" r="20749" b="38711"/>
          <a:stretch/>
        </p:blipFill>
        <p:spPr>
          <a:xfrm>
            <a:off x="1789463" y="1717013"/>
            <a:ext cx="5461325" cy="1203525"/>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3367</Words>
  <Application>Microsoft Office PowerPoint</Application>
  <PresentationFormat>On-screen Show (16:9)</PresentationFormat>
  <Paragraphs>675</Paragraphs>
  <Slides>51</Slides>
  <Notes>51</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51</vt:i4>
      </vt:variant>
    </vt:vector>
  </HeadingPairs>
  <TitlesOfParts>
    <vt:vector size="66" baseType="lpstr">
      <vt:lpstr>Open Sans</vt:lpstr>
      <vt:lpstr>Open Sans ExtraBold</vt:lpstr>
      <vt:lpstr>Montserrat ExtraBold</vt:lpstr>
      <vt:lpstr>Poppins</vt:lpstr>
      <vt:lpstr>Montserrat SemiBold</vt:lpstr>
      <vt:lpstr>Calibri</vt:lpstr>
      <vt:lpstr>Montserrat Black</vt:lpstr>
      <vt:lpstr>Poppins SemiBold</vt:lpstr>
      <vt:lpstr>Montserrat</vt:lpstr>
      <vt:lpstr>Roboto</vt:lpstr>
      <vt:lpstr>Montserrat Medium</vt:lpstr>
      <vt:lpstr>Arial Black</vt:lpstr>
      <vt:lpstr>Arial</vt:lpstr>
      <vt:lpstr>Courier New</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Abdullah Apriono</cp:lastModifiedBy>
  <cp:revision>1</cp:revision>
  <dcterms:modified xsi:type="dcterms:W3CDTF">2026-09-05T12:48:33Z</dcterms:modified>
</cp:coreProperties>
</file>