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Montserrat"/>
      <p:regular r:id="rId24"/>
      <p:bold r:id="rId25"/>
      <p:italic r:id="rId26"/>
      <p:boldItalic r:id="rId27"/>
    </p:embeddedFont>
    <p:embeddedFont>
      <p:font typeface="Montserrat Black"/>
      <p:bold r:id="rId28"/>
      <p:boldItalic r:id="rId29"/>
    </p:embeddedFont>
    <p:embeddedFont>
      <p:font typeface="Poppi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279C95-BC5B-4D8E-941D-07AF4081F3AD}">
  <a:tblStyle styleId="{08279C95-BC5B-4D8E-941D-07AF4081F3A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D677569-9DE6-4A27-BD0F-3F2AFE7A82F3}"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Montserrat-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ontserrat-italic.fntdata"/><Relationship Id="rId25" Type="http://schemas.openxmlformats.org/officeDocument/2006/relationships/font" Target="fonts/Montserrat-bold.fntdata"/><Relationship Id="rId28" Type="http://schemas.openxmlformats.org/officeDocument/2006/relationships/font" Target="fonts/MontserratBlack-bold.fntdata"/><Relationship Id="rId27" Type="http://schemas.openxmlformats.org/officeDocument/2006/relationships/font" Target="fonts/Montserra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ontserratBlack-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bold.fntdata"/><Relationship Id="rId30" Type="http://schemas.openxmlformats.org/officeDocument/2006/relationships/font" Target="fonts/Poppins-regular.fntdata"/><Relationship Id="rId11" Type="http://schemas.openxmlformats.org/officeDocument/2006/relationships/slide" Target="slides/slide5.xml"/><Relationship Id="rId33" Type="http://schemas.openxmlformats.org/officeDocument/2006/relationships/font" Target="fonts/Poppins-boldItalic.fntdata"/><Relationship Id="rId10" Type="http://schemas.openxmlformats.org/officeDocument/2006/relationships/slide" Target="slides/slide4.xml"/><Relationship Id="rId32" Type="http://schemas.openxmlformats.org/officeDocument/2006/relationships/font" Target="fonts/Poppins-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de6c7f4f0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3de6c7f4f06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e7236d376c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e7236d376c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ecaf0876d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ecaf0876d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ecaf0876d8_2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ecaf0876d8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ecaf0876d8_2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ecaf0876d8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e77be104b8_6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e77be104b8_6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ecaf0876d8_6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ecaf0876d8_6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ecaf0876d8_4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ecaf0876d8_4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e77be104b8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e77be104b8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de6c7f4f06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de6c7f4f06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ecaf0876d8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ecaf0876d8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ecaf0876d8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ecaf0876d8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ecaf0876d8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ecaf0876d8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ecaf0876d8_6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ecaf0876d8_6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ecaf0876d8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ecaf0876d8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de6c7f4f06_2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de6c7f4f06_2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de6c7f4f06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de6c7f4f06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5.png"/><Relationship Id="rId7" Type="http://schemas.openxmlformats.org/officeDocument/2006/relationships/image" Target="../media/image13.png"/><Relationship Id="rId8"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Title and Content 3">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2">
              <a:alphaModFix amt="50000"/>
            </a:blip>
            <a:stretch>
              <a:fillRect b="-9220" l="0" r="0" t="-9240"/>
            </a:stretch>
          </a:blipFill>
          <a:ln>
            <a:noFill/>
          </a:ln>
        </p:spPr>
      </p:sp>
      <p:sp>
        <p:nvSpPr>
          <p:cNvPr id="52" name="Google Shape;52;p13"/>
          <p:cNvSpPr txBox="1"/>
          <p:nvPr>
            <p:ph type="title"/>
          </p:nvPr>
        </p:nvSpPr>
        <p:spPr>
          <a:xfrm>
            <a:off x="628650" y="273844"/>
            <a:ext cx="7886700" cy="994200"/>
          </a:xfrm>
          <a:prstGeom prst="rect">
            <a:avLst/>
          </a:prstGeom>
          <a:noFill/>
          <a:ln>
            <a:noFill/>
          </a:ln>
        </p:spPr>
        <p:txBody>
          <a:bodyPr anchorCtr="0" anchor="ctr" bIns="51425" lIns="102875" spcFirstLastPara="1" rIns="102875" wrap="square" tIns="51425">
            <a:normAutofit/>
          </a:bodyPr>
          <a:lstStyle>
            <a:lvl1pPr lvl="0" algn="l">
              <a:lnSpc>
                <a:spcPct val="90000"/>
              </a:lnSpc>
              <a:spcBef>
                <a:spcPts val="0"/>
              </a:spcBef>
              <a:spcAft>
                <a:spcPts val="0"/>
              </a:spcAft>
              <a:buClr>
                <a:schemeClr val="dk1"/>
              </a:buClr>
              <a:buSzPts val="2100"/>
              <a:buFont typeface="Calibri"/>
              <a:buNone/>
              <a:defRPr/>
            </a:lvl1pPr>
            <a:lvl2pPr lvl="1" algn="l">
              <a:lnSpc>
                <a:spcPct val="100000"/>
              </a:lnSpc>
              <a:spcBef>
                <a:spcPts val="0"/>
              </a:spcBef>
              <a:spcAft>
                <a:spcPts val="0"/>
              </a:spcAft>
              <a:buSzPts val="1700"/>
              <a:buNone/>
              <a:defRPr/>
            </a:lvl2pPr>
            <a:lvl3pPr lvl="2" algn="l">
              <a:lnSpc>
                <a:spcPct val="100000"/>
              </a:lnSpc>
              <a:spcBef>
                <a:spcPts val="0"/>
              </a:spcBef>
              <a:spcAft>
                <a:spcPts val="0"/>
              </a:spcAft>
              <a:buSzPts val="1700"/>
              <a:buNone/>
              <a:defRPr/>
            </a:lvl3pPr>
            <a:lvl4pPr lvl="3" algn="l">
              <a:lnSpc>
                <a:spcPct val="100000"/>
              </a:lnSpc>
              <a:spcBef>
                <a:spcPts val="0"/>
              </a:spcBef>
              <a:spcAft>
                <a:spcPts val="0"/>
              </a:spcAft>
              <a:buSzPts val="1700"/>
              <a:buNone/>
              <a:defRPr/>
            </a:lvl4pPr>
            <a:lvl5pPr lvl="4" algn="l">
              <a:lnSpc>
                <a:spcPct val="100000"/>
              </a:lnSpc>
              <a:spcBef>
                <a:spcPts val="0"/>
              </a:spcBef>
              <a:spcAft>
                <a:spcPts val="0"/>
              </a:spcAft>
              <a:buSzPts val="1700"/>
              <a:buNone/>
              <a:defRPr/>
            </a:lvl5pPr>
            <a:lvl6pPr lvl="5" algn="l">
              <a:lnSpc>
                <a:spcPct val="100000"/>
              </a:lnSpc>
              <a:spcBef>
                <a:spcPts val="0"/>
              </a:spcBef>
              <a:spcAft>
                <a:spcPts val="0"/>
              </a:spcAft>
              <a:buSzPts val="1700"/>
              <a:buNone/>
              <a:defRPr/>
            </a:lvl6pPr>
            <a:lvl7pPr lvl="6" algn="l">
              <a:lnSpc>
                <a:spcPct val="100000"/>
              </a:lnSpc>
              <a:spcBef>
                <a:spcPts val="0"/>
              </a:spcBef>
              <a:spcAft>
                <a:spcPts val="0"/>
              </a:spcAft>
              <a:buSzPts val="1700"/>
              <a:buNone/>
              <a:defRPr/>
            </a:lvl7pPr>
            <a:lvl8pPr lvl="7" algn="l">
              <a:lnSpc>
                <a:spcPct val="100000"/>
              </a:lnSpc>
              <a:spcBef>
                <a:spcPts val="0"/>
              </a:spcBef>
              <a:spcAft>
                <a:spcPts val="0"/>
              </a:spcAft>
              <a:buSzPts val="1700"/>
              <a:buNone/>
              <a:defRPr/>
            </a:lvl8pPr>
            <a:lvl9pPr lvl="8" algn="l">
              <a:lnSpc>
                <a:spcPct val="100000"/>
              </a:lnSpc>
              <a:spcBef>
                <a:spcPts val="0"/>
              </a:spcBef>
              <a:spcAft>
                <a:spcPts val="0"/>
              </a:spcAft>
              <a:buSzPts val="1700"/>
              <a:buNone/>
              <a:defRPr/>
            </a:lvl9pPr>
          </a:lstStyle>
          <a:p/>
        </p:txBody>
      </p:sp>
      <p:sp>
        <p:nvSpPr>
          <p:cNvPr id="53" name="Google Shape;53;p13"/>
          <p:cNvSpPr txBox="1"/>
          <p:nvPr>
            <p:ph idx="1" type="body"/>
          </p:nvPr>
        </p:nvSpPr>
        <p:spPr>
          <a:xfrm>
            <a:off x="628650" y="1369219"/>
            <a:ext cx="7886700" cy="3263400"/>
          </a:xfrm>
          <a:prstGeom prst="rect">
            <a:avLst/>
          </a:prstGeom>
          <a:noFill/>
          <a:ln>
            <a:noFill/>
          </a:ln>
        </p:spPr>
        <p:txBody>
          <a:bodyPr anchorCtr="0" anchor="t" bIns="51425" lIns="102875" spcFirstLastPara="1" rIns="102875" wrap="square" tIns="51425">
            <a:normAutofit/>
          </a:bodyPr>
          <a:lstStyle>
            <a:lvl1pPr indent="-361950" lvl="0" marL="457200" algn="l">
              <a:lnSpc>
                <a:spcPct val="90000"/>
              </a:lnSpc>
              <a:spcBef>
                <a:spcPts val="800"/>
              </a:spcBef>
              <a:spcAft>
                <a:spcPts val="0"/>
              </a:spcAft>
              <a:buClr>
                <a:schemeClr val="dk1"/>
              </a:buClr>
              <a:buSzPts val="2100"/>
              <a:buChar char="•"/>
              <a:defRPr/>
            </a:lvl1pPr>
            <a:lvl2pPr indent="-361950" lvl="1" marL="914400" algn="l">
              <a:lnSpc>
                <a:spcPct val="90000"/>
              </a:lnSpc>
              <a:spcBef>
                <a:spcPts val="400"/>
              </a:spcBef>
              <a:spcAft>
                <a:spcPts val="0"/>
              </a:spcAft>
              <a:buClr>
                <a:schemeClr val="dk1"/>
              </a:buClr>
              <a:buSzPts val="2100"/>
              <a:buChar char="•"/>
              <a:defRPr/>
            </a:lvl2pPr>
            <a:lvl3pPr indent="-361950" lvl="2" marL="1371600" algn="l">
              <a:lnSpc>
                <a:spcPct val="90000"/>
              </a:lnSpc>
              <a:spcBef>
                <a:spcPts val="400"/>
              </a:spcBef>
              <a:spcAft>
                <a:spcPts val="0"/>
              </a:spcAft>
              <a:buClr>
                <a:schemeClr val="dk1"/>
              </a:buClr>
              <a:buSzPts val="2100"/>
              <a:buChar char="•"/>
              <a:defRPr/>
            </a:lvl3pPr>
            <a:lvl4pPr indent="-361950" lvl="3" marL="1828800" algn="l">
              <a:lnSpc>
                <a:spcPct val="90000"/>
              </a:lnSpc>
              <a:spcBef>
                <a:spcPts val="400"/>
              </a:spcBef>
              <a:spcAft>
                <a:spcPts val="0"/>
              </a:spcAft>
              <a:buClr>
                <a:schemeClr val="dk1"/>
              </a:buClr>
              <a:buSzPts val="2100"/>
              <a:buChar char="•"/>
              <a:defRPr/>
            </a:lvl4pPr>
            <a:lvl5pPr indent="-361950" lvl="4" marL="2286000" algn="l">
              <a:lnSpc>
                <a:spcPct val="90000"/>
              </a:lnSpc>
              <a:spcBef>
                <a:spcPts val="400"/>
              </a:spcBef>
              <a:spcAft>
                <a:spcPts val="0"/>
              </a:spcAft>
              <a:buClr>
                <a:schemeClr val="dk1"/>
              </a:buClr>
              <a:buSzPts val="2100"/>
              <a:buChar char="•"/>
              <a:defRPr/>
            </a:lvl5pPr>
            <a:lvl6pPr indent="-361950" lvl="5" marL="2743200" algn="l">
              <a:lnSpc>
                <a:spcPct val="90000"/>
              </a:lnSpc>
              <a:spcBef>
                <a:spcPts val="400"/>
              </a:spcBef>
              <a:spcAft>
                <a:spcPts val="0"/>
              </a:spcAft>
              <a:buClr>
                <a:schemeClr val="dk1"/>
              </a:buClr>
              <a:buSzPts val="2100"/>
              <a:buChar char="•"/>
              <a:defRPr/>
            </a:lvl6pPr>
            <a:lvl7pPr indent="-361950" lvl="6" marL="3200400" algn="l">
              <a:lnSpc>
                <a:spcPct val="90000"/>
              </a:lnSpc>
              <a:spcBef>
                <a:spcPts val="400"/>
              </a:spcBef>
              <a:spcAft>
                <a:spcPts val="0"/>
              </a:spcAft>
              <a:buClr>
                <a:schemeClr val="dk1"/>
              </a:buClr>
              <a:buSzPts val="2100"/>
              <a:buChar char="•"/>
              <a:defRPr/>
            </a:lvl7pPr>
            <a:lvl8pPr indent="-361950" lvl="7" marL="3657600" algn="l">
              <a:lnSpc>
                <a:spcPct val="90000"/>
              </a:lnSpc>
              <a:spcBef>
                <a:spcPts val="400"/>
              </a:spcBef>
              <a:spcAft>
                <a:spcPts val="0"/>
              </a:spcAft>
              <a:buClr>
                <a:schemeClr val="dk1"/>
              </a:buClr>
              <a:buSzPts val="2100"/>
              <a:buChar char="•"/>
              <a:defRPr/>
            </a:lvl8pPr>
            <a:lvl9pPr indent="-361950" lvl="8" marL="4114800" algn="l">
              <a:lnSpc>
                <a:spcPct val="90000"/>
              </a:lnSpc>
              <a:spcBef>
                <a:spcPts val="400"/>
              </a:spcBef>
              <a:spcAft>
                <a:spcPts val="0"/>
              </a:spcAft>
              <a:buClr>
                <a:schemeClr val="dk1"/>
              </a:buClr>
              <a:buSzPts val="2100"/>
              <a:buChar char="•"/>
              <a:defRPr/>
            </a:lvl9pPr>
          </a:lstStyle>
          <a:p/>
        </p:txBody>
      </p:sp>
      <p:sp>
        <p:nvSpPr>
          <p:cNvPr id="54" name="Google Shape;54;p13"/>
          <p:cNvSpPr txBox="1"/>
          <p:nvPr>
            <p:ph idx="10" type="dt"/>
          </p:nvPr>
        </p:nvSpPr>
        <p:spPr>
          <a:xfrm>
            <a:off x="628650" y="4767264"/>
            <a:ext cx="2057400" cy="273900"/>
          </a:xfrm>
          <a:prstGeom prst="rect">
            <a:avLst/>
          </a:prstGeom>
          <a:noFill/>
          <a:ln>
            <a:noFill/>
          </a:ln>
        </p:spPr>
        <p:txBody>
          <a:bodyPr anchorCtr="0" anchor="ctr" bIns="51425" lIns="102875" spcFirstLastPara="1" rIns="102875" wrap="square" tIns="51425">
            <a:noAutofit/>
          </a:bodyPr>
          <a:lstStyle>
            <a:lvl1pPr lvl="0"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9pPr>
          </a:lstStyle>
          <a:p/>
        </p:txBody>
      </p:sp>
      <p:sp>
        <p:nvSpPr>
          <p:cNvPr id="55" name="Google Shape;55;p13"/>
          <p:cNvSpPr txBox="1"/>
          <p:nvPr>
            <p:ph idx="11" type="ftr"/>
          </p:nvPr>
        </p:nvSpPr>
        <p:spPr>
          <a:xfrm>
            <a:off x="3028950" y="4767264"/>
            <a:ext cx="3086100" cy="273900"/>
          </a:xfrm>
          <a:prstGeom prst="rect">
            <a:avLst/>
          </a:prstGeom>
          <a:noFill/>
          <a:ln>
            <a:noFill/>
          </a:ln>
        </p:spPr>
        <p:txBody>
          <a:bodyPr anchorCtr="0" anchor="ctr" bIns="51425" lIns="102875" spcFirstLastPara="1" rIns="102875" wrap="square" tIns="51425">
            <a:noAutofit/>
          </a:bodyPr>
          <a:lstStyle>
            <a:lvl1pPr lvl="0" marR="0" algn="ctr">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700"/>
              <a:buFont typeface="Arial"/>
              <a:buNone/>
              <a:defRPr b="0" i="0" sz="1100" u="none" cap="none" strike="noStrike">
                <a:solidFill>
                  <a:srgbClr val="000000"/>
                </a:solidFill>
                <a:latin typeface="Arial"/>
                <a:ea typeface="Arial"/>
                <a:cs typeface="Arial"/>
                <a:sym typeface="Arial"/>
              </a:defRPr>
            </a:lvl9pPr>
          </a:lstStyle>
          <a:p/>
        </p:txBody>
      </p:sp>
      <p:sp>
        <p:nvSpPr>
          <p:cNvPr id="56" name="Google Shape;56;p13"/>
          <p:cNvSpPr txBox="1"/>
          <p:nvPr>
            <p:ph idx="12" type="sldNum"/>
          </p:nvPr>
        </p:nvSpPr>
        <p:spPr>
          <a:xfrm>
            <a:off x="6457950" y="4767264"/>
            <a:ext cx="2057400" cy="273900"/>
          </a:xfrm>
          <a:prstGeom prst="rect">
            <a:avLst/>
          </a:prstGeom>
          <a:noFill/>
          <a:ln>
            <a:noFill/>
          </a:ln>
        </p:spPr>
        <p:txBody>
          <a:bodyPr anchorCtr="0" anchor="ctr" bIns="51425" lIns="102875" spcFirstLastPara="1" rIns="102875" wrap="square" tIns="51425">
            <a:noAutofit/>
          </a:bodyPr>
          <a:lstStyle>
            <a:lvl1pPr indent="0" lvl="0"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grpSp>
        <p:nvGrpSpPr>
          <p:cNvPr id="57" name="Google Shape;57;p13"/>
          <p:cNvGrpSpPr/>
          <p:nvPr/>
        </p:nvGrpSpPr>
        <p:grpSpPr>
          <a:xfrm>
            <a:off x="-908631" y="4588971"/>
            <a:ext cx="6070431" cy="1021735"/>
            <a:chOff x="0" y="-38100"/>
            <a:chExt cx="2641500" cy="444600"/>
          </a:xfrm>
        </p:grpSpPr>
        <p:sp>
          <p:nvSpPr>
            <p:cNvPr id="58" name="Google Shape;58;p13"/>
            <p:cNvSpPr/>
            <p:nvPr/>
          </p:nvSpPr>
          <p:spPr>
            <a:xfrm>
              <a:off x="0" y="0"/>
              <a:ext cx="2641483" cy="406400"/>
            </a:xfrm>
            <a:custGeom>
              <a:rect b="b" l="l" r="r" t="t"/>
              <a:pathLst>
                <a:path extrusionOk="0" h="406400" w="2641483">
                  <a:moveTo>
                    <a:pt x="2438283" y="0"/>
                  </a:moveTo>
                  <a:cubicBezTo>
                    <a:pt x="2550507" y="0"/>
                    <a:pt x="2641483" y="90976"/>
                    <a:pt x="2641483" y="203200"/>
                  </a:cubicBezTo>
                  <a:cubicBezTo>
                    <a:pt x="2641483" y="315424"/>
                    <a:pt x="2550507" y="406400"/>
                    <a:pt x="2438283" y="406400"/>
                  </a:cubicBezTo>
                  <a:lnTo>
                    <a:pt x="203200" y="406400"/>
                  </a:lnTo>
                  <a:cubicBezTo>
                    <a:pt x="90976" y="406400"/>
                    <a:pt x="0" y="315424"/>
                    <a:pt x="0" y="203200"/>
                  </a:cubicBezTo>
                  <a:cubicBezTo>
                    <a:pt x="0" y="90976"/>
                    <a:pt x="90976" y="0"/>
                    <a:pt x="203200" y="0"/>
                  </a:cubicBezTo>
                  <a:close/>
                </a:path>
              </a:pathLst>
            </a:custGeom>
            <a:solidFill>
              <a:srgbClr val="269DD8"/>
            </a:solidFill>
            <a:ln>
              <a:noFill/>
            </a:ln>
          </p:spPr>
          <p:txBody>
            <a:bodyPr anchorCtr="0" anchor="ctr" bIns="102875" lIns="102875" spcFirstLastPara="1" rIns="102875" wrap="square" tIns="102875">
              <a:noAutofit/>
            </a:bodyPr>
            <a:lstStyle/>
            <a:p>
              <a:pPr indent="0" lvl="0" marL="0" marR="0" rtl="0" algn="l">
                <a:lnSpc>
                  <a:spcPct val="100000"/>
                </a:lnSpc>
                <a:spcBef>
                  <a:spcPts val="0"/>
                </a:spcBef>
                <a:spcAft>
                  <a:spcPts val="0"/>
                </a:spcAft>
                <a:buClr>
                  <a:srgbClr val="000000"/>
                </a:buClr>
                <a:buSzPts val="21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txBox="1"/>
            <p:nvPr/>
          </p:nvSpPr>
          <p:spPr>
            <a:xfrm>
              <a:off x="0" y="-38100"/>
              <a:ext cx="2641500" cy="444600"/>
            </a:xfrm>
            <a:prstGeom prst="rect">
              <a:avLst/>
            </a:prstGeom>
            <a:noFill/>
            <a:ln>
              <a:noFill/>
            </a:ln>
          </p:spPr>
          <p:txBody>
            <a:bodyPr anchorCtr="0" anchor="ctr" bIns="69150" lIns="69150" spcFirstLastPara="1" rIns="69150" wrap="square" tIns="69150">
              <a:noAutofit/>
            </a:bodyPr>
            <a:lstStyle/>
            <a:p>
              <a:pPr indent="0" lvl="0" marL="0" marR="0" rtl="0" algn="ctr">
                <a:lnSpc>
                  <a:spcPct val="101083"/>
                </a:lnSpc>
                <a:spcBef>
                  <a:spcPts val="0"/>
                </a:spcBef>
                <a:spcAft>
                  <a:spcPts val="0"/>
                </a:spcAft>
                <a:buClr>
                  <a:srgbClr val="000000"/>
                </a:buClr>
                <a:buSzPts val="14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60" name="Google Shape;60;p13"/>
          <p:cNvGrpSpPr/>
          <p:nvPr/>
        </p:nvGrpSpPr>
        <p:grpSpPr>
          <a:xfrm>
            <a:off x="0" y="4991466"/>
            <a:ext cx="9143818" cy="152062"/>
            <a:chOff x="0" y="-38100"/>
            <a:chExt cx="4816592" cy="80100"/>
          </a:xfrm>
        </p:grpSpPr>
        <p:sp>
          <p:nvSpPr>
            <p:cNvPr id="61" name="Google Shape;61;p13"/>
            <p:cNvSpPr/>
            <p:nvPr/>
          </p:nvSpPr>
          <p:spPr>
            <a:xfrm>
              <a:off x="0" y="0"/>
              <a:ext cx="4816592" cy="41985"/>
            </a:xfrm>
            <a:custGeom>
              <a:rect b="b" l="l" r="r" t="t"/>
              <a:pathLst>
                <a:path extrusionOk="0" h="41985" w="4816592">
                  <a:moveTo>
                    <a:pt x="0" y="0"/>
                  </a:moveTo>
                  <a:lnTo>
                    <a:pt x="4816592" y="0"/>
                  </a:lnTo>
                  <a:lnTo>
                    <a:pt x="4816592" y="41985"/>
                  </a:lnTo>
                  <a:lnTo>
                    <a:pt x="0" y="41985"/>
                  </a:lnTo>
                  <a:close/>
                </a:path>
              </a:pathLst>
            </a:custGeom>
            <a:solidFill>
              <a:srgbClr val="DF1258"/>
            </a:solidFill>
            <a:ln>
              <a:noFill/>
            </a:ln>
          </p:spPr>
        </p:sp>
        <p:sp>
          <p:nvSpPr>
            <p:cNvPr id="62" name="Google Shape;62;p13"/>
            <p:cNvSpPr txBox="1"/>
            <p:nvPr/>
          </p:nvSpPr>
          <p:spPr>
            <a:xfrm>
              <a:off x="0" y="-38100"/>
              <a:ext cx="4816500" cy="80100"/>
            </a:xfrm>
            <a:prstGeom prst="rect">
              <a:avLst/>
            </a:prstGeom>
            <a:noFill/>
            <a:ln>
              <a:noFill/>
            </a:ln>
          </p:spPr>
          <p:txBody>
            <a:bodyPr anchorCtr="0" anchor="ctr" bIns="38100" lIns="38100" spcFirstLastPara="1" rIns="38100" wrap="square" tIns="38100">
              <a:noAutofit/>
            </a:bodyPr>
            <a:lstStyle/>
            <a:p>
              <a:pPr indent="0" lvl="0" marL="0" marR="0" rtl="0" algn="ctr">
                <a:lnSpc>
                  <a:spcPct val="145166"/>
                </a:lnSpc>
                <a:spcBef>
                  <a:spcPts val="0"/>
                </a:spcBef>
                <a:spcAft>
                  <a:spcPts val="0"/>
                </a:spcAft>
                <a:buClr>
                  <a:srgbClr val="000000"/>
                </a:buClr>
                <a:buSzPts val="1400"/>
                <a:buFont typeface="Arial"/>
                <a:buNone/>
              </a:pPr>
              <a:r>
                <a:t/>
              </a:r>
              <a:endParaRPr b="0" i="0" sz="900" u="none" cap="none" strike="noStrike">
                <a:solidFill>
                  <a:schemeClr val="dk1"/>
                </a:solidFill>
                <a:latin typeface="Calibri"/>
                <a:ea typeface="Calibri"/>
                <a:cs typeface="Calibri"/>
                <a:sym typeface="Calibri"/>
              </a:endParaRPr>
            </a:p>
          </p:txBody>
        </p:sp>
      </p:grpSp>
      <p:sp>
        <p:nvSpPr>
          <p:cNvPr id="63" name="Google Shape;63;p13"/>
          <p:cNvSpPr/>
          <p:nvPr/>
        </p:nvSpPr>
        <p:spPr>
          <a:xfrm>
            <a:off x="6342314" y="4694967"/>
            <a:ext cx="869992" cy="330960"/>
          </a:xfrm>
          <a:custGeom>
            <a:rect b="b" l="l" r="r" t="t"/>
            <a:pathLst>
              <a:path extrusionOk="0" h="661919" w="1739985">
                <a:moveTo>
                  <a:pt x="0" y="0"/>
                </a:moveTo>
                <a:lnTo>
                  <a:pt x="1739984" y="0"/>
                </a:lnTo>
                <a:lnTo>
                  <a:pt x="1739984" y="661919"/>
                </a:lnTo>
                <a:lnTo>
                  <a:pt x="0" y="661919"/>
                </a:lnTo>
                <a:lnTo>
                  <a:pt x="0" y="0"/>
                </a:lnTo>
                <a:close/>
              </a:path>
            </a:pathLst>
          </a:custGeom>
          <a:blipFill rotWithShape="1">
            <a:blip r:embed="rId3">
              <a:alphaModFix/>
            </a:blip>
            <a:stretch>
              <a:fillRect b="0" l="0" r="0" t="0"/>
            </a:stretch>
          </a:blipFill>
          <a:ln>
            <a:noFill/>
          </a:ln>
        </p:spPr>
      </p:sp>
      <p:sp>
        <p:nvSpPr>
          <p:cNvPr id="64" name="Google Shape;64;p13"/>
          <p:cNvSpPr/>
          <p:nvPr/>
        </p:nvSpPr>
        <p:spPr>
          <a:xfrm>
            <a:off x="129308" y="4786355"/>
            <a:ext cx="4611784" cy="201242"/>
          </a:xfrm>
          <a:custGeom>
            <a:rect b="b" l="l" r="r" t="t"/>
            <a:pathLst>
              <a:path extrusionOk="0" h="402483" w="9223567">
                <a:moveTo>
                  <a:pt x="0" y="0"/>
                </a:moveTo>
                <a:lnTo>
                  <a:pt x="9223567" y="0"/>
                </a:lnTo>
                <a:lnTo>
                  <a:pt x="9223567" y="402483"/>
                </a:lnTo>
                <a:lnTo>
                  <a:pt x="0" y="402483"/>
                </a:lnTo>
                <a:lnTo>
                  <a:pt x="0" y="0"/>
                </a:lnTo>
                <a:close/>
              </a:path>
            </a:pathLst>
          </a:custGeom>
          <a:blipFill rotWithShape="1">
            <a:blip r:embed="rId4">
              <a:alphaModFix/>
            </a:blip>
            <a:stretch>
              <a:fillRect b="0" l="0" r="0" t="0"/>
            </a:stretch>
          </a:blipFill>
          <a:ln>
            <a:noFill/>
          </a:ln>
        </p:spPr>
      </p:sp>
      <p:grpSp>
        <p:nvGrpSpPr>
          <p:cNvPr id="65" name="Google Shape;65;p13"/>
          <p:cNvGrpSpPr/>
          <p:nvPr/>
        </p:nvGrpSpPr>
        <p:grpSpPr>
          <a:xfrm>
            <a:off x="6800851" y="-333478"/>
            <a:ext cx="2937468" cy="818645"/>
            <a:chOff x="0" y="-38100"/>
            <a:chExt cx="1206600" cy="510600"/>
          </a:xfrm>
        </p:grpSpPr>
        <p:sp>
          <p:nvSpPr>
            <p:cNvPr id="66" name="Google Shape;66;p13"/>
            <p:cNvSpPr/>
            <p:nvPr/>
          </p:nvSpPr>
          <p:spPr>
            <a:xfrm>
              <a:off x="0" y="0"/>
              <a:ext cx="1206511" cy="472458"/>
            </a:xfrm>
            <a:custGeom>
              <a:rect b="b" l="l" r="r" t="t"/>
              <a:pathLst>
                <a:path extrusionOk="0" h="472458" w="1206511">
                  <a:moveTo>
                    <a:pt x="1003311" y="0"/>
                  </a:moveTo>
                  <a:cubicBezTo>
                    <a:pt x="1115535" y="0"/>
                    <a:pt x="1206511" y="105763"/>
                    <a:pt x="1206511" y="236229"/>
                  </a:cubicBezTo>
                  <a:cubicBezTo>
                    <a:pt x="1206511" y="366695"/>
                    <a:pt x="1115535" y="472458"/>
                    <a:pt x="1003311" y="472458"/>
                  </a:cubicBezTo>
                  <a:lnTo>
                    <a:pt x="203200" y="472458"/>
                  </a:lnTo>
                  <a:cubicBezTo>
                    <a:pt x="90976" y="472458"/>
                    <a:pt x="0" y="366695"/>
                    <a:pt x="0" y="236229"/>
                  </a:cubicBezTo>
                  <a:cubicBezTo>
                    <a:pt x="0" y="105763"/>
                    <a:pt x="90976" y="0"/>
                    <a:pt x="203200" y="0"/>
                  </a:cubicBezTo>
                  <a:close/>
                </a:path>
              </a:pathLst>
            </a:custGeom>
            <a:solidFill>
              <a:srgbClr val="D6E5E3"/>
            </a:solidFill>
            <a:ln>
              <a:noFill/>
            </a:ln>
          </p:spPr>
          <p:txBody>
            <a:bodyPr anchorCtr="0" anchor="ctr" bIns="102875" lIns="102875" spcFirstLastPara="1" rIns="102875" wrap="square" tIns="102875">
              <a:noAutofit/>
            </a:bodyPr>
            <a:lstStyle/>
            <a:p>
              <a:pPr indent="0" lvl="0" marL="0" marR="0" rtl="0" algn="l">
                <a:lnSpc>
                  <a:spcPct val="100000"/>
                </a:lnSpc>
                <a:spcBef>
                  <a:spcPts val="0"/>
                </a:spcBef>
                <a:spcAft>
                  <a:spcPts val="0"/>
                </a:spcAft>
                <a:buClr>
                  <a:srgbClr val="000000"/>
                </a:buClr>
                <a:buSzPts val="21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txBox="1"/>
            <p:nvPr/>
          </p:nvSpPr>
          <p:spPr>
            <a:xfrm>
              <a:off x="0" y="-38100"/>
              <a:ext cx="1206600" cy="510600"/>
            </a:xfrm>
            <a:prstGeom prst="rect">
              <a:avLst/>
            </a:prstGeom>
            <a:noFill/>
            <a:ln>
              <a:noFill/>
            </a:ln>
          </p:spPr>
          <p:txBody>
            <a:bodyPr anchorCtr="0" anchor="ctr" bIns="38100" lIns="38100" spcFirstLastPara="1" rIns="38100" wrap="square" tIns="38100">
              <a:noAutofit/>
            </a:bodyPr>
            <a:lstStyle/>
            <a:p>
              <a:pPr indent="0" lvl="0" marL="0" marR="0" rtl="0" algn="ctr">
                <a:lnSpc>
                  <a:spcPct val="101083"/>
                </a:lnSpc>
                <a:spcBef>
                  <a:spcPts val="0"/>
                </a:spcBef>
                <a:spcAft>
                  <a:spcPts val="0"/>
                </a:spcAft>
                <a:buClr>
                  <a:srgbClr val="000000"/>
                </a:buClr>
                <a:buSzPts val="14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68" name="Google Shape;68;p13"/>
          <p:cNvGrpSpPr/>
          <p:nvPr/>
        </p:nvGrpSpPr>
        <p:grpSpPr>
          <a:xfrm rot="5400000">
            <a:off x="-59541" y="-417953"/>
            <a:ext cx="1543020" cy="983590"/>
            <a:chOff x="0" y="-38100"/>
            <a:chExt cx="812800" cy="518115"/>
          </a:xfrm>
        </p:grpSpPr>
        <p:sp>
          <p:nvSpPr>
            <p:cNvPr id="69" name="Google Shape;69;p13"/>
            <p:cNvSpPr/>
            <p:nvPr/>
          </p:nvSpPr>
          <p:spPr>
            <a:xfrm>
              <a:off x="0" y="0"/>
              <a:ext cx="812800" cy="480015"/>
            </a:xfrm>
            <a:custGeom>
              <a:rect b="b" l="l" r="r" t="t"/>
              <a:pathLst>
                <a:path extrusionOk="0" h="480015" w="812800">
                  <a:moveTo>
                    <a:pt x="609600" y="0"/>
                  </a:moveTo>
                  <a:cubicBezTo>
                    <a:pt x="721824" y="0"/>
                    <a:pt x="812800" y="107455"/>
                    <a:pt x="812800" y="240008"/>
                  </a:cubicBezTo>
                  <a:cubicBezTo>
                    <a:pt x="812800" y="372560"/>
                    <a:pt x="721824" y="480015"/>
                    <a:pt x="609600" y="480015"/>
                  </a:cubicBezTo>
                  <a:lnTo>
                    <a:pt x="203200" y="480015"/>
                  </a:lnTo>
                  <a:cubicBezTo>
                    <a:pt x="90976" y="480015"/>
                    <a:pt x="0" y="372560"/>
                    <a:pt x="0" y="240008"/>
                  </a:cubicBezTo>
                  <a:cubicBezTo>
                    <a:pt x="0" y="107455"/>
                    <a:pt x="90976" y="0"/>
                    <a:pt x="203200" y="0"/>
                  </a:cubicBezTo>
                  <a:close/>
                </a:path>
              </a:pathLst>
            </a:custGeom>
            <a:solidFill>
              <a:srgbClr val="D6E5E3">
                <a:alpha val="90200"/>
              </a:srgbClr>
            </a:solidFill>
            <a:ln>
              <a:noFill/>
            </a:ln>
          </p:spPr>
          <p:txBody>
            <a:bodyPr anchorCtr="0" anchor="ctr" bIns="102875" lIns="102875" spcFirstLastPara="1" rIns="102875" wrap="square" tIns="102875">
              <a:noAutofit/>
            </a:bodyPr>
            <a:lstStyle/>
            <a:p>
              <a:pPr indent="0" lvl="0" marL="0" marR="0" rtl="0" algn="l">
                <a:lnSpc>
                  <a:spcPct val="100000"/>
                </a:lnSpc>
                <a:spcBef>
                  <a:spcPts val="0"/>
                </a:spcBef>
                <a:spcAft>
                  <a:spcPts val="0"/>
                </a:spcAft>
                <a:buClr>
                  <a:srgbClr val="000000"/>
                </a:buClr>
                <a:buSzPts val="21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txBox="1"/>
            <p:nvPr/>
          </p:nvSpPr>
          <p:spPr>
            <a:xfrm>
              <a:off x="0" y="-38100"/>
              <a:ext cx="812700" cy="518100"/>
            </a:xfrm>
            <a:prstGeom prst="rect">
              <a:avLst/>
            </a:prstGeom>
            <a:noFill/>
            <a:ln>
              <a:noFill/>
            </a:ln>
          </p:spPr>
          <p:txBody>
            <a:bodyPr anchorCtr="0" anchor="ctr" bIns="38100" lIns="38100" spcFirstLastPara="1" rIns="38100" wrap="square" tIns="38100">
              <a:noAutofit/>
            </a:bodyPr>
            <a:lstStyle/>
            <a:p>
              <a:pPr indent="0" lvl="0" marL="0" marR="0" rtl="0" algn="ctr">
                <a:lnSpc>
                  <a:spcPct val="147750"/>
                </a:lnSpc>
                <a:spcBef>
                  <a:spcPts val="0"/>
                </a:spcBef>
                <a:spcAft>
                  <a:spcPts val="0"/>
                </a:spcAft>
                <a:buClr>
                  <a:srgbClr val="000000"/>
                </a:buClr>
                <a:buSzPts val="1400"/>
                <a:buFont typeface="Arial"/>
                <a:buNone/>
              </a:pPr>
              <a:r>
                <a:t/>
              </a:r>
              <a:endParaRPr b="0" i="0" sz="900" u="none" cap="none" strike="noStrike">
                <a:solidFill>
                  <a:schemeClr val="dk1"/>
                </a:solidFill>
                <a:latin typeface="Calibri"/>
                <a:ea typeface="Calibri"/>
                <a:cs typeface="Calibri"/>
                <a:sym typeface="Calibri"/>
              </a:endParaRPr>
            </a:p>
          </p:txBody>
        </p:sp>
      </p:grpSp>
      <p:sp>
        <p:nvSpPr>
          <p:cNvPr id="71" name="Google Shape;71;p13"/>
          <p:cNvSpPr/>
          <p:nvPr/>
        </p:nvSpPr>
        <p:spPr>
          <a:xfrm>
            <a:off x="466465" y="76972"/>
            <a:ext cx="443921" cy="621489"/>
          </a:xfrm>
          <a:custGeom>
            <a:rect b="b" l="l" r="r" t="t"/>
            <a:pathLst>
              <a:path extrusionOk="0" h="1242978" w="887841">
                <a:moveTo>
                  <a:pt x="0" y="0"/>
                </a:moveTo>
                <a:lnTo>
                  <a:pt x="887841" y="0"/>
                </a:lnTo>
                <a:lnTo>
                  <a:pt x="887841" y="1242978"/>
                </a:lnTo>
                <a:lnTo>
                  <a:pt x="0" y="1242978"/>
                </a:lnTo>
                <a:lnTo>
                  <a:pt x="0" y="0"/>
                </a:lnTo>
                <a:close/>
              </a:path>
            </a:pathLst>
          </a:custGeom>
          <a:blipFill rotWithShape="1">
            <a:blip r:embed="rId5">
              <a:alphaModFix/>
            </a:blip>
            <a:stretch>
              <a:fillRect b="0" l="0" r="0" t="0"/>
            </a:stretch>
          </a:blipFill>
          <a:ln>
            <a:noFill/>
          </a:ln>
        </p:spPr>
      </p:sp>
      <p:sp>
        <p:nvSpPr>
          <p:cNvPr id="72" name="Google Shape;72;p13"/>
          <p:cNvSpPr/>
          <p:nvPr/>
        </p:nvSpPr>
        <p:spPr>
          <a:xfrm>
            <a:off x="5419215" y="4676527"/>
            <a:ext cx="799474" cy="349397"/>
          </a:xfrm>
          <a:custGeom>
            <a:rect b="b" l="l" r="r" t="t"/>
            <a:pathLst>
              <a:path extrusionOk="0" h="698794" w="1598948">
                <a:moveTo>
                  <a:pt x="0" y="0"/>
                </a:moveTo>
                <a:lnTo>
                  <a:pt x="1598948" y="0"/>
                </a:lnTo>
                <a:lnTo>
                  <a:pt x="1598948" y="698795"/>
                </a:lnTo>
                <a:lnTo>
                  <a:pt x="0" y="698795"/>
                </a:lnTo>
                <a:lnTo>
                  <a:pt x="0" y="0"/>
                </a:lnTo>
                <a:close/>
              </a:path>
            </a:pathLst>
          </a:custGeom>
          <a:blipFill rotWithShape="1">
            <a:blip r:embed="rId6">
              <a:alphaModFix/>
            </a:blip>
            <a:stretch>
              <a:fillRect b="0" l="0" r="0" t="0"/>
            </a:stretch>
          </a:blipFill>
          <a:ln>
            <a:noFill/>
          </a:ln>
        </p:spPr>
      </p:sp>
      <p:sp>
        <p:nvSpPr>
          <p:cNvPr id="73" name="Google Shape;73;p13"/>
          <p:cNvSpPr/>
          <p:nvPr/>
        </p:nvSpPr>
        <p:spPr>
          <a:xfrm>
            <a:off x="8307974" y="38979"/>
            <a:ext cx="619306" cy="256364"/>
          </a:xfrm>
          <a:custGeom>
            <a:rect b="b" l="l" r="r" t="t"/>
            <a:pathLst>
              <a:path extrusionOk="0" h="621489" w="1501349">
                <a:moveTo>
                  <a:pt x="0" y="0"/>
                </a:moveTo>
                <a:lnTo>
                  <a:pt x="1501349" y="0"/>
                </a:lnTo>
                <a:lnTo>
                  <a:pt x="1501349" y="621489"/>
                </a:lnTo>
                <a:lnTo>
                  <a:pt x="0" y="621489"/>
                </a:lnTo>
                <a:lnTo>
                  <a:pt x="0" y="0"/>
                </a:lnTo>
                <a:close/>
              </a:path>
            </a:pathLst>
          </a:custGeom>
          <a:blipFill rotWithShape="1">
            <a:blip r:embed="rId7">
              <a:alphaModFix/>
            </a:blip>
            <a:stretch>
              <a:fillRect b="0" l="0" r="0" t="0"/>
            </a:stretch>
          </a:blipFill>
          <a:ln>
            <a:noFill/>
          </a:ln>
        </p:spPr>
      </p:sp>
      <p:sp>
        <p:nvSpPr>
          <p:cNvPr id="74" name="Google Shape;74;p13"/>
          <p:cNvSpPr/>
          <p:nvPr/>
        </p:nvSpPr>
        <p:spPr>
          <a:xfrm>
            <a:off x="7209066" y="25228"/>
            <a:ext cx="1027391" cy="270300"/>
          </a:xfrm>
          <a:custGeom>
            <a:rect b="b" l="l" r="r" t="t"/>
            <a:pathLst>
              <a:path extrusionOk="0" h="446777" w="1574546">
                <a:moveTo>
                  <a:pt x="0" y="0"/>
                </a:moveTo>
                <a:lnTo>
                  <a:pt x="1574545" y="0"/>
                </a:lnTo>
                <a:lnTo>
                  <a:pt x="1574545" y="446777"/>
                </a:lnTo>
                <a:lnTo>
                  <a:pt x="0" y="446777"/>
                </a:lnTo>
                <a:lnTo>
                  <a:pt x="0" y="0"/>
                </a:lnTo>
                <a:close/>
              </a:path>
            </a:pathLst>
          </a:custGeom>
          <a:blipFill rotWithShape="1">
            <a:blip r:embed="rId8">
              <a:alphaModFix/>
            </a:blip>
            <a:stretch>
              <a:fillRect b="0" l="0" r="0" t="0"/>
            </a:stretch>
          </a:blip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jpg"/><Relationship Id="rId10" Type="http://schemas.openxmlformats.org/officeDocument/2006/relationships/image" Target="../media/image4.png"/><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11.jpg"/><Relationship Id="rId6" Type="http://schemas.openxmlformats.org/officeDocument/2006/relationships/image" Target="../media/image6.png"/><Relationship Id="rId7"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1.jpg"/><Relationship Id="rId6"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11.jpg"/><Relationship Id="rId7"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1.jpg"/><Relationship Id="rId6" Type="http://schemas.openxmlformats.org/officeDocument/2006/relationships/image" Target="../media/image8.png"/><Relationship Id="rId7" Type="http://schemas.openxmlformats.org/officeDocument/2006/relationships/image" Target="../media/image27.png"/><Relationship Id="rId8" Type="http://schemas.openxmlformats.org/officeDocument/2006/relationships/image" Target="../media/image26.png"/></Relationships>
</file>

<file path=ppt/slides/_rels/slide10.xml.rels><?xml version="1.0" encoding="UTF-8" standalone="yes"?><Relationships xmlns="http://schemas.openxmlformats.org/package/2006/relationships"><Relationship Id="rId11" Type="http://schemas.openxmlformats.org/officeDocument/2006/relationships/image" Target="../media/image11.jpg"/><Relationship Id="rId10" Type="http://schemas.openxmlformats.org/officeDocument/2006/relationships/image" Target="../media/image4.png"/><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38.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28.png"/><Relationship Id="rId8"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1.jp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50000">
              <a:srgbClr val="FFFFFF"/>
            </a:gs>
            <a:gs pos="100000">
              <a:srgbClr val="F1F1F1"/>
            </a:gs>
          </a:gsLst>
          <a:path path="circle">
            <a:fillToRect b="100%" l="0%" r="100%" t="0%"/>
          </a:path>
          <a:tileRect b="0%" l="-100%" r="0%" t="-100%"/>
        </a:gradFill>
      </p:bgPr>
    </p:bg>
    <p:spTree>
      <p:nvGrpSpPr>
        <p:cNvPr id="78" name="Shape 78"/>
        <p:cNvGrpSpPr/>
        <p:nvPr/>
      </p:nvGrpSpPr>
      <p:grpSpPr>
        <a:xfrm>
          <a:off x="0" y="0"/>
          <a:ext cx="0" cy="0"/>
          <a:chOff x="0" y="0"/>
          <a:chExt cx="0" cy="0"/>
        </a:xfrm>
      </p:grpSpPr>
      <p:sp>
        <p:nvSpPr>
          <p:cNvPr id="79" name="Google Shape;79;p14"/>
          <p:cNvSpPr/>
          <p:nvPr/>
        </p:nvSpPr>
        <p:spPr>
          <a:xfrm rot="675222">
            <a:off x="2319363" y="-1722374"/>
            <a:ext cx="4843887" cy="4843887"/>
          </a:xfrm>
          <a:custGeom>
            <a:rect b="b" l="l" r="r" t="t"/>
            <a:pathLst>
              <a:path extrusionOk="0" h="9695413" w="9695413">
                <a:moveTo>
                  <a:pt x="0" y="0"/>
                </a:moveTo>
                <a:lnTo>
                  <a:pt x="9695413" y="0"/>
                </a:lnTo>
                <a:lnTo>
                  <a:pt x="9695413" y="9695413"/>
                </a:lnTo>
                <a:lnTo>
                  <a:pt x="0" y="9695413"/>
                </a:lnTo>
                <a:lnTo>
                  <a:pt x="0" y="0"/>
                </a:lnTo>
                <a:close/>
              </a:path>
            </a:pathLst>
          </a:custGeom>
          <a:blipFill rotWithShape="1">
            <a:blip r:embed="rId3">
              <a:alphaModFix amt="47000"/>
            </a:blip>
            <a:stretch>
              <a:fillRect b="0" l="0" r="0" t="0"/>
            </a:stretch>
          </a:blipFill>
          <a:ln>
            <a:noFill/>
          </a:ln>
        </p:spPr>
      </p:sp>
      <p:sp>
        <p:nvSpPr>
          <p:cNvPr id="80" name="Google Shape;80;p14"/>
          <p:cNvSpPr/>
          <p:nvPr/>
        </p:nvSpPr>
        <p:spPr>
          <a:xfrm>
            <a:off x="0" y="987213"/>
            <a:ext cx="9144000" cy="4514309"/>
          </a:xfrm>
          <a:custGeom>
            <a:rect b="b" l="l" r="r" t="t"/>
            <a:pathLst>
              <a:path extrusionOk="0" h="9028618" w="18288000">
                <a:moveTo>
                  <a:pt x="0" y="0"/>
                </a:moveTo>
                <a:lnTo>
                  <a:pt x="18288000" y="0"/>
                </a:lnTo>
                <a:lnTo>
                  <a:pt x="18288000" y="9028618"/>
                </a:lnTo>
                <a:lnTo>
                  <a:pt x="0" y="9028618"/>
                </a:lnTo>
                <a:lnTo>
                  <a:pt x="0" y="0"/>
                </a:lnTo>
                <a:close/>
              </a:path>
            </a:pathLst>
          </a:custGeom>
          <a:blipFill rotWithShape="1">
            <a:blip r:embed="rId4">
              <a:alphaModFix amt="78000"/>
            </a:blip>
            <a:stretch>
              <a:fillRect b="0" l="0" r="0" t="0"/>
            </a:stretch>
          </a:blipFill>
          <a:ln>
            <a:noFill/>
          </a:ln>
        </p:spPr>
      </p:sp>
      <p:grpSp>
        <p:nvGrpSpPr>
          <p:cNvPr id="81" name="Google Shape;81;p14"/>
          <p:cNvGrpSpPr/>
          <p:nvPr/>
        </p:nvGrpSpPr>
        <p:grpSpPr>
          <a:xfrm rot="10800000">
            <a:off x="-843521" y="2554707"/>
            <a:ext cx="10830563" cy="5201244"/>
            <a:chOff x="0" y="-38100"/>
            <a:chExt cx="7131000" cy="3424800"/>
          </a:xfrm>
        </p:grpSpPr>
        <p:sp>
          <p:nvSpPr>
            <p:cNvPr id="82" name="Google Shape;82;p14"/>
            <p:cNvSpPr/>
            <p:nvPr/>
          </p:nvSpPr>
          <p:spPr>
            <a:xfrm>
              <a:off x="0" y="0"/>
              <a:ext cx="7130919" cy="3386667"/>
            </a:xfrm>
            <a:custGeom>
              <a:rect b="b" l="l" r="r" t="t"/>
              <a:pathLst>
                <a:path extrusionOk="0" h="3386667" w="7130919">
                  <a:moveTo>
                    <a:pt x="0" y="0"/>
                  </a:moveTo>
                  <a:lnTo>
                    <a:pt x="7130919" y="0"/>
                  </a:lnTo>
                  <a:lnTo>
                    <a:pt x="7130919" y="3386667"/>
                  </a:lnTo>
                  <a:lnTo>
                    <a:pt x="0" y="3386667"/>
                  </a:lnTo>
                  <a:close/>
                </a:path>
              </a:pathLst>
            </a:custGeom>
            <a:gradFill>
              <a:gsLst>
                <a:gs pos="0">
                  <a:srgbClr val="142A6E"/>
                </a:gs>
                <a:gs pos="25000">
                  <a:srgbClr val="1E6BBD"/>
                </a:gs>
                <a:gs pos="50000">
                  <a:srgbClr val="1E6BBD">
                    <a:alpha val="90980"/>
                  </a:srgbClr>
                </a:gs>
                <a:gs pos="75000">
                  <a:srgbClr val="073C76">
                    <a:alpha val="40392"/>
                  </a:srgbClr>
                </a:gs>
                <a:gs pos="100000">
                  <a:srgbClr val="073C76">
                    <a:alpha val="0"/>
                  </a:srgbClr>
                </a:gs>
              </a:gsLst>
              <a:lin ang="5400012" scaled="0"/>
            </a:gradFill>
            <a:ln>
              <a:noFill/>
            </a:ln>
          </p:spPr>
        </p:sp>
        <p:sp>
          <p:nvSpPr>
            <p:cNvPr id="83" name="Google Shape;83;p14"/>
            <p:cNvSpPr txBox="1"/>
            <p:nvPr/>
          </p:nvSpPr>
          <p:spPr>
            <a:xfrm>
              <a:off x="0" y="-38100"/>
              <a:ext cx="7131000" cy="3424800"/>
            </a:xfrm>
            <a:prstGeom prst="rect">
              <a:avLst/>
            </a:prstGeom>
            <a:noFill/>
            <a:ln>
              <a:noFill/>
            </a:ln>
          </p:spPr>
          <p:txBody>
            <a:bodyPr anchorCtr="0" anchor="ctr" bIns="13550" lIns="13550" spcFirstLastPara="1" rIns="13550" wrap="square" tIns="13550">
              <a:noAutofit/>
            </a:bodyPr>
            <a:lstStyle/>
            <a:p>
              <a:pPr indent="0" lvl="0" marL="0" marR="0" rtl="0" algn="ctr">
                <a:lnSpc>
                  <a:spcPct val="157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4" name="Google Shape;84;p14"/>
          <p:cNvSpPr/>
          <p:nvPr/>
        </p:nvSpPr>
        <p:spPr>
          <a:xfrm rot="2700000">
            <a:off x="7447980" y="3471154"/>
            <a:ext cx="2225805" cy="2422645"/>
          </a:xfrm>
          <a:custGeom>
            <a:rect b="b" l="l" r="r" t="t"/>
            <a:pathLst>
              <a:path extrusionOk="0" h="4859769" w="4464912">
                <a:moveTo>
                  <a:pt x="0" y="0"/>
                </a:moveTo>
                <a:lnTo>
                  <a:pt x="4464913" y="0"/>
                </a:lnTo>
                <a:lnTo>
                  <a:pt x="4464913" y="4859768"/>
                </a:lnTo>
                <a:lnTo>
                  <a:pt x="0" y="4859768"/>
                </a:lnTo>
                <a:lnTo>
                  <a:pt x="0" y="0"/>
                </a:lnTo>
                <a:close/>
              </a:path>
            </a:pathLst>
          </a:custGeom>
          <a:blipFill rotWithShape="1">
            <a:blip r:embed="rId5">
              <a:alphaModFix/>
            </a:blip>
            <a:stretch>
              <a:fillRect b="0" l="0" r="0" t="0"/>
            </a:stretch>
          </a:blipFill>
          <a:ln>
            <a:noFill/>
          </a:ln>
        </p:spPr>
      </p:sp>
      <p:sp>
        <p:nvSpPr>
          <p:cNvPr id="85" name="Google Shape;85;p14"/>
          <p:cNvSpPr/>
          <p:nvPr/>
        </p:nvSpPr>
        <p:spPr>
          <a:xfrm>
            <a:off x="-1003096" y="2739039"/>
            <a:ext cx="3155420" cy="3183274"/>
          </a:xfrm>
          <a:custGeom>
            <a:rect b="b" l="l" r="r" t="t"/>
            <a:pathLst>
              <a:path extrusionOk="0" h="6366548" w="6310840">
                <a:moveTo>
                  <a:pt x="0" y="0"/>
                </a:moveTo>
                <a:lnTo>
                  <a:pt x="6310840" y="0"/>
                </a:lnTo>
                <a:lnTo>
                  <a:pt x="6310840" y="6366548"/>
                </a:lnTo>
                <a:lnTo>
                  <a:pt x="0" y="6366548"/>
                </a:lnTo>
                <a:lnTo>
                  <a:pt x="0" y="0"/>
                </a:lnTo>
                <a:close/>
              </a:path>
            </a:pathLst>
          </a:custGeom>
          <a:blipFill rotWithShape="1">
            <a:blip r:embed="rId6">
              <a:alphaModFix/>
            </a:blip>
            <a:stretch>
              <a:fillRect b="0" l="0" r="0" t="0"/>
            </a:stretch>
          </a:blipFill>
          <a:ln>
            <a:noFill/>
          </a:ln>
        </p:spPr>
      </p:sp>
      <p:sp>
        <p:nvSpPr>
          <p:cNvPr id="86" name="Google Shape;86;p14"/>
          <p:cNvSpPr/>
          <p:nvPr/>
        </p:nvSpPr>
        <p:spPr>
          <a:xfrm>
            <a:off x="148590" y="4816927"/>
            <a:ext cx="4592776" cy="200412"/>
          </a:xfrm>
          <a:custGeom>
            <a:rect b="b" l="l" r="r" t="t"/>
            <a:pathLst>
              <a:path extrusionOk="0" h="400824" w="9185552">
                <a:moveTo>
                  <a:pt x="0" y="0"/>
                </a:moveTo>
                <a:lnTo>
                  <a:pt x="9185552" y="0"/>
                </a:lnTo>
                <a:lnTo>
                  <a:pt x="9185552" y="400824"/>
                </a:lnTo>
                <a:lnTo>
                  <a:pt x="0" y="400824"/>
                </a:lnTo>
                <a:lnTo>
                  <a:pt x="0" y="0"/>
                </a:lnTo>
                <a:close/>
              </a:path>
            </a:pathLst>
          </a:custGeom>
          <a:blipFill rotWithShape="1">
            <a:blip r:embed="rId7">
              <a:alphaModFix/>
            </a:blip>
            <a:stretch>
              <a:fillRect b="0" l="0" r="0" t="0"/>
            </a:stretch>
          </a:blipFill>
          <a:ln>
            <a:noFill/>
          </a:ln>
        </p:spPr>
      </p:sp>
      <p:sp>
        <p:nvSpPr>
          <p:cNvPr id="87" name="Google Shape;87;p14"/>
          <p:cNvSpPr/>
          <p:nvPr/>
        </p:nvSpPr>
        <p:spPr>
          <a:xfrm>
            <a:off x="285092" y="193506"/>
            <a:ext cx="458515" cy="641688"/>
          </a:xfrm>
          <a:custGeom>
            <a:rect b="b" l="l" r="r" t="t"/>
            <a:pathLst>
              <a:path extrusionOk="0" h="1283375" w="917030">
                <a:moveTo>
                  <a:pt x="0" y="0"/>
                </a:moveTo>
                <a:lnTo>
                  <a:pt x="917030" y="0"/>
                </a:lnTo>
                <a:lnTo>
                  <a:pt x="917030" y="1283376"/>
                </a:lnTo>
                <a:lnTo>
                  <a:pt x="0" y="1283376"/>
                </a:lnTo>
                <a:lnTo>
                  <a:pt x="0" y="0"/>
                </a:lnTo>
                <a:close/>
              </a:path>
            </a:pathLst>
          </a:custGeom>
          <a:blipFill rotWithShape="1">
            <a:blip r:embed="rId8">
              <a:alphaModFix/>
            </a:blip>
            <a:stretch>
              <a:fillRect b="0" l="0" r="0" t="0"/>
            </a:stretch>
          </a:blipFill>
          <a:ln>
            <a:noFill/>
          </a:ln>
        </p:spPr>
      </p:sp>
      <p:sp>
        <p:nvSpPr>
          <p:cNvPr id="88" name="Google Shape;88;p14"/>
          <p:cNvSpPr/>
          <p:nvPr/>
        </p:nvSpPr>
        <p:spPr>
          <a:xfrm>
            <a:off x="7934646" y="4652691"/>
            <a:ext cx="988832" cy="364648"/>
          </a:xfrm>
          <a:custGeom>
            <a:rect b="b" l="l" r="r" t="t"/>
            <a:pathLst>
              <a:path extrusionOk="0" h="729296" w="1977664">
                <a:moveTo>
                  <a:pt x="0" y="0"/>
                </a:moveTo>
                <a:lnTo>
                  <a:pt x="1977664" y="0"/>
                </a:lnTo>
                <a:lnTo>
                  <a:pt x="1977664" y="729296"/>
                </a:lnTo>
                <a:lnTo>
                  <a:pt x="0" y="729296"/>
                </a:lnTo>
                <a:lnTo>
                  <a:pt x="0" y="0"/>
                </a:lnTo>
                <a:close/>
              </a:path>
            </a:pathLst>
          </a:custGeom>
          <a:blipFill rotWithShape="1">
            <a:blip r:embed="rId9">
              <a:alphaModFix/>
            </a:blip>
            <a:stretch>
              <a:fillRect b="0" l="0" r="0" t="0"/>
            </a:stretch>
          </a:blipFill>
          <a:ln>
            <a:noFill/>
          </a:ln>
        </p:spPr>
      </p:sp>
      <p:sp>
        <p:nvSpPr>
          <p:cNvPr id="89" name="Google Shape;89;p14"/>
          <p:cNvSpPr txBox="1"/>
          <p:nvPr/>
        </p:nvSpPr>
        <p:spPr>
          <a:xfrm>
            <a:off x="730715" y="1929559"/>
            <a:ext cx="7682100" cy="7266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marR="0" rtl="0" algn="ctr">
              <a:lnSpc>
                <a:spcPct val="110991"/>
              </a:lnSpc>
              <a:spcBef>
                <a:spcPts val="0"/>
              </a:spcBef>
              <a:spcAft>
                <a:spcPts val="0"/>
              </a:spcAft>
              <a:buNone/>
            </a:pPr>
            <a:r>
              <a:rPr lang="en" sz="2000">
                <a:solidFill>
                  <a:srgbClr val="020557"/>
                </a:solidFill>
                <a:latin typeface="Montserrat"/>
                <a:ea typeface="Montserrat"/>
                <a:cs typeface="Montserrat"/>
                <a:sym typeface="Montserrat"/>
              </a:rPr>
              <a:t>REPORT KEHADIRAN </a:t>
            </a:r>
            <a:endParaRPr sz="2000">
              <a:solidFill>
                <a:srgbClr val="020557"/>
              </a:solidFill>
              <a:latin typeface="Montserrat"/>
              <a:ea typeface="Montserrat"/>
              <a:cs typeface="Montserrat"/>
              <a:sym typeface="Montserrat"/>
            </a:endParaRPr>
          </a:p>
          <a:p>
            <a:pPr indent="0" lvl="0" marL="0" marR="0" rtl="0" algn="ctr">
              <a:lnSpc>
                <a:spcPct val="110991"/>
              </a:lnSpc>
              <a:spcBef>
                <a:spcPts val="0"/>
              </a:spcBef>
              <a:spcAft>
                <a:spcPts val="0"/>
              </a:spcAft>
              <a:buNone/>
            </a:pPr>
            <a:r>
              <a:rPr b="1" lang="en" sz="2500">
                <a:solidFill>
                  <a:srgbClr val="020557"/>
                </a:solidFill>
                <a:latin typeface="Montserrat Black"/>
                <a:ea typeface="Montserrat Black"/>
                <a:cs typeface="Montserrat Black"/>
                <a:sym typeface="Montserrat Black"/>
              </a:rPr>
              <a:t>SELEKSI KOMPETENSI TAMBAHAN </a:t>
            </a:r>
            <a:endParaRPr b="1" sz="2500">
              <a:solidFill>
                <a:srgbClr val="020557"/>
              </a:solidFill>
              <a:latin typeface="Montserrat Black"/>
              <a:ea typeface="Montserrat Black"/>
              <a:cs typeface="Montserrat Black"/>
              <a:sym typeface="Montserrat Black"/>
            </a:endParaRPr>
          </a:p>
          <a:p>
            <a:pPr indent="0" lvl="0" marL="0" marR="0" rtl="0" algn="ctr">
              <a:lnSpc>
                <a:spcPct val="110991"/>
              </a:lnSpc>
              <a:spcBef>
                <a:spcPts val="0"/>
              </a:spcBef>
              <a:spcAft>
                <a:spcPts val="0"/>
              </a:spcAft>
              <a:buNone/>
            </a:pPr>
            <a:r>
              <a:rPr b="1" lang="en" sz="2500">
                <a:solidFill>
                  <a:srgbClr val="020557"/>
                </a:solidFill>
                <a:latin typeface="Montserrat Black"/>
                <a:ea typeface="Montserrat Black"/>
                <a:cs typeface="Montserrat Black"/>
                <a:sym typeface="Montserrat Black"/>
              </a:rPr>
              <a:t>SDM PHTC KDKMP DAN KNMP</a:t>
            </a:r>
            <a:endParaRPr sz="700">
              <a:solidFill>
                <a:srgbClr val="020557"/>
              </a:solidFill>
            </a:endParaRPr>
          </a:p>
        </p:txBody>
      </p:sp>
      <p:grpSp>
        <p:nvGrpSpPr>
          <p:cNvPr id="90" name="Google Shape;90;p14"/>
          <p:cNvGrpSpPr/>
          <p:nvPr/>
        </p:nvGrpSpPr>
        <p:grpSpPr>
          <a:xfrm>
            <a:off x="3352873" y="3380743"/>
            <a:ext cx="2438206" cy="385565"/>
            <a:chOff x="0" y="-23709"/>
            <a:chExt cx="1284348" cy="203100"/>
          </a:xfrm>
        </p:grpSpPr>
        <p:sp>
          <p:nvSpPr>
            <p:cNvPr id="91" name="Google Shape;91;p14"/>
            <p:cNvSpPr/>
            <p:nvPr/>
          </p:nvSpPr>
          <p:spPr>
            <a:xfrm>
              <a:off x="0" y="0"/>
              <a:ext cx="1284348" cy="155620"/>
            </a:xfrm>
            <a:custGeom>
              <a:rect b="b" l="l" r="r" t="t"/>
              <a:pathLst>
                <a:path extrusionOk="0" h="155620" w="1284348">
                  <a:moveTo>
                    <a:pt x="77810" y="0"/>
                  </a:moveTo>
                  <a:lnTo>
                    <a:pt x="1206538" y="0"/>
                  </a:lnTo>
                  <a:cubicBezTo>
                    <a:pt x="1249511" y="0"/>
                    <a:pt x="1284348" y="34837"/>
                    <a:pt x="1284348" y="77810"/>
                  </a:cubicBezTo>
                  <a:lnTo>
                    <a:pt x="1284348" y="77810"/>
                  </a:lnTo>
                  <a:cubicBezTo>
                    <a:pt x="1284348" y="120783"/>
                    <a:pt x="1249511" y="155620"/>
                    <a:pt x="1206538" y="155620"/>
                  </a:cubicBezTo>
                  <a:lnTo>
                    <a:pt x="77810" y="155620"/>
                  </a:lnTo>
                  <a:cubicBezTo>
                    <a:pt x="34837" y="155620"/>
                    <a:pt x="0" y="120783"/>
                    <a:pt x="0" y="77810"/>
                  </a:cubicBezTo>
                  <a:lnTo>
                    <a:pt x="0" y="77810"/>
                  </a:lnTo>
                  <a:cubicBezTo>
                    <a:pt x="0" y="34837"/>
                    <a:pt x="34837" y="0"/>
                    <a:pt x="77810" y="0"/>
                  </a:cubicBezTo>
                  <a:close/>
                </a:path>
              </a:pathLst>
            </a:custGeom>
            <a:solidFill>
              <a:srgbClr val="DE1D5E"/>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2" name="Google Shape;92;p14"/>
            <p:cNvSpPr txBox="1"/>
            <p:nvPr/>
          </p:nvSpPr>
          <p:spPr>
            <a:xfrm>
              <a:off x="0" y="-23709"/>
              <a:ext cx="1284300" cy="203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8"/>
                </a:lnSpc>
                <a:spcBef>
                  <a:spcPts val="0"/>
                </a:spcBef>
                <a:spcAft>
                  <a:spcPts val="0"/>
                </a:spcAft>
                <a:buNone/>
              </a:pPr>
              <a:r>
                <a:rPr b="1" lang="en" sz="1200">
                  <a:solidFill>
                    <a:srgbClr val="FFFFFF"/>
                  </a:solidFill>
                  <a:latin typeface="Montserrat"/>
                  <a:ea typeface="Montserrat"/>
                  <a:cs typeface="Montserrat"/>
                  <a:sym typeface="Montserrat"/>
                </a:rPr>
                <a:t>03 Juni </a:t>
              </a:r>
              <a:r>
                <a:rPr b="1" i="0" lang="en" sz="1200" u="none" cap="none" strike="noStrike">
                  <a:solidFill>
                    <a:srgbClr val="FFFFFF"/>
                  </a:solidFill>
                  <a:latin typeface="Montserrat"/>
                  <a:ea typeface="Montserrat"/>
                  <a:cs typeface="Montserrat"/>
                  <a:sym typeface="Montserrat"/>
                </a:rPr>
                <a:t>2026</a:t>
              </a:r>
              <a:r>
                <a:rPr b="1" lang="en" sz="1200">
                  <a:solidFill>
                    <a:srgbClr val="FFFFFF"/>
                  </a:solidFill>
                  <a:latin typeface="Montserrat"/>
                  <a:ea typeface="Montserrat"/>
                  <a:cs typeface="Montserrat"/>
                  <a:sym typeface="Montserrat"/>
                </a:rPr>
                <a:t> </a:t>
              </a:r>
              <a:endParaRPr sz="700"/>
            </a:p>
          </p:txBody>
        </p:sp>
      </p:grpSp>
      <p:pic>
        <p:nvPicPr>
          <p:cNvPr id="93" name="Google Shape;93;p14" title="Logo-Resmi-PNG.png"/>
          <p:cNvPicPr preferRelativeResize="0"/>
          <p:nvPr/>
        </p:nvPicPr>
        <p:blipFill>
          <a:blip r:embed="rId10">
            <a:alphaModFix/>
          </a:blip>
          <a:stretch>
            <a:fillRect/>
          </a:stretch>
        </p:blipFill>
        <p:spPr>
          <a:xfrm>
            <a:off x="7964469" y="58430"/>
            <a:ext cx="624348" cy="472600"/>
          </a:xfrm>
          <a:prstGeom prst="rect">
            <a:avLst/>
          </a:prstGeom>
          <a:noFill/>
          <a:ln>
            <a:noFill/>
          </a:ln>
        </p:spPr>
      </p:pic>
      <p:pic>
        <p:nvPicPr>
          <p:cNvPr id="94" name="Google Shape;94;p14" title="dlhkp_kebumenkab_go_id_121125-link-4ae7995fa68151f80a4d1c1dd73f62ee.jpg"/>
          <p:cNvPicPr preferRelativeResize="0"/>
          <p:nvPr/>
        </p:nvPicPr>
        <p:blipFill>
          <a:blip r:embed="rId11">
            <a:alphaModFix/>
          </a:blip>
          <a:stretch>
            <a:fillRect/>
          </a:stretch>
        </p:blipFill>
        <p:spPr>
          <a:xfrm>
            <a:off x="8600701" y="96239"/>
            <a:ext cx="434800" cy="434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type="title"/>
          </p:nvPr>
        </p:nvSpPr>
        <p:spPr>
          <a:xfrm>
            <a:off x="311700" y="48713"/>
            <a:ext cx="78222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PROGRES DATA PESERTA </a:t>
            </a:r>
            <a:endParaRPr b="1" sz="2300">
              <a:solidFill>
                <a:srgbClr val="0C45A6"/>
              </a:solidFill>
              <a:latin typeface="Montserrat"/>
              <a:ea typeface="Montserrat"/>
              <a:cs typeface="Montserrat"/>
              <a:sym typeface="Montserrat"/>
            </a:endParaRPr>
          </a:p>
          <a:p>
            <a:pPr indent="0" lvl="0" marL="0" rtl="0" algn="ctr">
              <a:spcBef>
                <a:spcPts val="0"/>
              </a:spcBef>
              <a:spcAft>
                <a:spcPts val="0"/>
              </a:spcAft>
              <a:buClr>
                <a:schemeClr val="dk1"/>
              </a:buClr>
              <a:buFont typeface="Arial"/>
              <a:buNone/>
            </a:pPr>
            <a:r>
              <a:rPr b="1" lang="en" sz="2300">
                <a:solidFill>
                  <a:srgbClr val="DB2A38"/>
                </a:solidFill>
                <a:latin typeface="Montserrat"/>
                <a:ea typeface="Montserrat"/>
                <a:cs typeface="Montserrat"/>
                <a:sym typeface="Montserrat"/>
              </a:rPr>
              <a:t>SELEKSI KOMPETENSI TAMBAHAN</a:t>
            </a:r>
            <a:endParaRPr b="1" sz="2300">
              <a:solidFill>
                <a:srgbClr val="DB2A38"/>
              </a:solidFill>
              <a:latin typeface="Montserrat"/>
              <a:ea typeface="Montserrat"/>
              <a:cs typeface="Montserrat"/>
              <a:sym typeface="Montserrat"/>
            </a:endParaRPr>
          </a:p>
          <a:p>
            <a:pPr indent="0" lvl="0" marL="0" rtl="0" algn="ctr">
              <a:spcBef>
                <a:spcPts val="0"/>
              </a:spcBef>
              <a:spcAft>
                <a:spcPts val="0"/>
              </a:spcAft>
              <a:buNone/>
            </a:pPr>
            <a:r>
              <a:t/>
            </a:r>
            <a:endParaRPr/>
          </a:p>
        </p:txBody>
      </p:sp>
      <p:pic>
        <p:nvPicPr>
          <p:cNvPr id="100" name="Google Shape;100;p15"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101" name="Google Shape;101;p15"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102" name="Google Shape;102;p15"/>
          <p:cNvGrpSpPr/>
          <p:nvPr/>
        </p:nvGrpSpPr>
        <p:grpSpPr>
          <a:xfrm>
            <a:off x="92678" y="-664620"/>
            <a:ext cx="434807" cy="1236081"/>
            <a:chOff x="0" y="-38100"/>
            <a:chExt cx="297956" cy="847037"/>
          </a:xfrm>
        </p:grpSpPr>
        <p:sp>
          <p:nvSpPr>
            <p:cNvPr id="103" name="Google Shape;103;p15"/>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4" name="Google Shape;104;p15"/>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05" name="Google Shape;105;p15"/>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grpSp>
        <p:nvGrpSpPr>
          <p:cNvPr id="106" name="Google Shape;106;p15"/>
          <p:cNvGrpSpPr/>
          <p:nvPr/>
        </p:nvGrpSpPr>
        <p:grpSpPr>
          <a:xfrm>
            <a:off x="-84199" y="4787731"/>
            <a:ext cx="4073809" cy="768156"/>
            <a:chOff x="0" y="-9525"/>
            <a:chExt cx="3180427" cy="599700"/>
          </a:xfrm>
        </p:grpSpPr>
        <p:sp>
          <p:nvSpPr>
            <p:cNvPr id="107" name="Google Shape;107;p15"/>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8" name="Google Shape;108;p15"/>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09" name="Google Shape;109;p15"/>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10" name="Google Shape;110;p15"/>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pic>
        <p:nvPicPr>
          <p:cNvPr id="111" name="Google Shape;111;p15"/>
          <p:cNvPicPr preferRelativeResize="0"/>
          <p:nvPr/>
        </p:nvPicPr>
        <p:blipFill>
          <a:blip r:embed="rId7">
            <a:alphaModFix/>
          </a:blip>
          <a:stretch>
            <a:fillRect/>
          </a:stretch>
        </p:blipFill>
        <p:spPr>
          <a:xfrm>
            <a:off x="245525" y="925237"/>
            <a:ext cx="8652931" cy="367399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p:nvPr/>
        </p:nvSpPr>
        <p:spPr>
          <a:xfrm>
            <a:off x="283150" y="1268575"/>
            <a:ext cx="8415600" cy="2420100"/>
          </a:xfrm>
          <a:prstGeom prst="roundRect">
            <a:avLst>
              <a:gd fmla="val 5203" name="adj"/>
            </a:avLst>
          </a:prstGeom>
          <a:solidFill>
            <a:srgbClr val="073763"/>
          </a:solidFill>
          <a:ln cap="flat" cmpd="sng" w="19050">
            <a:solidFill>
              <a:srgbClr val="07376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6"/>
          <p:cNvSpPr txBox="1"/>
          <p:nvPr>
            <p:ph type="title"/>
          </p:nvPr>
        </p:nvSpPr>
        <p:spPr>
          <a:xfrm>
            <a:off x="525000" y="200675"/>
            <a:ext cx="7423500" cy="804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PROGRES DATA HASIL KELULUSAN</a:t>
            </a:r>
            <a:endParaRPr b="1" sz="2300">
              <a:solidFill>
                <a:srgbClr val="0C45A6"/>
              </a:solidFill>
              <a:latin typeface="Montserrat"/>
              <a:ea typeface="Montserrat"/>
              <a:cs typeface="Montserrat"/>
              <a:sym typeface="Montserrat"/>
            </a:endParaRPr>
          </a:p>
          <a:p>
            <a:pPr indent="0" lvl="0" marL="0" rtl="0" algn="ctr">
              <a:spcBef>
                <a:spcPts val="0"/>
              </a:spcBef>
              <a:spcAft>
                <a:spcPts val="0"/>
              </a:spcAft>
              <a:buClr>
                <a:schemeClr val="dk1"/>
              </a:buClr>
              <a:buFont typeface="Arial"/>
              <a:buNone/>
            </a:pPr>
            <a:r>
              <a:rPr b="1" lang="en" sz="2300">
                <a:solidFill>
                  <a:srgbClr val="DB2A38"/>
                </a:solidFill>
                <a:latin typeface="Montserrat"/>
                <a:ea typeface="Montserrat"/>
                <a:cs typeface="Montserrat"/>
                <a:sym typeface="Montserrat"/>
              </a:rPr>
              <a:t>INTEGRASI AKHIR ( SELKOM - SKT )</a:t>
            </a:r>
            <a:endParaRPr b="1" sz="2300">
              <a:solidFill>
                <a:srgbClr val="DB2A38"/>
              </a:solidFill>
              <a:latin typeface="Montserrat"/>
              <a:ea typeface="Montserrat"/>
              <a:cs typeface="Montserrat"/>
              <a:sym typeface="Montserrat"/>
            </a:endParaRPr>
          </a:p>
          <a:p>
            <a:pPr indent="0" lvl="0" marL="0" rtl="0" algn="ctr">
              <a:spcBef>
                <a:spcPts val="0"/>
              </a:spcBef>
              <a:spcAft>
                <a:spcPts val="0"/>
              </a:spcAft>
              <a:buNone/>
            </a:pPr>
            <a:r>
              <a:t/>
            </a:r>
            <a:endParaRPr b="1" sz="2300">
              <a:solidFill>
                <a:srgbClr val="0C45A6"/>
              </a:solidFill>
              <a:latin typeface="Montserrat"/>
              <a:ea typeface="Montserrat"/>
              <a:cs typeface="Montserrat"/>
              <a:sym typeface="Montserrat"/>
            </a:endParaRPr>
          </a:p>
        </p:txBody>
      </p:sp>
      <p:pic>
        <p:nvPicPr>
          <p:cNvPr id="118" name="Google Shape;118;p16"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119" name="Google Shape;119;p16"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120" name="Google Shape;120;p16"/>
          <p:cNvGrpSpPr/>
          <p:nvPr/>
        </p:nvGrpSpPr>
        <p:grpSpPr>
          <a:xfrm>
            <a:off x="92678" y="-664620"/>
            <a:ext cx="434807" cy="1236081"/>
            <a:chOff x="0" y="-38100"/>
            <a:chExt cx="297956" cy="847037"/>
          </a:xfrm>
        </p:grpSpPr>
        <p:sp>
          <p:nvSpPr>
            <p:cNvPr id="121" name="Google Shape;121;p16"/>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22" name="Google Shape;122;p16"/>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grpSp>
        <p:nvGrpSpPr>
          <p:cNvPr id="123" name="Google Shape;123;p16"/>
          <p:cNvGrpSpPr/>
          <p:nvPr/>
        </p:nvGrpSpPr>
        <p:grpSpPr>
          <a:xfrm>
            <a:off x="111201" y="4787731"/>
            <a:ext cx="4073809" cy="768156"/>
            <a:chOff x="0" y="-9525"/>
            <a:chExt cx="3180427" cy="599700"/>
          </a:xfrm>
        </p:grpSpPr>
        <p:sp>
          <p:nvSpPr>
            <p:cNvPr id="124" name="Google Shape;124;p16"/>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25" name="Google Shape;125;p16"/>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26" name="Google Shape;126;p16"/>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sp>
        <p:nvSpPr>
          <p:cNvPr id="127" name="Google Shape;127;p16"/>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28" name="Google Shape;128;p16"/>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graphicFrame>
        <p:nvGraphicFramePr>
          <p:cNvPr id="129" name="Google Shape;129;p16"/>
          <p:cNvGraphicFramePr/>
          <p:nvPr/>
        </p:nvGraphicFramePr>
        <p:xfrm>
          <a:off x="360558" y="1348248"/>
          <a:ext cx="3000000" cy="3000000"/>
        </p:xfrm>
        <a:graphic>
          <a:graphicData uri="http://schemas.openxmlformats.org/drawingml/2006/table">
            <a:tbl>
              <a:tblPr>
                <a:noFill/>
                <a:tableStyleId>{08279C95-BC5B-4D8E-941D-07AF4081F3AD}</a:tableStyleId>
              </a:tblPr>
              <a:tblGrid>
                <a:gridCol w="2353275"/>
                <a:gridCol w="977025"/>
                <a:gridCol w="977025"/>
                <a:gridCol w="987550"/>
                <a:gridCol w="987550"/>
                <a:gridCol w="987550"/>
                <a:gridCol w="987550"/>
              </a:tblGrid>
              <a:tr h="294125">
                <a:tc rowSpan="2">
                  <a:txBody>
                    <a:bodyPr/>
                    <a:lstStyle/>
                    <a:p>
                      <a:pPr indent="0" lvl="0" marL="0" rtl="0" algn="ctr">
                        <a:lnSpc>
                          <a:spcPct val="115000"/>
                        </a:lnSpc>
                        <a:spcBef>
                          <a:spcPts val="0"/>
                        </a:spcBef>
                        <a:spcAft>
                          <a:spcPts val="0"/>
                        </a:spcAft>
                        <a:buNone/>
                      </a:pPr>
                      <a:r>
                        <a:rPr b="1" lang="en" sz="1000">
                          <a:solidFill>
                            <a:srgbClr val="FFFFFF"/>
                          </a:solidFill>
                        </a:rPr>
                        <a:t>JABATAN</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rowSpan="2">
                  <a:txBody>
                    <a:bodyPr/>
                    <a:lstStyle/>
                    <a:p>
                      <a:pPr indent="0" lvl="0" marL="0" rtl="0" algn="ctr">
                        <a:lnSpc>
                          <a:spcPct val="115000"/>
                        </a:lnSpc>
                        <a:spcBef>
                          <a:spcPts val="0"/>
                        </a:spcBef>
                        <a:spcAft>
                          <a:spcPts val="0"/>
                        </a:spcAft>
                        <a:buNone/>
                      </a:pPr>
                      <a:r>
                        <a:rPr b="1" lang="en" sz="1000">
                          <a:solidFill>
                            <a:srgbClr val="FFFFFF"/>
                          </a:solidFill>
                        </a:rPr>
                        <a:t>KEBUTUHAN</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rowSpan="2">
                  <a:txBody>
                    <a:bodyPr/>
                    <a:lstStyle/>
                    <a:p>
                      <a:pPr indent="0" lvl="0" marL="0" rtl="0" algn="ctr">
                        <a:lnSpc>
                          <a:spcPct val="115000"/>
                        </a:lnSpc>
                        <a:spcBef>
                          <a:spcPts val="0"/>
                        </a:spcBef>
                        <a:spcAft>
                          <a:spcPts val="0"/>
                        </a:spcAft>
                        <a:buNone/>
                      </a:pPr>
                      <a:r>
                        <a:rPr b="1" lang="en" sz="1000">
                          <a:solidFill>
                            <a:srgbClr val="FFFFFF"/>
                          </a:solidFill>
                        </a:rPr>
                        <a:t>PESERTA SKT</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gridSpan="4">
                  <a:txBody>
                    <a:bodyPr/>
                    <a:lstStyle/>
                    <a:p>
                      <a:pPr indent="0" lvl="0" marL="0" rtl="0" algn="ctr">
                        <a:lnSpc>
                          <a:spcPct val="115000"/>
                        </a:lnSpc>
                        <a:spcBef>
                          <a:spcPts val="0"/>
                        </a:spcBef>
                        <a:spcAft>
                          <a:spcPts val="0"/>
                        </a:spcAft>
                        <a:buNone/>
                      </a:pPr>
                      <a:r>
                        <a:rPr b="1" lang="en" sz="1000">
                          <a:solidFill>
                            <a:srgbClr val="FFFFFF"/>
                          </a:solidFill>
                        </a:rPr>
                        <a:t>KELULUSAN</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hMerge="1"/>
                <a:tc hMerge="1"/>
                <a:tc hMerge="1"/>
              </a:tr>
              <a:tr h="205500">
                <a:tc vMerge="1"/>
                <a:tc vMerge="1"/>
                <a:tc vMerge="1"/>
                <a:tc>
                  <a:txBody>
                    <a:bodyPr/>
                    <a:lstStyle/>
                    <a:p>
                      <a:pPr indent="0" lvl="0" marL="0" rtl="0" algn="ctr">
                        <a:lnSpc>
                          <a:spcPct val="115000"/>
                        </a:lnSpc>
                        <a:spcBef>
                          <a:spcPts val="0"/>
                        </a:spcBef>
                        <a:spcAft>
                          <a:spcPts val="0"/>
                        </a:spcAft>
                        <a:buNone/>
                      </a:pPr>
                      <a:r>
                        <a:rPr b="1" lang="en" sz="1000">
                          <a:solidFill>
                            <a:srgbClr val="FFFFFF"/>
                          </a:solidFill>
                        </a:rPr>
                        <a:t>P*</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a:txBody>
                    <a:bodyPr/>
                    <a:lstStyle/>
                    <a:p>
                      <a:pPr indent="0" lvl="0" marL="0" rtl="0" algn="ctr">
                        <a:lnSpc>
                          <a:spcPct val="115000"/>
                        </a:lnSpc>
                        <a:spcBef>
                          <a:spcPts val="0"/>
                        </a:spcBef>
                        <a:spcAft>
                          <a:spcPts val="0"/>
                        </a:spcAft>
                        <a:buNone/>
                      </a:pPr>
                      <a:r>
                        <a:rPr b="1" lang="en" sz="1000">
                          <a:solidFill>
                            <a:srgbClr val="FFFFFF"/>
                          </a:solidFill>
                        </a:rPr>
                        <a:t>P1**</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a:txBody>
                    <a:bodyPr/>
                    <a:lstStyle/>
                    <a:p>
                      <a:pPr indent="0" lvl="0" marL="0" rtl="0" algn="ctr">
                        <a:lnSpc>
                          <a:spcPct val="115000"/>
                        </a:lnSpc>
                        <a:spcBef>
                          <a:spcPts val="0"/>
                        </a:spcBef>
                        <a:spcAft>
                          <a:spcPts val="0"/>
                        </a:spcAft>
                        <a:buNone/>
                      </a:pPr>
                      <a:r>
                        <a:rPr b="1" lang="en" sz="1000">
                          <a:solidFill>
                            <a:srgbClr val="FFFFFF"/>
                          </a:solidFill>
                        </a:rPr>
                        <a:t>P2***</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c>
                  <a:txBody>
                    <a:bodyPr/>
                    <a:lstStyle/>
                    <a:p>
                      <a:pPr indent="0" lvl="0" marL="0" rtl="0" algn="ctr">
                        <a:lnSpc>
                          <a:spcPct val="115000"/>
                        </a:lnSpc>
                        <a:spcBef>
                          <a:spcPts val="0"/>
                        </a:spcBef>
                        <a:spcAft>
                          <a:spcPts val="0"/>
                        </a:spcAft>
                        <a:buNone/>
                      </a:pPr>
                      <a:r>
                        <a:rPr b="1" lang="en" sz="1000">
                          <a:solidFill>
                            <a:srgbClr val="FFFFFF"/>
                          </a:solidFill>
                        </a:rPr>
                        <a:t>TOTAL</a:t>
                      </a:r>
                      <a:endParaRPr b="1" sz="1000">
                        <a:solidFill>
                          <a:srgbClr val="FFFFFF"/>
                        </a:solidFill>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73763"/>
                    </a:solidFill>
                  </a:tcPr>
                </a:tc>
              </a:tr>
              <a:tr h="294125">
                <a:tc>
                  <a:txBody>
                    <a:bodyPr/>
                    <a:lstStyle/>
                    <a:p>
                      <a:pPr indent="0" lvl="0" marL="0" rtl="0" algn="l">
                        <a:lnSpc>
                          <a:spcPct val="115000"/>
                        </a:lnSpc>
                        <a:spcBef>
                          <a:spcPts val="0"/>
                        </a:spcBef>
                        <a:spcAft>
                          <a:spcPts val="0"/>
                        </a:spcAft>
                        <a:buNone/>
                      </a:pPr>
                      <a:r>
                        <a:rPr lang="en" sz="1000"/>
                        <a:t>MANAJER - KDKMP</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30.000</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82.701</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21.994</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8.006</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0</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30.000</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294125">
                <a:tc>
                  <a:txBody>
                    <a:bodyPr/>
                    <a:lstStyle/>
                    <a:p>
                      <a:pPr indent="0" lvl="0" marL="0" rtl="0" algn="l">
                        <a:lnSpc>
                          <a:spcPct val="115000"/>
                        </a:lnSpc>
                        <a:spcBef>
                          <a:spcPts val="0"/>
                        </a:spcBef>
                        <a:spcAft>
                          <a:spcPts val="0"/>
                        </a:spcAft>
                        <a:buNone/>
                      </a:pPr>
                      <a:r>
                        <a:rPr lang="en" sz="1000"/>
                        <a:t>MANAJER OPERASIONAL - KNMP</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3.166</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395</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508</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466</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294125">
                <a:tc>
                  <a:txBody>
                    <a:bodyPr/>
                    <a:lstStyle/>
                    <a:p>
                      <a:pPr indent="0" lvl="0" marL="0" rtl="0" algn="l">
                        <a:lnSpc>
                          <a:spcPct val="115000"/>
                        </a:lnSpc>
                        <a:spcBef>
                          <a:spcPts val="0"/>
                        </a:spcBef>
                        <a:spcAft>
                          <a:spcPts val="0"/>
                        </a:spcAft>
                        <a:buNone/>
                      </a:pPr>
                      <a:r>
                        <a:rPr lang="en" sz="1000"/>
                        <a:t>KEPALA PRODUKSI</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2.777</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304</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436</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629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294125">
                <a:tc>
                  <a:txBody>
                    <a:bodyPr/>
                    <a:lstStyle/>
                    <a:p>
                      <a:pPr indent="0" lvl="0" marL="0" rtl="0" algn="l">
                        <a:lnSpc>
                          <a:spcPct val="115000"/>
                        </a:lnSpc>
                        <a:spcBef>
                          <a:spcPts val="0"/>
                        </a:spcBef>
                        <a:spcAft>
                          <a:spcPts val="0"/>
                        </a:spcAft>
                        <a:buNone/>
                      </a:pPr>
                      <a:r>
                        <a:rPr lang="en" sz="1000"/>
                        <a:t>PENJAMIN MUTU</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5.484</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713</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656</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0</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294125">
                <a:tc>
                  <a:txBody>
                    <a:bodyPr/>
                    <a:lstStyle/>
                    <a:p>
                      <a:pPr indent="0" lvl="0" marL="0" rtl="0" algn="l">
                        <a:lnSpc>
                          <a:spcPct val="115000"/>
                        </a:lnSpc>
                        <a:spcBef>
                          <a:spcPts val="0"/>
                        </a:spcBef>
                        <a:spcAft>
                          <a:spcPts val="0"/>
                        </a:spcAft>
                        <a:buNone/>
                      </a:pPr>
                      <a:r>
                        <a:rPr lang="en" sz="1000"/>
                        <a:t>ADMINISTRASI KEUANGAN</a:t>
                      </a:r>
                      <a:endParaRPr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7.030</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836</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533</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0</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lang="en" sz="1000"/>
                        <a:t>1.369</a:t>
                      </a:r>
                      <a:endParaRPr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294125">
                <a:tc>
                  <a:txBody>
                    <a:bodyPr/>
                    <a:lstStyle/>
                    <a:p>
                      <a:pPr indent="0" lvl="0" marL="0" rtl="0" algn="l">
                        <a:lnSpc>
                          <a:spcPct val="115000"/>
                        </a:lnSpc>
                        <a:spcBef>
                          <a:spcPts val="0"/>
                        </a:spcBef>
                        <a:spcAft>
                          <a:spcPts val="0"/>
                        </a:spcAft>
                        <a:buNone/>
                      </a:pPr>
                      <a:r>
                        <a:rPr b="1" lang="en" sz="1000"/>
                        <a:t>TOTAL</a:t>
                      </a:r>
                      <a:endParaRPr b="1" sz="1000"/>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c>
                  <a:txBody>
                    <a:bodyPr/>
                    <a:lstStyle/>
                    <a:p>
                      <a:pPr indent="0" lvl="0" marL="0" rtl="0" algn="ctr">
                        <a:lnSpc>
                          <a:spcPct val="115000"/>
                        </a:lnSpc>
                        <a:spcBef>
                          <a:spcPts val="0"/>
                        </a:spcBef>
                        <a:spcAft>
                          <a:spcPts val="0"/>
                        </a:spcAft>
                        <a:buNone/>
                      </a:pPr>
                      <a:r>
                        <a:rPr b="1" lang="en" sz="1000"/>
                        <a:t>35.476</a:t>
                      </a:r>
                      <a:endParaRPr b="1"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c>
                  <a:txBody>
                    <a:bodyPr/>
                    <a:lstStyle/>
                    <a:p>
                      <a:pPr indent="0" lvl="0" marL="0" rtl="0" algn="ctr">
                        <a:lnSpc>
                          <a:spcPct val="115000"/>
                        </a:lnSpc>
                        <a:spcBef>
                          <a:spcPts val="0"/>
                        </a:spcBef>
                        <a:spcAft>
                          <a:spcPts val="0"/>
                        </a:spcAft>
                        <a:buNone/>
                      </a:pPr>
                      <a:r>
                        <a:rPr b="1" lang="en" sz="1000"/>
                        <a:t>101.158</a:t>
                      </a:r>
                      <a:endParaRPr b="1"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c>
                  <a:txBody>
                    <a:bodyPr/>
                    <a:lstStyle/>
                    <a:p>
                      <a:pPr indent="0" lvl="0" marL="0" rtl="0" algn="ctr">
                        <a:lnSpc>
                          <a:spcPct val="115000"/>
                        </a:lnSpc>
                        <a:spcBef>
                          <a:spcPts val="0"/>
                        </a:spcBef>
                        <a:spcAft>
                          <a:spcPts val="0"/>
                        </a:spcAft>
                        <a:buNone/>
                      </a:pPr>
                      <a:r>
                        <a:rPr b="1" lang="en" sz="1000"/>
                        <a:t>24.242</a:t>
                      </a:r>
                      <a:endParaRPr b="1"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c>
                  <a:txBody>
                    <a:bodyPr/>
                    <a:lstStyle/>
                    <a:p>
                      <a:pPr indent="0" lvl="0" marL="0" rtl="0" algn="ctr">
                        <a:lnSpc>
                          <a:spcPct val="115000"/>
                        </a:lnSpc>
                        <a:spcBef>
                          <a:spcPts val="0"/>
                        </a:spcBef>
                        <a:spcAft>
                          <a:spcPts val="0"/>
                        </a:spcAft>
                        <a:buNone/>
                      </a:pPr>
                      <a:r>
                        <a:rPr b="1" lang="en" sz="1000"/>
                        <a:t>10.139</a:t>
                      </a:r>
                      <a:endParaRPr b="1"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c>
                  <a:txBody>
                    <a:bodyPr/>
                    <a:lstStyle/>
                    <a:p>
                      <a:pPr indent="0" lvl="0" marL="0" rtl="0" algn="ctr">
                        <a:lnSpc>
                          <a:spcPct val="115000"/>
                        </a:lnSpc>
                        <a:spcBef>
                          <a:spcPts val="0"/>
                        </a:spcBef>
                        <a:spcAft>
                          <a:spcPts val="0"/>
                        </a:spcAft>
                        <a:buNone/>
                      </a:pPr>
                      <a:r>
                        <a:rPr b="1" lang="en" sz="1000"/>
                        <a:t>1.095</a:t>
                      </a:r>
                      <a:endParaRPr b="1"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c>
                  <a:txBody>
                    <a:bodyPr/>
                    <a:lstStyle/>
                    <a:p>
                      <a:pPr indent="0" lvl="0" marL="0" rtl="0" algn="ctr">
                        <a:lnSpc>
                          <a:spcPct val="115000"/>
                        </a:lnSpc>
                        <a:spcBef>
                          <a:spcPts val="0"/>
                        </a:spcBef>
                        <a:spcAft>
                          <a:spcPts val="0"/>
                        </a:spcAft>
                        <a:buNone/>
                      </a:pPr>
                      <a:r>
                        <a:rPr b="1" lang="en" sz="1000"/>
                        <a:t>35.476</a:t>
                      </a:r>
                      <a:endParaRPr b="1" sz="1000"/>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0E0E3"/>
                    </a:solidFill>
                  </a:tcPr>
                </a:tc>
              </a:tr>
            </a:tbl>
          </a:graphicData>
        </a:graphic>
      </p:graphicFrame>
      <p:sp>
        <p:nvSpPr>
          <p:cNvPr id="130" name="Google Shape;130;p16"/>
          <p:cNvSpPr/>
          <p:nvPr/>
        </p:nvSpPr>
        <p:spPr>
          <a:xfrm>
            <a:off x="172975" y="4025963"/>
            <a:ext cx="4494900" cy="704100"/>
          </a:xfrm>
          <a:prstGeom prst="roundRect">
            <a:avLst>
              <a:gd fmla="val 16667" name="adj"/>
            </a:avLst>
          </a:prstGeom>
          <a:solidFill>
            <a:srgbClr val="F6F9FD"/>
          </a:solidFill>
          <a:ln cap="flat" cmpd="sng" w="9525">
            <a:solidFill>
              <a:srgbClr val="0737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P* : Memenuhi Nilai Kognitif &gt;= 110</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P1**: Memenuhi Nilai Kognitif 100 - 109</a:t>
            </a:r>
            <a:endParaRPr sz="1000">
              <a:solidFill>
                <a:schemeClr val="dk1"/>
              </a:solidFill>
            </a:endParaRPr>
          </a:p>
          <a:p>
            <a:pPr indent="0" lvl="0" marL="0" rtl="0" algn="l">
              <a:spcBef>
                <a:spcPts val="0"/>
              </a:spcBef>
              <a:spcAft>
                <a:spcPts val="0"/>
              </a:spcAft>
              <a:buClr>
                <a:schemeClr val="dk1"/>
              </a:buClr>
              <a:buSzPts val="1100"/>
              <a:buFont typeface="Arial"/>
              <a:buNone/>
            </a:pPr>
            <a:r>
              <a:rPr lang="en" sz="1000">
                <a:solidFill>
                  <a:schemeClr val="dk1"/>
                </a:solidFill>
              </a:rPr>
              <a:t>P2***: Memenuhi Nilai Kognitif 90 - 99 dan Nilai Substansi &gt;= 71</a:t>
            </a:r>
            <a:endParaRPr sz="1000">
              <a:solidFill>
                <a:schemeClr val="dk1"/>
              </a:solidFill>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p:txBody>
      </p:sp>
      <p:sp>
        <p:nvSpPr>
          <p:cNvPr id="131" name="Google Shape;131;p16"/>
          <p:cNvSpPr/>
          <p:nvPr/>
        </p:nvSpPr>
        <p:spPr>
          <a:xfrm>
            <a:off x="283156" y="3873050"/>
            <a:ext cx="1572300" cy="166800"/>
          </a:xfrm>
          <a:prstGeom prst="rect">
            <a:avLst/>
          </a:prstGeom>
          <a:solidFill>
            <a:srgbClr val="17308A"/>
          </a:solidFill>
          <a:ln cap="flat" cmpd="sng" w="9525">
            <a:solidFill>
              <a:srgbClr val="00308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900">
                <a:solidFill>
                  <a:schemeClr val="lt1"/>
                </a:solidFill>
                <a:latin typeface="Poppins"/>
                <a:ea typeface="Poppins"/>
                <a:cs typeface="Poppins"/>
                <a:sym typeface="Poppins"/>
              </a:rPr>
              <a:t>KETERANGAN</a:t>
            </a:r>
            <a:endParaRPr b="1" sz="900">
              <a:solidFill>
                <a:schemeClr val="lt1"/>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grpSp>
        <p:nvGrpSpPr>
          <p:cNvPr id="136" name="Google Shape;136;p17"/>
          <p:cNvGrpSpPr/>
          <p:nvPr/>
        </p:nvGrpSpPr>
        <p:grpSpPr>
          <a:xfrm>
            <a:off x="111201" y="4787731"/>
            <a:ext cx="4073809" cy="768156"/>
            <a:chOff x="0" y="-9525"/>
            <a:chExt cx="3180427" cy="599700"/>
          </a:xfrm>
        </p:grpSpPr>
        <p:sp>
          <p:nvSpPr>
            <p:cNvPr id="137" name="Google Shape;137;p17"/>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38" name="Google Shape;138;p17"/>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39" name="Google Shape;139;p17"/>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3">
              <a:alphaModFix/>
            </a:blip>
            <a:stretch>
              <a:fillRect b="0" l="0" r="0" t="0"/>
            </a:stretch>
          </a:blipFill>
          <a:ln>
            <a:noFill/>
          </a:ln>
        </p:spPr>
      </p:sp>
      <p:pic>
        <p:nvPicPr>
          <p:cNvPr id="140" name="Google Shape;140;p17" title="Logo-Resmi-PNG.png"/>
          <p:cNvPicPr preferRelativeResize="0"/>
          <p:nvPr/>
        </p:nvPicPr>
        <p:blipFill>
          <a:blip r:embed="rId4">
            <a:alphaModFix/>
          </a:blip>
          <a:stretch>
            <a:fillRect/>
          </a:stretch>
        </p:blipFill>
        <p:spPr>
          <a:xfrm>
            <a:off x="7964469" y="58430"/>
            <a:ext cx="624348" cy="472600"/>
          </a:xfrm>
          <a:prstGeom prst="rect">
            <a:avLst/>
          </a:prstGeom>
          <a:noFill/>
          <a:ln>
            <a:noFill/>
          </a:ln>
        </p:spPr>
      </p:pic>
      <p:pic>
        <p:nvPicPr>
          <p:cNvPr id="141" name="Google Shape;141;p17" title="dlhkp_kebumenkab_go_id_121125-link-4ae7995fa68151f80a4d1c1dd73f62ee.jpg"/>
          <p:cNvPicPr preferRelativeResize="0"/>
          <p:nvPr/>
        </p:nvPicPr>
        <p:blipFill>
          <a:blip r:embed="rId5">
            <a:alphaModFix/>
          </a:blip>
          <a:stretch>
            <a:fillRect/>
          </a:stretch>
        </p:blipFill>
        <p:spPr>
          <a:xfrm>
            <a:off x="8600701" y="96239"/>
            <a:ext cx="434800" cy="434800"/>
          </a:xfrm>
          <a:prstGeom prst="rect">
            <a:avLst/>
          </a:prstGeom>
          <a:noFill/>
          <a:ln>
            <a:noFill/>
          </a:ln>
        </p:spPr>
      </p:pic>
      <p:grpSp>
        <p:nvGrpSpPr>
          <p:cNvPr id="142" name="Google Shape;142;p17"/>
          <p:cNvGrpSpPr/>
          <p:nvPr/>
        </p:nvGrpSpPr>
        <p:grpSpPr>
          <a:xfrm>
            <a:off x="92678" y="-664620"/>
            <a:ext cx="434807" cy="1236081"/>
            <a:chOff x="0" y="-38100"/>
            <a:chExt cx="297956" cy="847037"/>
          </a:xfrm>
        </p:grpSpPr>
        <p:sp>
          <p:nvSpPr>
            <p:cNvPr id="143" name="Google Shape;143;p17"/>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44" name="Google Shape;144;p17"/>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45" name="Google Shape;145;p17"/>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6">
              <a:alphaModFix/>
            </a:blip>
            <a:stretch>
              <a:fillRect b="0" l="0" r="0" t="0"/>
            </a:stretch>
          </a:blipFill>
          <a:ln>
            <a:noFill/>
          </a:ln>
        </p:spPr>
      </p:sp>
      <p:grpSp>
        <p:nvGrpSpPr>
          <p:cNvPr id="146" name="Google Shape;146;p17"/>
          <p:cNvGrpSpPr/>
          <p:nvPr/>
        </p:nvGrpSpPr>
        <p:grpSpPr>
          <a:xfrm>
            <a:off x="358256" y="1064175"/>
            <a:ext cx="8496226" cy="3786825"/>
            <a:chOff x="120750" y="1064175"/>
            <a:chExt cx="8496226" cy="3786825"/>
          </a:xfrm>
        </p:grpSpPr>
        <p:pic>
          <p:nvPicPr>
            <p:cNvPr id="147" name="Google Shape;147;p17"/>
            <p:cNvPicPr preferRelativeResize="0"/>
            <p:nvPr/>
          </p:nvPicPr>
          <p:blipFill rotWithShape="1">
            <a:blip r:embed="rId7">
              <a:alphaModFix/>
            </a:blip>
            <a:srcRect b="10661" l="512" r="936" t="18124"/>
            <a:stretch/>
          </p:blipFill>
          <p:spPr>
            <a:xfrm>
              <a:off x="120750" y="1064175"/>
              <a:ext cx="8496226" cy="3455350"/>
            </a:xfrm>
            <a:prstGeom prst="rect">
              <a:avLst/>
            </a:prstGeom>
            <a:noFill/>
            <a:ln>
              <a:noFill/>
            </a:ln>
          </p:spPr>
        </p:pic>
        <p:sp>
          <p:nvSpPr>
            <p:cNvPr id="148" name="Google Shape;148;p17"/>
            <p:cNvSpPr/>
            <p:nvPr/>
          </p:nvSpPr>
          <p:spPr>
            <a:xfrm>
              <a:off x="3308675" y="1310100"/>
              <a:ext cx="604800" cy="143700"/>
            </a:xfrm>
            <a:prstGeom prst="rect">
              <a:avLst/>
            </a:prstGeom>
            <a:solidFill>
              <a:srgbClr val="FA7D0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900">
                  <a:solidFill>
                    <a:schemeClr val="lt1"/>
                  </a:solidFill>
                </a:rPr>
                <a:t>TL</a:t>
              </a:r>
              <a:endParaRPr b="1" sz="900">
                <a:solidFill>
                  <a:schemeClr val="lt1"/>
                </a:solidFill>
              </a:endParaRPr>
            </a:p>
          </p:txBody>
        </p:sp>
        <p:sp>
          <p:nvSpPr>
            <p:cNvPr id="149" name="Google Shape;149;p17"/>
            <p:cNvSpPr/>
            <p:nvPr/>
          </p:nvSpPr>
          <p:spPr>
            <a:xfrm>
              <a:off x="7642225" y="1736350"/>
              <a:ext cx="381000" cy="143700"/>
            </a:xfrm>
            <a:prstGeom prst="rect">
              <a:avLst/>
            </a:prstGeom>
            <a:solidFill>
              <a:srgbClr val="F4F8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800">
                <a:solidFill>
                  <a:srgbClr val="FB8901"/>
                </a:solidFill>
              </a:endParaRPr>
            </a:p>
          </p:txBody>
        </p:sp>
        <p:sp>
          <p:nvSpPr>
            <p:cNvPr id="150" name="Google Shape;150;p17"/>
            <p:cNvSpPr txBox="1"/>
            <p:nvPr/>
          </p:nvSpPr>
          <p:spPr>
            <a:xfrm>
              <a:off x="6750625" y="3618500"/>
              <a:ext cx="129600" cy="143700"/>
            </a:xfrm>
            <a:prstGeom prst="rect">
              <a:avLst/>
            </a:prstGeom>
            <a:solidFill>
              <a:srgbClr val="F4F8FE"/>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800">
                <a:solidFill>
                  <a:schemeClr val="dk2"/>
                </a:solidFill>
              </a:endParaRPr>
            </a:p>
          </p:txBody>
        </p:sp>
        <p:sp>
          <p:nvSpPr>
            <p:cNvPr id="151" name="Google Shape;151;p17"/>
            <p:cNvSpPr txBox="1"/>
            <p:nvPr/>
          </p:nvSpPr>
          <p:spPr>
            <a:xfrm>
              <a:off x="6642751" y="3544279"/>
              <a:ext cx="397800" cy="2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2"/>
                  </a:solidFill>
                </a:rPr>
                <a:t>TL</a:t>
              </a:r>
              <a:endParaRPr b="1" sz="900">
                <a:solidFill>
                  <a:schemeClr val="dk2"/>
                </a:solidFill>
              </a:endParaRPr>
            </a:p>
          </p:txBody>
        </p:sp>
        <p:sp>
          <p:nvSpPr>
            <p:cNvPr id="152" name="Google Shape;152;p17"/>
            <p:cNvSpPr txBox="1"/>
            <p:nvPr/>
          </p:nvSpPr>
          <p:spPr>
            <a:xfrm>
              <a:off x="7600950" y="1635125"/>
              <a:ext cx="368400" cy="14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800">
                  <a:solidFill>
                    <a:srgbClr val="FB8901"/>
                  </a:solidFill>
                </a:rPr>
                <a:t>TL</a:t>
              </a:r>
              <a:endParaRPr b="1" sz="800">
                <a:solidFill>
                  <a:srgbClr val="FB8901"/>
                </a:solidFill>
              </a:endParaRPr>
            </a:p>
            <a:p>
              <a:pPr indent="0" lvl="0" marL="0" rtl="0" algn="l">
                <a:spcBef>
                  <a:spcPts val="0"/>
                </a:spcBef>
                <a:spcAft>
                  <a:spcPts val="0"/>
                </a:spcAft>
                <a:buNone/>
              </a:pPr>
              <a:r>
                <a:t/>
              </a:r>
              <a:endParaRPr sz="1800">
                <a:solidFill>
                  <a:schemeClr val="dk2"/>
                </a:solidFill>
              </a:endParaRPr>
            </a:p>
          </p:txBody>
        </p:sp>
        <p:sp>
          <p:nvSpPr>
            <p:cNvPr id="153" name="Google Shape;153;p17"/>
            <p:cNvSpPr/>
            <p:nvPr/>
          </p:nvSpPr>
          <p:spPr>
            <a:xfrm>
              <a:off x="6031000" y="2987575"/>
              <a:ext cx="2532000" cy="1434000"/>
            </a:xfrm>
            <a:prstGeom prst="roundRect">
              <a:avLst>
                <a:gd fmla="val 16667" name="adj"/>
              </a:avLst>
            </a:prstGeom>
            <a:solidFill>
              <a:srgbClr val="F6F9F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STATUS KELULUSAN</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700">
                  <a:solidFill>
                    <a:schemeClr val="dk1"/>
                  </a:solidFill>
                  <a:latin typeface="Poppins"/>
                  <a:ea typeface="Poppins"/>
                  <a:cs typeface="Poppins"/>
                  <a:sym typeface="Poppins"/>
                </a:rPr>
                <a:t>LULUS : Memenuhi NAB, MS &amp; mengisi kebutuhan</a:t>
              </a:r>
              <a:endParaRPr sz="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700">
                  <a:solidFill>
                    <a:schemeClr val="dk1"/>
                  </a:solidFill>
                  <a:latin typeface="Poppins"/>
                  <a:ea typeface="Poppins"/>
                  <a:cs typeface="Poppins"/>
                  <a:sym typeface="Poppins"/>
                </a:rPr>
                <a:t>TL        : Memenuhi NAB, MS namun tidak mengisi kebutuhan</a:t>
              </a:r>
              <a:br>
                <a:rPr lang="en" sz="700">
                  <a:solidFill>
                    <a:schemeClr val="dk1"/>
                  </a:solidFill>
                  <a:latin typeface="Poppins"/>
                  <a:ea typeface="Poppins"/>
                  <a:cs typeface="Poppins"/>
                  <a:sym typeface="Poppins"/>
                </a:rPr>
              </a:br>
              <a:r>
                <a:rPr lang="en" sz="700">
                  <a:solidFill>
                    <a:schemeClr val="dk1"/>
                  </a:solidFill>
                  <a:latin typeface="Poppins"/>
                  <a:ea typeface="Poppins"/>
                  <a:cs typeface="Poppins"/>
                  <a:sym typeface="Poppins"/>
                </a:rPr>
                <a:t>TH        : Tidak Hadir</a:t>
              </a:r>
              <a:endParaRPr sz="700">
                <a:solidFill>
                  <a:schemeClr val="dk1"/>
                </a:solidFill>
                <a:latin typeface="Poppins"/>
                <a:ea typeface="Poppins"/>
                <a:cs typeface="Poppins"/>
                <a:sym typeface="Poppins"/>
              </a:endParaRPr>
            </a:p>
            <a:p>
              <a:pPr indent="0" lvl="0" marL="0" rtl="0" algn="l">
                <a:spcBef>
                  <a:spcPts val="0"/>
                </a:spcBef>
                <a:spcAft>
                  <a:spcPts val="0"/>
                </a:spcAft>
                <a:buNone/>
              </a:pPr>
              <a:r>
                <a:rPr lang="en" sz="700">
                  <a:solidFill>
                    <a:schemeClr val="dk1"/>
                  </a:solidFill>
                  <a:latin typeface="Poppins"/>
                  <a:ea typeface="Poppins"/>
                  <a:cs typeface="Poppins"/>
                  <a:sym typeface="Poppins"/>
                </a:rPr>
                <a:t>TMS     : Tidak Memenuhi Syarat </a:t>
              </a:r>
              <a:endParaRPr sz="700">
                <a:solidFill>
                  <a:schemeClr val="dk1"/>
                </a:solidFill>
                <a:latin typeface="Poppins"/>
                <a:ea typeface="Poppins"/>
                <a:cs typeface="Poppins"/>
                <a:sym typeface="Poppins"/>
              </a:endParaRPr>
            </a:p>
            <a:p>
              <a:pPr indent="0" lvl="0" marL="0" rtl="0" algn="l">
                <a:spcBef>
                  <a:spcPts val="0"/>
                </a:spcBef>
                <a:spcAft>
                  <a:spcPts val="0"/>
                </a:spcAft>
                <a:buNone/>
              </a:pPr>
              <a:r>
                <a:t/>
              </a:r>
              <a:endParaRPr sz="7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rPr>
                <a:t>KATEGORI NAB</a:t>
              </a:r>
              <a:endParaRPr b="1" sz="800">
                <a:solidFill>
                  <a:schemeClr val="dk1"/>
                </a:solidFill>
              </a:endParaRPr>
            </a:p>
            <a:p>
              <a:pPr indent="0" lvl="0" marL="0" rtl="0" algn="l">
                <a:spcBef>
                  <a:spcPts val="0"/>
                </a:spcBef>
                <a:spcAft>
                  <a:spcPts val="0"/>
                </a:spcAft>
                <a:buNone/>
              </a:pPr>
              <a:r>
                <a:rPr lang="en" sz="800">
                  <a:solidFill>
                    <a:schemeClr val="dk1"/>
                  </a:solidFill>
                </a:rPr>
                <a:t>P   : &gt;=110 </a:t>
              </a:r>
              <a:endParaRPr sz="800">
                <a:solidFill>
                  <a:schemeClr val="dk1"/>
                </a:solidFill>
              </a:endParaRPr>
            </a:p>
            <a:p>
              <a:pPr indent="0" lvl="0" marL="0" rtl="0" algn="l">
                <a:spcBef>
                  <a:spcPts val="0"/>
                </a:spcBef>
                <a:spcAft>
                  <a:spcPts val="0"/>
                </a:spcAft>
                <a:buNone/>
              </a:pPr>
              <a:r>
                <a:rPr lang="en" sz="800">
                  <a:solidFill>
                    <a:schemeClr val="dk1"/>
                  </a:solidFill>
                </a:rPr>
                <a:t>P1 : 100-109 </a:t>
              </a:r>
              <a:endParaRPr sz="800">
                <a:solidFill>
                  <a:schemeClr val="dk1"/>
                </a:solidFill>
              </a:endParaRPr>
            </a:p>
            <a:p>
              <a:pPr indent="0" lvl="0" marL="0" rtl="0" algn="l">
                <a:spcBef>
                  <a:spcPts val="0"/>
                </a:spcBef>
                <a:spcAft>
                  <a:spcPts val="0"/>
                </a:spcAft>
                <a:buNone/>
              </a:pPr>
              <a:r>
                <a:rPr lang="en" sz="800">
                  <a:solidFill>
                    <a:schemeClr val="dk1"/>
                  </a:solidFill>
                </a:rPr>
                <a:t>P2 : 90-99 &amp; Substansi &gt;= 71</a:t>
              </a:r>
              <a:endParaRPr>
                <a:latin typeface="Poppins"/>
                <a:ea typeface="Poppins"/>
                <a:cs typeface="Poppins"/>
                <a:sym typeface="Poppins"/>
              </a:endParaRPr>
            </a:p>
          </p:txBody>
        </p:sp>
        <p:sp>
          <p:nvSpPr>
            <p:cNvPr id="154" name="Google Shape;154;p17"/>
            <p:cNvSpPr/>
            <p:nvPr/>
          </p:nvSpPr>
          <p:spPr>
            <a:xfrm>
              <a:off x="6332150" y="2783300"/>
              <a:ext cx="1572300" cy="166800"/>
            </a:xfrm>
            <a:prstGeom prst="rect">
              <a:avLst/>
            </a:prstGeom>
            <a:solidFill>
              <a:srgbClr val="17308A"/>
            </a:solidFill>
            <a:ln cap="flat" cmpd="sng" w="9525">
              <a:solidFill>
                <a:srgbClr val="00308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17"/>
            <p:cNvSpPr txBox="1"/>
            <p:nvPr/>
          </p:nvSpPr>
          <p:spPr>
            <a:xfrm>
              <a:off x="6520850" y="2720450"/>
              <a:ext cx="11949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lt1"/>
                  </a:solidFill>
                  <a:latin typeface="Poppins"/>
                  <a:ea typeface="Poppins"/>
                  <a:cs typeface="Poppins"/>
                  <a:sym typeface="Poppins"/>
                </a:rPr>
                <a:t>KETERANGAN</a:t>
              </a:r>
              <a:endParaRPr b="1" sz="900">
                <a:solidFill>
                  <a:schemeClr val="lt1"/>
                </a:solidFill>
                <a:latin typeface="Poppins"/>
                <a:ea typeface="Poppins"/>
                <a:cs typeface="Poppins"/>
                <a:sym typeface="Poppins"/>
              </a:endParaRPr>
            </a:p>
          </p:txBody>
        </p:sp>
        <p:sp>
          <p:nvSpPr>
            <p:cNvPr id="156" name="Google Shape;156;p17"/>
            <p:cNvSpPr/>
            <p:nvPr/>
          </p:nvSpPr>
          <p:spPr>
            <a:xfrm>
              <a:off x="3273125" y="1261750"/>
              <a:ext cx="660600" cy="3257700"/>
            </a:xfrm>
            <a:prstGeom prst="roundRect">
              <a:avLst>
                <a:gd fmla="val 16667" name="adj"/>
              </a:avLst>
            </a:prstGeom>
            <a:noFill/>
            <a:ln cap="flat" cmpd="sng" w="38100">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 name="Google Shape;157;p17"/>
            <p:cNvSpPr txBox="1"/>
            <p:nvPr/>
          </p:nvSpPr>
          <p:spPr>
            <a:xfrm>
              <a:off x="2965951" y="4466100"/>
              <a:ext cx="1336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rgbClr val="980000"/>
                  </a:solidFill>
                  <a:latin typeface="Poppins"/>
                  <a:ea typeface="Poppins"/>
                  <a:cs typeface="Poppins"/>
                  <a:sym typeface="Poppins"/>
                </a:rPr>
                <a:t>CADANGAN</a:t>
              </a:r>
              <a:endParaRPr b="1" sz="1300">
                <a:solidFill>
                  <a:srgbClr val="980000"/>
                </a:solidFill>
                <a:latin typeface="Poppins"/>
                <a:ea typeface="Poppins"/>
                <a:cs typeface="Poppins"/>
                <a:sym typeface="Poppins"/>
              </a:endParaRPr>
            </a:p>
          </p:txBody>
        </p:sp>
      </p:grpSp>
      <p:sp>
        <p:nvSpPr>
          <p:cNvPr id="158" name="Google Shape;158;p17"/>
          <p:cNvSpPr txBox="1"/>
          <p:nvPr>
            <p:ph type="title"/>
          </p:nvPr>
        </p:nvSpPr>
        <p:spPr>
          <a:xfrm>
            <a:off x="545850" y="30600"/>
            <a:ext cx="7423500" cy="839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STATUS KELULUSAN</a:t>
            </a:r>
            <a:endParaRPr b="1" sz="2300">
              <a:solidFill>
                <a:srgbClr val="0C45A6"/>
              </a:solidFill>
              <a:latin typeface="Montserrat"/>
              <a:ea typeface="Montserrat"/>
              <a:cs typeface="Montserrat"/>
              <a:sym typeface="Montserrat"/>
            </a:endParaRPr>
          </a:p>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BERDASARKAN NILAI KOGNITIF </a:t>
            </a:r>
            <a:r>
              <a:rPr b="1" lang="en" sz="2300">
                <a:solidFill>
                  <a:srgbClr val="DB2A38"/>
                </a:solidFill>
                <a:latin typeface="Montserrat"/>
                <a:ea typeface="Montserrat"/>
                <a:cs typeface="Montserrat"/>
                <a:sym typeface="Montserrat"/>
              </a:rPr>
              <a:t>(KATEGORI NAB)</a:t>
            </a:r>
            <a:endParaRPr b="1" sz="2300">
              <a:solidFill>
                <a:srgbClr val="DB2A38"/>
              </a:solidFill>
              <a:latin typeface="Montserrat"/>
              <a:ea typeface="Montserrat"/>
              <a:cs typeface="Montserrat"/>
              <a:sym typeface="Montserrat"/>
            </a:endParaRPr>
          </a:p>
          <a:p>
            <a:pPr indent="0" lvl="0" marL="0" rtl="0" algn="ctr">
              <a:spcBef>
                <a:spcPts val="0"/>
              </a:spcBef>
              <a:spcAft>
                <a:spcPts val="0"/>
              </a:spcAft>
              <a:buNone/>
            </a:pPr>
            <a:r>
              <a:t/>
            </a:r>
            <a:endParaRPr b="1" sz="2300">
              <a:solidFill>
                <a:srgbClr val="0C45A6"/>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8"/>
          <p:cNvSpPr/>
          <p:nvPr/>
        </p:nvSpPr>
        <p:spPr>
          <a:xfrm rot="5400000">
            <a:off x="-46850" y="711132"/>
            <a:ext cx="397800" cy="472500"/>
          </a:xfrm>
          <a:prstGeom prst="rtTriangle">
            <a:avLst/>
          </a:prstGeom>
          <a:solidFill>
            <a:srgbClr val="FAF9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4" name="Google Shape;164;p18"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165" name="Google Shape;165;p18"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166" name="Google Shape;166;p18"/>
          <p:cNvGrpSpPr/>
          <p:nvPr/>
        </p:nvGrpSpPr>
        <p:grpSpPr>
          <a:xfrm>
            <a:off x="92678" y="-664620"/>
            <a:ext cx="434807" cy="1236081"/>
            <a:chOff x="0" y="-38100"/>
            <a:chExt cx="297956" cy="847037"/>
          </a:xfrm>
        </p:grpSpPr>
        <p:sp>
          <p:nvSpPr>
            <p:cNvPr id="167" name="Google Shape;167;p18"/>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68" name="Google Shape;168;p18"/>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69" name="Google Shape;169;p18"/>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grpSp>
        <p:nvGrpSpPr>
          <p:cNvPr id="170" name="Google Shape;170;p18"/>
          <p:cNvGrpSpPr/>
          <p:nvPr/>
        </p:nvGrpSpPr>
        <p:grpSpPr>
          <a:xfrm>
            <a:off x="-84199" y="4787731"/>
            <a:ext cx="4073809" cy="768156"/>
            <a:chOff x="0" y="-9525"/>
            <a:chExt cx="3180427" cy="599700"/>
          </a:xfrm>
        </p:grpSpPr>
        <p:sp>
          <p:nvSpPr>
            <p:cNvPr id="171" name="Google Shape;171;p18"/>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72" name="Google Shape;172;p18"/>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73" name="Google Shape;173;p18"/>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pic>
        <p:nvPicPr>
          <p:cNvPr id="174" name="Google Shape;174;p18"/>
          <p:cNvPicPr preferRelativeResize="0"/>
          <p:nvPr/>
        </p:nvPicPr>
        <p:blipFill rotWithShape="1">
          <a:blip r:embed="rId7">
            <a:alphaModFix/>
          </a:blip>
          <a:srcRect b="1939" l="0" r="1826" t="20173"/>
          <a:stretch/>
        </p:blipFill>
        <p:spPr>
          <a:xfrm>
            <a:off x="604538" y="1057750"/>
            <a:ext cx="7934923" cy="3542524"/>
          </a:xfrm>
          <a:prstGeom prst="rect">
            <a:avLst/>
          </a:prstGeom>
          <a:noFill/>
          <a:ln>
            <a:noFill/>
          </a:ln>
        </p:spPr>
      </p:pic>
      <p:sp>
        <p:nvSpPr>
          <p:cNvPr id="175" name="Google Shape;175;p18"/>
          <p:cNvSpPr/>
          <p:nvPr/>
        </p:nvSpPr>
        <p:spPr>
          <a:xfrm>
            <a:off x="5680125" y="4737000"/>
            <a:ext cx="2850900" cy="30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18"/>
          <p:cNvSpPr txBox="1"/>
          <p:nvPr>
            <p:ph type="title"/>
          </p:nvPr>
        </p:nvSpPr>
        <p:spPr>
          <a:xfrm>
            <a:off x="534225" y="135700"/>
            <a:ext cx="7423500" cy="839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STATUS KELULUSAN</a:t>
            </a:r>
            <a:endParaRPr b="1" sz="2300">
              <a:solidFill>
                <a:srgbClr val="0C45A6"/>
              </a:solidFill>
              <a:latin typeface="Montserrat"/>
              <a:ea typeface="Montserrat"/>
              <a:cs typeface="Montserrat"/>
              <a:sym typeface="Montserrat"/>
            </a:endParaRPr>
          </a:p>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BERDASARKAN </a:t>
            </a:r>
            <a:r>
              <a:rPr b="1" lang="en" sz="2300">
                <a:solidFill>
                  <a:srgbClr val="DB2A38"/>
                </a:solidFill>
                <a:latin typeface="Montserrat"/>
                <a:ea typeface="Montserrat"/>
                <a:cs typeface="Montserrat"/>
                <a:sym typeface="Montserrat"/>
              </a:rPr>
              <a:t>GENDER</a:t>
            </a:r>
            <a:endParaRPr b="1" sz="2300">
              <a:solidFill>
                <a:srgbClr val="DB2A38"/>
              </a:solidFill>
              <a:latin typeface="Montserrat"/>
              <a:ea typeface="Montserrat"/>
              <a:cs typeface="Montserrat"/>
              <a:sym typeface="Montserrat"/>
            </a:endParaRPr>
          </a:p>
          <a:p>
            <a:pPr indent="0" lvl="0" marL="0" rtl="0" algn="ctr">
              <a:spcBef>
                <a:spcPts val="0"/>
              </a:spcBef>
              <a:spcAft>
                <a:spcPts val="0"/>
              </a:spcAft>
              <a:buNone/>
            </a:pPr>
            <a:r>
              <a:t/>
            </a:r>
            <a:endParaRPr b="1" sz="2300">
              <a:solidFill>
                <a:srgbClr val="0C45A6"/>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9"/>
          <p:cNvSpPr/>
          <p:nvPr/>
        </p:nvSpPr>
        <p:spPr>
          <a:xfrm rot="5400000">
            <a:off x="-46850" y="711132"/>
            <a:ext cx="397800" cy="472500"/>
          </a:xfrm>
          <a:prstGeom prst="rtTriangle">
            <a:avLst/>
          </a:prstGeom>
          <a:solidFill>
            <a:srgbClr val="FAF9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2" name="Google Shape;182;p19"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183" name="Google Shape;183;p19"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184" name="Google Shape;184;p19"/>
          <p:cNvGrpSpPr/>
          <p:nvPr/>
        </p:nvGrpSpPr>
        <p:grpSpPr>
          <a:xfrm>
            <a:off x="92678" y="-664620"/>
            <a:ext cx="434807" cy="1236081"/>
            <a:chOff x="0" y="-38100"/>
            <a:chExt cx="297956" cy="847037"/>
          </a:xfrm>
        </p:grpSpPr>
        <p:sp>
          <p:nvSpPr>
            <p:cNvPr id="185" name="Google Shape;185;p19"/>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6" name="Google Shape;186;p19"/>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87" name="Google Shape;187;p19"/>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grpSp>
        <p:nvGrpSpPr>
          <p:cNvPr id="188" name="Google Shape;188;p19"/>
          <p:cNvGrpSpPr/>
          <p:nvPr/>
        </p:nvGrpSpPr>
        <p:grpSpPr>
          <a:xfrm>
            <a:off x="-84199" y="4787731"/>
            <a:ext cx="4073809" cy="768156"/>
            <a:chOff x="0" y="-9525"/>
            <a:chExt cx="3180427" cy="599700"/>
          </a:xfrm>
        </p:grpSpPr>
        <p:sp>
          <p:nvSpPr>
            <p:cNvPr id="189" name="Google Shape;189;p19"/>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90" name="Google Shape;190;p19"/>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191" name="Google Shape;191;p19"/>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sp>
        <p:nvSpPr>
          <p:cNvPr id="192" name="Google Shape;192;p19"/>
          <p:cNvSpPr/>
          <p:nvPr/>
        </p:nvSpPr>
        <p:spPr>
          <a:xfrm>
            <a:off x="5680125" y="4737000"/>
            <a:ext cx="2850900" cy="30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19"/>
          <p:cNvSpPr txBox="1"/>
          <p:nvPr>
            <p:ph type="title"/>
          </p:nvPr>
        </p:nvSpPr>
        <p:spPr>
          <a:xfrm>
            <a:off x="534225" y="135700"/>
            <a:ext cx="7423500" cy="839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0C45A6"/>
                </a:solidFill>
                <a:latin typeface="Montserrat"/>
                <a:ea typeface="Montserrat"/>
                <a:cs typeface="Montserrat"/>
                <a:sym typeface="Montserrat"/>
              </a:rPr>
              <a:t>MEKANISME INTEGRASI NILAI HASIL</a:t>
            </a:r>
            <a:endParaRPr b="1" sz="1800">
              <a:solidFill>
                <a:srgbClr val="0C45A6"/>
              </a:solidFill>
              <a:latin typeface="Montserrat"/>
              <a:ea typeface="Montserrat"/>
              <a:cs typeface="Montserrat"/>
              <a:sym typeface="Montserrat"/>
            </a:endParaRPr>
          </a:p>
          <a:p>
            <a:pPr indent="0" lvl="0" marL="0" rtl="0" algn="ctr">
              <a:spcBef>
                <a:spcPts val="0"/>
              </a:spcBef>
              <a:spcAft>
                <a:spcPts val="0"/>
              </a:spcAft>
              <a:buNone/>
            </a:pPr>
            <a:r>
              <a:rPr b="1" lang="en" sz="1800">
                <a:solidFill>
                  <a:srgbClr val="0C45A6"/>
                </a:solidFill>
                <a:latin typeface="Montserrat"/>
                <a:ea typeface="Montserrat"/>
                <a:cs typeface="Montserrat"/>
                <a:sym typeface="Montserrat"/>
              </a:rPr>
              <a:t>SELEKSI KOMPETENSI &amp; SELEKSI KOMPETENSI TAMBAHAN</a:t>
            </a:r>
            <a:endParaRPr b="1" sz="1800">
              <a:solidFill>
                <a:srgbClr val="0C45A6"/>
              </a:solidFill>
              <a:latin typeface="Montserrat"/>
              <a:ea typeface="Montserrat"/>
              <a:cs typeface="Montserrat"/>
              <a:sym typeface="Montserrat"/>
            </a:endParaRPr>
          </a:p>
        </p:txBody>
      </p:sp>
      <p:sp>
        <p:nvSpPr>
          <p:cNvPr id="194" name="Google Shape;194;p19"/>
          <p:cNvSpPr/>
          <p:nvPr/>
        </p:nvSpPr>
        <p:spPr>
          <a:xfrm>
            <a:off x="1215300" y="1354790"/>
            <a:ext cx="2484000" cy="9894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0000FF"/>
                </a:solidFill>
              </a:rPr>
              <a:t>Peserta SKT </a:t>
            </a:r>
            <a:r>
              <a:rPr lang="en">
                <a:solidFill>
                  <a:schemeClr val="dk1"/>
                </a:solidFill>
              </a:rPr>
              <a:t>yang</a:t>
            </a:r>
            <a:r>
              <a:rPr lang="en">
                <a:solidFill>
                  <a:srgbClr val="0000FF"/>
                </a:solidFill>
              </a:rPr>
              <a:t> Lolos NAB </a:t>
            </a:r>
            <a:r>
              <a:rPr b="1" lang="en">
                <a:solidFill>
                  <a:srgbClr val="0000FF"/>
                </a:solidFill>
              </a:rPr>
              <a:t>Memenuhi Syarat</a:t>
            </a:r>
            <a:r>
              <a:rPr lang="en">
                <a:solidFill>
                  <a:srgbClr val="0000FF"/>
                </a:solidFill>
              </a:rPr>
              <a:t> (</a:t>
            </a:r>
            <a:r>
              <a:rPr b="1" lang="en">
                <a:solidFill>
                  <a:srgbClr val="0000FF"/>
                </a:solidFill>
              </a:rPr>
              <a:t>MS</a:t>
            </a:r>
            <a:r>
              <a:rPr lang="en">
                <a:solidFill>
                  <a:srgbClr val="0000FF"/>
                </a:solidFill>
              </a:rPr>
              <a:t>) </a:t>
            </a:r>
            <a:r>
              <a:rPr lang="en">
                <a:solidFill>
                  <a:schemeClr val="dk1"/>
                </a:solidFill>
              </a:rPr>
              <a:t>dengan</a:t>
            </a:r>
            <a:r>
              <a:rPr lang="en">
                <a:solidFill>
                  <a:srgbClr val="0000FF"/>
                </a:solidFill>
              </a:rPr>
              <a:t> nilai</a:t>
            </a:r>
            <a:r>
              <a:rPr lang="en">
                <a:solidFill>
                  <a:schemeClr val="dk1"/>
                </a:solidFill>
              </a:rPr>
              <a:t> </a:t>
            </a:r>
            <a:r>
              <a:rPr lang="en">
                <a:solidFill>
                  <a:srgbClr val="0000FF"/>
                </a:solidFill>
              </a:rPr>
              <a:t>Tes Potensi Kognitif</a:t>
            </a:r>
            <a:r>
              <a:rPr lang="en">
                <a:solidFill>
                  <a:schemeClr val="dk1"/>
                </a:solidFill>
              </a:rPr>
              <a:t> </a:t>
            </a:r>
            <a:r>
              <a:rPr b="1" lang="en">
                <a:solidFill>
                  <a:srgbClr val="0000FF"/>
                </a:solidFill>
              </a:rPr>
              <a:t>tertinggi</a:t>
            </a:r>
            <a:endParaRPr/>
          </a:p>
        </p:txBody>
      </p:sp>
      <p:sp>
        <p:nvSpPr>
          <p:cNvPr id="195" name="Google Shape;195;p19"/>
          <p:cNvSpPr/>
          <p:nvPr/>
        </p:nvSpPr>
        <p:spPr>
          <a:xfrm>
            <a:off x="5244720" y="1354788"/>
            <a:ext cx="2620200" cy="989400"/>
          </a:xfrm>
          <a:prstGeom prst="roundRect">
            <a:avLst>
              <a:gd fmla="val 16667" name="adj"/>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Jika nilai </a:t>
            </a:r>
            <a:r>
              <a:rPr lang="en">
                <a:solidFill>
                  <a:srgbClr val="FF0000"/>
                </a:solidFill>
              </a:rPr>
              <a:t>Tes Potensi Kognitif</a:t>
            </a:r>
            <a:r>
              <a:rPr lang="en">
                <a:solidFill>
                  <a:schemeClr val="dk1"/>
                </a:solidFill>
              </a:rPr>
              <a:t> </a:t>
            </a:r>
            <a:r>
              <a:rPr b="1" lang="en">
                <a:solidFill>
                  <a:srgbClr val="FF0000"/>
                </a:solidFill>
              </a:rPr>
              <a:t>sama</a:t>
            </a:r>
            <a:r>
              <a:rPr lang="en">
                <a:solidFill>
                  <a:schemeClr val="dk1"/>
                </a:solidFill>
              </a:rPr>
              <a:t>, maka mengambil nilai </a:t>
            </a:r>
            <a:r>
              <a:rPr lang="en">
                <a:solidFill>
                  <a:srgbClr val="0000FF"/>
                </a:solidFill>
              </a:rPr>
              <a:t>Tes Manajemen Bidang</a:t>
            </a:r>
            <a:r>
              <a:rPr lang="en">
                <a:solidFill>
                  <a:schemeClr val="dk1"/>
                </a:solidFill>
              </a:rPr>
              <a:t> </a:t>
            </a:r>
            <a:r>
              <a:rPr b="1" lang="en">
                <a:solidFill>
                  <a:srgbClr val="0000FF"/>
                </a:solidFill>
              </a:rPr>
              <a:t>tertinggi</a:t>
            </a:r>
            <a:endParaRPr/>
          </a:p>
        </p:txBody>
      </p:sp>
      <p:sp>
        <p:nvSpPr>
          <p:cNvPr id="196" name="Google Shape;196;p19"/>
          <p:cNvSpPr/>
          <p:nvPr/>
        </p:nvSpPr>
        <p:spPr>
          <a:xfrm>
            <a:off x="5336099" y="3440703"/>
            <a:ext cx="2305200" cy="989400"/>
          </a:xfrm>
          <a:prstGeom prst="roundRect">
            <a:avLst>
              <a:gd fmla="val 16667" name="adj"/>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Jika nilai </a:t>
            </a:r>
            <a:r>
              <a:rPr lang="en">
                <a:solidFill>
                  <a:srgbClr val="FF0000"/>
                </a:solidFill>
              </a:rPr>
              <a:t>Tes Manajemen Bidang</a:t>
            </a:r>
            <a:r>
              <a:rPr lang="en">
                <a:solidFill>
                  <a:schemeClr val="dk1"/>
                </a:solidFill>
              </a:rPr>
              <a:t> </a:t>
            </a:r>
            <a:r>
              <a:rPr b="1" lang="en">
                <a:solidFill>
                  <a:srgbClr val="FF0000"/>
                </a:solidFill>
              </a:rPr>
              <a:t>sama</a:t>
            </a:r>
            <a:r>
              <a:rPr lang="en">
                <a:solidFill>
                  <a:schemeClr val="dk1"/>
                </a:solidFill>
              </a:rPr>
              <a:t>, maka mengambil </a:t>
            </a:r>
            <a:r>
              <a:rPr lang="en">
                <a:solidFill>
                  <a:srgbClr val="0000FF"/>
                </a:solidFill>
              </a:rPr>
              <a:t>IPK</a:t>
            </a:r>
            <a:r>
              <a:rPr b="1" lang="en">
                <a:solidFill>
                  <a:srgbClr val="0000FF"/>
                </a:solidFill>
              </a:rPr>
              <a:t> tertinggi</a:t>
            </a:r>
            <a:endParaRPr/>
          </a:p>
        </p:txBody>
      </p:sp>
      <p:sp>
        <p:nvSpPr>
          <p:cNvPr id="197" name="Google Shape;197;p19"/>
          <p:cNvSpPr/>
          <p:nvPr/>
        </p:nvSpPr>
        <p:spPr>
          <a:xfrm>
            <a:off x="1215300" y="3307503"/>
            <a:ext cx="2620200" cy="1151700"/>
          </a:xfrm>
          <a:prstGeom prst="roundRect">
            <a:avLst>
              <a:gd fmla="val 16667" name="adj"/>
            </a:avLst>
          </a:prstGeom>
          <a:solidFill>
            <a:schemeClr val="lt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Jika nilai </a:t>
            </a:r>
            <a:r>
              <a:rPr lang="en">
                <a:solidFill>
                  <a:srgbClr val="FF0000"/>
                </a:solidFill>
              </a:rPr>
              <a:t>IPK</a:t>
            </a:r>
            <a:r>
              <a:rPr lang="en">
                <a:solidFill>
                  <a:schemeClr val="dk1"/>
                </a:solidFill>
              </a:rPr>
              <a:t> </a:t>
            </a:r>
            <a:r>
              <a:rPr b="1" lang="en">
                <a:solidFill>
                  <a:srgbClr val="FF0000"/>
                </a:solidFill>
              </a:rPr>
              <a:t>sama</a:t>
            </a:r>
            <a:r>
              <a:rPr lang="en">
                <a:solidFill>
                  <a:schemeClr val="dk1"/>
                </a:solidFill>
              </a:rPr>
              <a:t>, maka mengambil </a:t>
            </a:r>
            <a:r>
              <a:rPr lang="en">
                <a:solidFill>
                  <a:srgbClr val="0000FF"/>
                </a:solidFill>
              </a:rPr>
              <a:t>Umur</a:t>
            </a:r>
            <a:r>
              <a:rPr lang="en">
                <a:solidFill>
                  <a:schemeClr val="dk1"/>
                </a:solidFill>
              </a:rPr>
              <a:t> </a:t>
            </a:r>
            <a:r>
              <a:rPr b="1" lang="en">
                <a:solidFill>
                  <a:srgbClr val="0000FF"/>
                </a:solidFill>
              </a:rPr>
              <a:t>tertua </a:t>
            </a:r>
            <a:r>
              <a:rPr lang="en">
                <a:solidFill>
                  <a:schemeClr val="dk1"/>
                </a:solidFill>
              </a:rPr>
              <a:t>sebagai</a:t>
            </a:r>
            <a:r>
              <a:rPr lang="en">
                <a:solidFill>
                  <a:srgbClr val="0000FF"/>
                </a:solidFill>
              </a:rPr>
              <a:t> Peserta </a:t>
            </a:r>
            <a:r>
              <a:rPr lang="en">
                <a:solidFill>
                  <a:schemeClr val="dk1"/>
                </a:solidFill>
              </a:rPr>
              <a:t>yang</a:t>
            </a:r>
            <a:r>
              <a:rPr lang="en">
                <a:solidFill>
                  <a:srgbClr val="0000FF"/>
                </a:solidFill>
              </a:rPr>
              <a:t> </a:t>
            </a:r>
            <a:r>
              <a:rPr b="1" lang="en">
                <a:solidFill>
                  <a:srgbClr val="0000FF"/>
                </a:solidFill>
              </a:rPr>
              <a:t>Lulus</a:t>
            </a:r>
            <a:endParaRPr b="1"/>
          </a:p>
        </p:txBody>
      </p:sp>
      <p:sp>
        <p:nvSpPr>
          <p:cNvPr id="198" name="Google Shape;198;p19"/>
          <p:cNvSpPr/>
          <p:nvPr/>
        </p:nvSpPr>
        <p:spPr>
          <a:xfrm>
            <a:off x="4292250" y="1454375"/>
            <a:ext cx="559500" cy="532200"/>
          </a:xfrm>
          <a:prstGeom prst="righ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 name="Google Shape;199;p19"/>
          <p:cNvSpPr/>
          <p:nvPr/>
        </p:nvSpPr>
        <p:spPr>
          <a:xfrm>
            <a:off x="4237400" y="3570653"/>
            <a:ext cx="636300" cy="532200"/>
          </a:xfrm>
          <a:prstGeom prst="lef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19"/>
          <p:cNvSpPr/>
          <p:nvPr/>
        </p:nvSpPr>
        <p:spPr>
          <a:xfrm rot="5401256">
            <a:off x="6217725" y="2612373"/>
            <a:ext cx="821400" cy="532200"/>
          </a:xfrm>
          <a:prstGeom prst="rightArrow">
            <a:avLst>
              <a:gd fmla="val 50000" name="adj1"/>
              <a:gd fmla="val 50000" name="adj2"/>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grpSp>
        <p:nvGrpSpPr>
          <p:cNvPr id="205" name="Google Shape;205;p20"/>
          <p:cNvGrpSpPr/>
          <p:nvPr/>
        </p:nvGrpSpPr>
        <p:grpSpPr>
          <a:xfrm>
            <a:off x="157581" y="-816919"/>
            <a:ext cx="511203" cy="1453261"/>
            <a:chOff x="0" y="-38100"/>
            <a:chExt cx="297956" cy="847037"/>
          </a:xfrm>
        </p:grpSpPr>
        <p:sp>
          <p:nvSpPr>
            <p:cNvPr id="206" name="Google Shape;206;p20"/>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53750" lIns="53750" spcFirstLastPara="1" rIns="53750" wrap="square" tIns="53750">
              <a:noAutofit/>
            </a:bodyPr>
            <a:lstStyle/>
            <a:p>
              <a:pPr indent="0" lvl="0" marL="0" rtl="0" algn="l">
                <a:spcBef>
                  <a:spcPts val="0"/>
                </a:spcBef>
                <a:spcAft>
                  <a:spcPts val="0"/>
                </a:spcAft>
                <a:buNone/>
              </a:pPr>
              <a:r>
                <a:t/>
              </a:r>
              <a:endParaRPr/>
            </a:p>
          </p:txBody>
        </p:sp>
        <p:sp>
          <p:nvSpPr>
            <p:cNvPr id="207" name="Google Shape;207;p20"/>
            <p:cNvSpPr txBox="1"/>
            <p:nvPr/>
          </p:nvSpPr>
          <p:spPr>
            <a:xfrm>
              <a:off x="0" y="-38100"/>
              <a:ext cx="297900" cy="846900"/>
            </a:xfrm>
            <a:prstGeom prst="rect">
              <a:avLst/>
            </a:prstGeom>
            <a:noFill/>
            <a:ln>
              <a:noFill/>
            </a:ln>
          </p:spPr>
          <p:txBody>
            <a:bodyPr anchorCtr="0" anchor="ctr" bIns="29875" lIns="29875" spcFirstLastPara="1" rIns="29875" wrap="square" tIns="29875">
              <a:noAutofit/>
            </a:bodyPr>
            <a:lstStyle/>
            <a:p>
              <a:pPr indent="0" lvl="0" marL="0" marR="0" rtl="0" algn="ctr">
                <a:lnSpc>
                  <a:spcPct val="147722"/>
                </a:lnSpc>
                <a:spcBef>
                  <a:spcPts val="0"/>
                </a:spcBef>
                <a:spcAft>
                  <a:spcPts val="0"/>
                </a:spcAft>
                <a:buNone/>
              </a:pPr>
              <a:r>
                <a:t/>
              </a:r>
              <a:endParaRPr b="0" i="0" sz="1058" u="none" cap="none" strike="noStrike">
                <a:solidFill>
                  <a:srgbClr val="000000"/>
                </a:solidFill>
                <a:latin typeface="Calibri"/>
                <a:ea typeface="Calibri"/>
                <a:cs typeface="Calibri"/>
                <a:sym typeface="Calibri"/>
              </a:endParaRPr>
            </a:p>
          </p:txBody>
        </p:sp>
      </p:grpSp>
      <p:sp>
        <p:nvSpPr>
          <p:cNvPr id="208" name="Google Shape;208;p20"/>
          <p:cNvSpPr/>
          <p:nvPr/>
        </p:nvSpPr>
        <p:spPr>
          <a:xfrm>
            <a:off x="173969" y="-15773"/>
            <a:ext cx="467416" cy="584271"/>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3">
              <a:alphaModFix/>
            </a:blip>
            <a:stretch>
              <a:fillRect b="0" l="0" r="0" t="0"/>
            </a:stretch>
          </a:blipFill>
          <a:ln>
            <a:noFill/>
          </a:ln>
        </p:spPr>
      </p:sp>
      <p:sp>
        <p:nvSpPr>
          <p:cNvPr id="209" name="Google Shape;209;p20"/>
          <p:cNvSpPr/>
          <p:nvPr/>
        </p:nvSpPr>
        <p:spPr>
          <a:xfrm>
            <a:off x="7861550" y="66775"/>
            <a:ext cx="1184700" cy="432300"/>
          </a:xfrm>
          <a:prstGeom prst="roundRect">
            <a:avLst>
              <a:gd fmla="val 16667" name="adj"/>
            </a:avLst>
          </a:prstGeom>
          <a:solidFill>
            <a:srgbClr val="F7F9FD"/>
          </a:solidFill>
          <a:ln cap="flat" cmpd="sng" w="9525">
            <a:solidFill>
              <a:srgbClr val="F6F8F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0" name="Google Shape;210;p20" title="Logo-Resmi-PNG.png"/>
          <p:cNvPicPr preferRelativeResize="0"/>
          <p:nvPr/>
        </p:nvPicPr>
        <p:blipFill>
          <a:blip r:embed="rId4">
            <a:alphaModFix/>
          </a:blip>
          <a:stretch>
            <a:fillRect/>
          </a:stretch>
        </p:blipFill>
        <p:spPr>
          <a:xfrm>
            <a:off x="7964469" y="58430"/>
            <a:ext cx="624348" cy="472600"/>
          </a:xfrm>
          <a:prstGeom prst="rect">
            <a:avLst/>
          </a:prstGeom>
          <a:noFill/>
          <a:ln>
            <a:noFill/>
          </a:ln>
        </p:spPr>
      </p:pic>
      <p:pic>
        <p:nvPicPr>
          <p:cNvPr id="211" name="Google Shape;211;p20" title="dlhkp_kebumenkab_go_id_121125-link-4ae7995fa68151f80a4d1c1dd73f62ee.jpg"/>
          <p:cNvPicPr preferRelativeResize="0"/>
          <p:nvPr/>
        </p:nvPicPr>
        <p:blipFill>
          <a:blip r:embed="rId5">
            <a:alphaModFix/>
          </a:blip>
          <a:stretch>
            <a:fillRect/>
          </a:stretch>
        </p:blipFill>
        <p:spPr>
          <a:xfrm>
            <a:off x="8600701" y="96239"/>
            <a:ext cx="434800" cy="434800"/>
          </a:xfrm>
          <a:prstGeom prst="rect">
            <a:avLst/>
          </a:prstGeom>
          <a:noFill/>
          <a:ln>
            <a:noFill/>
          </a:ln>
        </p:spPr>
      </p:pic>
      <p:sp>
        <p:nvSpPr>
          <p:cNvPr id="212" name="Google Shape;212;p20"/>
          <p:cNvSpPr txBox="1"/>
          <p:nvPr/>
        </p:nvSpPr>
        <p:spPr>
          <a:xfrm>
            <a:off x="1059150" y="478150"/>
            <a:ext cx="70257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0C45A6"/>
                </a:solidFill>
                <a:latin typeface="Montserrat"/>
                <a:ea typeface="Montserrat"/>
                <a:cs typeface="Montserrat"/>
                <a:sym typeface="Montserrat"/>
              </a:rPr>
              <a:t>Dilakukan berdasarkan peserta yang</a:t>
            </a:r>
            <a:r>
              <a:rPr b="1" lang="en" sz="900">
                <a:solidFill>
                  <a:srgbClr val="DB2A38"/>
                </a:solidFill>
                <a:latin typeface="Montserrat"/>
                <a:ea typeface="Montserrat"/>
                <a:cs typeface="Montserrat"/>
                <a:sym typeface="Montserrat"/>
              </a:rPr>
              <a:t> </a:t>
            </a:r>
            <a:r>
              <a:rPr b="1" lang="en" sz="900">
                <a:solidFill>
                  <a:srgbClr val="DB2A38"/>
                </a:solidFill>
                <a:latin typeface="Montserrat"/>
                <a:ea typeface="Montserrat"/>
                <a:cs typeface="Montserrat"/>
                <a:sym typeface="Montserrat"/>
              </a:rPr>
              <a:t>Lulus Seleksi Kompetensi Tambahan</a:t>
            </a:r>
            <a:r>
              <a:rPr b="1" lang="en" sz="900">
                <a:solidFill>
                  <a:srgbClr val="0C45A6"/>
                </a:solidFill>
                <a:latin typeface="Montserrat"/>
                <a:ea typeface="Montserrat"/>
                <a:cs typeface="Montserrat"/>
                <a:sym typeface="Montserrat"/>
              </a:rPr>
              <a:t> dan memiliki </a:t>
            </a:r>
            <a:r>
              <a:rPr b="1" lang="en" sz="900">
                <a:solidFill>
                  <a:srgbClr val="DB2A38"/>
                </a:solidFill>
                <a:latin typeface="Montserrat"/>
                <a:ea typeface="Montserrat"/>
                <a:cs typeface="Montserrat"/>
                <a:sym typeface="Montserrat"/>
              </a:rPr>
              <a:t>Nilai Kognitif Tertinggi</a:t>
            </a:r>
            <a:r>
              <a:rPr b="1" lang="en" sz="900">
                <a:solidFill>
                  <a:srgbClr val="0C45A6"/>
                </a:solidFill>
                <a:latin typeface="Montserrat"/>
                <a:ea typeface="Montserrat"/>
                <a:cs typeface="Montserrat"/>
                <a:sym typeface="Montserrat"/>
              </a:rPr>
              <a:t>. </a:t>
            </a:r>
            <a:endParaRPr b="1" sz="900">
              <a:solidFill>
                <a:srgbClr val="0C45A6"/>
              </a:solidFill>
              <a:latin typeface="Montserrat"/>
              <a:ea typeface="Montserrat"/>
              <a:cs typeface="Montserrat"/>
              <a:sym typeface="Montserrat"/>
            </a:endParaRPr>
          </a:p>
        </p:txBody>
      </p:sp>
      <p:sp>
        <p:nvSpPr>
          <p:cNvPr id="213" name="Google Shape;213;p20"/>
          <p:cNvSpPr txBox="1"/>
          <p:nvPr/>
        </p:nvSpPr>
        <p:spPr>
          <a:xfrm>
            <a:off x="1529850" y="25313"/>
            <a:ext cx="60843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PENENTUAN KELULUSAN SELEKSI</a:t>
            </a:r>
            <a:endParaRPr b="1" sz="2300">
              <a:solidFill>
                <a:srgbClr val="0C45A6"/>
              </a:solidFill>
              <a:latin typeface="Montserrat"/>
              <a:ea typeface="Montserrat"/>
              <a:cs typeface="Montserrat"/>
              <a:sym typeface="Montserrat"/>
            </a:endParaRPr>
          </a:p>
        </p:txBody>
      </p:sp>
      <p:sp>
        <p:nvSpPr>
          <p:cNvPr id="214" name="Google Shape;214;p20"/>
          <p:cNvSpPr txBox="1"/>
          <p:nvPr/>
        </p:nvSpPr>
        <p:spPr>
          <a:xfrm>
            <a:off x="1270038" y="639143"/>
            <a:ext cx="66039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rgbClr val="0C45A6"/>
                </a:solidFill>
                <a:latin typeface="Montserrat"/>
                <a:ea typeface="Montserrat"/>
                <a:cs typeface="Montserrat"/>
                <a:sym typeface="Montserrat"/>
              </a:rPr>
              <a:t>Jika </a:t>
            </a:r>
            <a:r>
              <a:rPr b="1" lang="en" sz="900">
                <a:solidFill>
                  <a:srgbClr val="DB2A38"/>
                </a:solidFill>
                <a:latin typeface="Montserrat"/>
                <a:ea typeface="Montserrat"/>
                <a:cs typeface="Montserrat"/>
                <a:sym typeface="Montserrat"/>
              </a:rPr>
              <a:t>Nilai Kognitif</a:t>
            </a:r>
            <a:r>
              <a:rPr b="1" lang="en" sz="900">
                <a:solidFill>
                  <a:srgbClr val="0C45A6"/>
                </a:solidFill>
                <a:latin typeface="Montserrat"/>
                <a:ea typeface="Montserrat"/>
                <a:cs typeface="Montserrat"/>
                <a:sym typeface="Montserrat"/>
              </a:rPr>
              <a:t> peserta </a:t>
            </a:r>
            <a:r>
              <a:rPr b="1" lang="en" sz="900">
                <a:solidFill>
                  <a:srgbClr val="DB2A38"/>
                </a:solidFill>
                <a:latin typeface="Montserrat"/>
                <a:ea typeface="Montserrat"/>
                <a:cs typeface="Montserrat"/>
                <a:sym typeface="Montserrat"/>
              </a:rPr>
              <a:t>sama</a:t>
            </a:r>
            <a:r>
              <a:rPr b="1" lang="en" sz="900">
                <a:solidFill>
                  <a:srgbClr val="0C45A6"/>
                </a:solidFill>
                <a:latin typeface="Montserrat"/>
                <a:ea typeface="Montserrat"/>
                <a:cs typeface="Montserrat"/>
                <a:sym typeface="Montserrat"/>
              </a:rPr>
              <a:t>, maka penentuan kelulusan dilakukan secara berurutan : </a:t>
            </a:r>
            <a:endParaRPr b="1" sz="900">
              <a:solidFill>
                <a:srgbClr val="0C45A6"/>
              </a:solidFill>
              <a:latin typeface="Montserrat"/>
              <a:ea typeface="Montserrat"/>
              <a:cs typeface="Montserrat"/>
              <a:sym typeface="Montserrat"/>
            </a:endParaRPr>
          </a:p>
        </p:txBody>
      </p:sp>
      <p:grpSp>
        <p:nvGrpSpPr>
          <p:cNvPr id="215" name="Google Shape;215;p20"/>
          <p:cNvGrpSpPr/>
          <p:nvPr/>
        </p:nvGrpSpPr>
        <p:grpSpPr>
          <a:xfrm>
            <a:off x="0" y="898487"/>
            <a:ext cx="9144001" cy="4220274"/>
            <a:chOff x="0" y="1041362"/>
            <a:chExt cx="9144001" cy="4220274"/>
          </a:xfrm>
        </p:grpSpPr>
        <p:sp>
          <p:nvSpPr>
            <p:cNvPr id="216" name="Google Shape;216;p20"/>
            <p:cNvSpPr/>
            <p:nvPr/>
          </p:nvSpPr>
          <p:spPr>
            <a:xfrm>
              <a:off x="885325" y="3458975"/>
              <a:ext cx="192000" cy="163800"/>
            </a:xfrm>
            <a:prstGeom prst="rect">
              <a:avLst/>
            </a:prstGeom>
            <a:solidFill>
              <a:srgbClr val="F9F4FD"/>
            </a:solidFill>
            <a:ln cap="flat" cmpd="sng" w="9525">
              <a:solidFill>
                <a:srgbClr val="F9F4F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20"/>
            <p:cNvSpPr/>
            <p:nvPr/>
          </p:nvSpPr>
          <p:spPr>
            <a:xfrm>
              <a:off x="3024325" y="3710800"/>
              <a:ext cx="192000" cy="163800"/>
            </a:xfrm>
            <a:prstGeom prst="rect">
              <a:avLst/>
            </a:prstGeom>
            <a:solidFill>
              <a:srgbClr val="F9F4FD"/>
            </a:solidFill>
            <a:ln cap="flat" cmpd="sng" w="9525">
              <a:solidFill>
                <a:srgbClr val="F9F4F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20"/>
            <p:cNvSpPr/>
            <p:nvPr/>
          </p:nvSpPr>
          <p:spPr>
            <a:xfrm>
              <a:off x="885050" y="3111600"/>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20"/>
            <p:cNvSpPr/>
            <p:nvPr/>
          </p:nvSpPr>
          <p:spPr>
            <a:xfrm>
              <a:off x="3075300" y="3363425"/>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0"/>
            <p:cNvSpPr/>
            <p:nvPr/>
          </p:nvSpPr>
          <p:spPr>
            <a:xfrm>
              <a:off x="7433875" y="3390350"/>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1" name="Google Shape;221;p20"/>
            <p:cNvPicPr preferRelativeResize="0"/>
            <p:nvPr/>
          </p:nvPicPr>
          <p:blipFill rotWithShape="1">
            <a:blip r:embed="rId6">
              <a:alphaModFix/>
            </a:blip>
            <a:srcRect b="5601" l="0" r="0" t="12391"/>
            <a:stretch/>
          </p:blipFill>
          <p:spPr>
            <a:xfrm>
              <a:off x="0" y="1041362"/>
              <a:ext cx="9144001" cy="4220274"/>
            </a:xfrm>
            <a:prstGeom prst="rect">
              <a:avLst/>
            </a:prstGeom>
            <a:noFill/>
            <a:ln>
              <a:noFill/>
            </a:ln>
          </p:spPr>
        </p:pic>
        <p:sp>
          <p:nvSpPr>
            <p:cNvPr id="222" name="Google Shape;222;p20"/>
            <p:cNvSpPr/>
            <p:nvPr/>
          </p:nvSpPr>
          <p:spPr>
            <a:xfrm>
              <a:off x="5285450" y="3658475"/>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20"/>
            <p:cNvSpPr/>
            <p:nvPr/>
          </p:nvSpPr>
          <p:spPr>
            <a:xfrm flipH="1">
              <a:off x="5913299" y="3664925"/>
              <a:ext cx="4098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700">
                  <a:solidFill>
                    <a:schemeClr val="dk1"/>
                  </a:solidFill>
                  <a:latin typeface="Poppins"/>
                  <a:ea typeface="Poppins"/>
                  <a:cs typeface="Poppins"/>
                  <a:sym typeface="Poppins"/>
                </a:rPr>
                <a:t>P1/L</a:t>
              </a:r>
              <a:endParaRPr b="1" sz="700">
                <a:solidFill>
                  <a:schemeClr val="dk1"/>
                </a:solidFill>
                <a:latin typeface="Poppins"/>
                <a:ea typeface="Poppins"/>
                <a:cs typeface="Poppins"/>
                <a:sym typeface="Poppins"/>
              </a:endParaRPr>
            </a:p>
          </p:txBody>
        </p:sp>
        <p:sp>
          <p:nvSpPr>
            <p:cNvPr id="224" name="Google Shape;224;p20"/>
            <p:cNvSpPr/>
            <p:nvPr/>
          </p:nvSpPr>
          <p:spPr>
            <a:xfrm>
              <a:off x="7433875" y="3664933"/>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 name="Google Shape;225;p20"/>
            <p:cNvSpPr/>
            <p:nvPr/>
          </p:nvSpPr>
          <p:spPr>
            <a:xfrm>
              <a:off x="5950350" y="3874600"/>
              <a:ext cx="511200" cy="1137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900">
                  <a:solidFill>
                    <a:srgbClr val="0632CE"/>
                  </a:solidFill>
                  <a:latin typeface="Poppins"/>
                  <a:ea typeface="Poppins"/>
                  <a:cs typeface="Poppins"/>
                  <a:sym typeface="Poppins"/>
                </a:rPr>
                <a:t>1.369</a:t>
              </a:r>
              <a:endParaRPr b="1" sz="900">
                <a:solidFill>
                  <a:srgbClr val="0632CE"/>
                </a:solidFill>
                <a:latin typeface="Poppins"/>
                <a:ea typeface="Poppins"/>
                <a:cs typeface="Poppins"/>
                <a:sym typeface="Poppins"/>
              </a:endParaRPr>
            </a:p>
          </p:txBody>
        </p:sp>
        <p:sp>
          <p:nvSpPr>
            <p:cNvPr id="226" name="Google Shape;226;p20"/>
            <p:cNvSpPr/>
            <p:nvPr/>
          </p:nvSpPr>
          <p:spPr>
            <a:xfrm>
              <a:off x="8106150" y="3874600"/>
              <a:ext cx="511200" cy="1137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900">
                  <a:solidFill>
                    <a:srgbClr val="1133C4"/>
                  </a:solidFill>
                  <a:latin typeface="Poppins"/>
                  <a:ea typeface="Poppins"/>
                  <a:cs typeface="Poppins"/>
                  <a:sym typeface="Poppins"/>
                </a:rPr>
                <a:t>1.370</a:t>
              </a:r>
              <a:endParaRPr b="1" sz="900">
                <a:solidFill>
                  <a:srgbClr val="1133C4"/>
                </a:solidFill>
                <a:latin typeface="Poppins"/>
                <a:ea typeface="Poppins"/>
                <a:cs typeface="Poppins"/>
                <a:sym typeface="Poppins"/>
              </a:endParaRPr>
            </a:p>
          </p:txBody>
        </p:sp>
        <p:sp>
          <p:nvSpPr>
            <p:cNvPr id="227" name="Google Shape;227;p20"/>
            <p:cNvSpPr/>
            <p:nvPr/>
          </p:nvSpPr>
          <p:spPr>
            <a:xfrm flipH="1">
              <a:off x="8104300" y="3658475"/>
              <a:ext cx="3447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700">
                  <a:solidFill>
                    <a:schemeClr val="dk1"/>
                  </a:solidFill>
                  <a:latin typeface="Poppins"/>
                  <a:ea typeface="Poppins"/>
                  <a:cs typeface="Poppins"/>
                  <a:sym typeface="Poppins"/>
                </a:rPr>
                <a:t>P1</a:t>
              </a:r>
              <a:endParaRPr b="1" sz="700">
                <a:solidFill>
                  <a:schemeClr val="dk1"/>
                </a:solidFill>
                <a:latin typeface="Poppins"/>
                <a:ea typeface="Poppins"/>
                <a:cs typeface="Poppins"/>
                <a:sym typeface="Poppins"/>
              </a:endParaRPr>
            </a:p>
          </p:txBody>
        </p:sp>
        <p:sp>
          <p:nvSpPr>
            <p:cNvPr id="228" name="Google Shape;228;p20"/>
            <p:cNvSpPr/>
            <p:nvPr/>
          </p:nvSpPr>
          <p:spPr>
            <a:xfrm>
              <a:off x="885050" y="3658475"/>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 name="Google Shape;229;p20"/>
            <p:cNvSpPr/>
            <p:nvPr/>
          </p:nvSpPr>
          <p:spPr>
            <a:xfrm>
              <a:off x="3085250" y="3646588"/>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1"/>
          <p:cNvSpPr/>
          <p:nvPr/>
        </p:nvSpPr>
        <p:spPr>
          <a:xfrm>
            <a:off x="885325" y="3585225"/>
            <a:ext cx="192000" cy="163800"/>
          </a:xfrm>
          <a:prstGeom prst="rect">
            <a:avLst/>
          </a:prstGeom>
          <a:solidFill>
            <a:srgbClr val="F9F4FD"/>
          </a:solidFill>
          <a:ln cap="flat" cmpd="sng" w="9525">
            <a:solidFill>
              <a:srgbClr val="F9F4F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 name="Google Shape;235;p21"/>
          <p:cNvSpPr/>
          <p:nvPr/>
        </p:nvSpPr>
        <p:spPr>
          <a:xfrm>
            <a:off x="3011250" y="3585225"/>
            <a:ext cx="192000" cy="163800"/>
          </a:xfrm>
          <a:prstGeom prst="rect">
            <a:avLst/>
          </a:prstGeom>
          <a:solidFill>
            <a:srgbClr val="F9F4FD"/>
          </a:solidFill>
          <a:ln cap="flat" cmpd="sng" w="9525">
            <a:solidFill>
              <a:srgbClr val="F9F4F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21"/>
          <p:cNvSpPr/>
          <p:nvPr/>
        </p:nvSpPr>
        <p:spPr>
          <a:xfrm>
            <a:off x="885050" y="3237850"/>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 name="Google Shape;237;p21"/>
          <p:cNvSpPr/>
          <p:nvPr/>
        </p:nvSpPr>
        <p:spPr>
          <a:xfrm>
            <a:off x="3062225" y="3237850"/>
            <a:ext cx="192000" cy="79800"/>
          </a:xfrm>
          <a:prstGeom prst="roundRect">
            <a:avLst>
              <a:gd fmla="val 16667" name="adj"/>
            </a:avLst>
          </a:prstGeom>
          <a:solidFill>
            <a:srgbClr val="FAF9FB"/>
          </a:solidFill>
          <a:ln cap="flat" cmpd="sng" w="9525">
            <a:solidFill>
              <a:srgbClr val="FAF9F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38" name="Google Shape;238;p21" title="2.png"/>
          <p:cNvPicPr preferRelativeResize="0"/>
          <p:nvPr/>
        </p:nvPicPr>
        <p:blipFill rotWithShape="1">
          <a:blip r:embed="rId3">
            <a:alphaModFix/>
          </a:blip>
          <a:srcRect b="15924" l="0" r="0" t="18082"/>
          <a:stretch/>
        </p:blipFill>
        <p:spPr>
          <a:xfrm>
            <a:off x="117897" y="1065238"/>
            <a:ext cx="8908215" cy="3308612"/>
          </a:xfrm>
          <a:prstGeom prst="rect">
            <a:avLst/>
          </a:prstGeom>
          <a:noFill/>
          <a:ln>
            <a:noFill/>
          </a:ln>
        </p:spPr>
      </p:pic>
      <p:grpSp>
        <p:nvGrpSpPr>
          <p:cNvPr id="239" name="Google Shape;239;p21"/>
          <p:cNvGrpSpPr/>
          <p:nvPr/>
        </p:nvGrpSpPr>
        <p:grpSpPr>
          <a:xfrm>
            <a:off x="111475" y="-1189889"/>
            <a:ext cx="693791" cy="1972326"/>
            <a:chOff x="0" y="-38100"/>
            <a:chExt cx="297956" cy="847037"/>
          </a:xfrm>
        </p:grpSpPr>
        <p:sp>
          <p:nvSpPr>
            <p:cNvPr id="240" name="Google Shape;240;p21"/>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72950" lIns="72950" spcFirstLastPara="1" rIns="72950" wrap="square" tIns="72950">
              <a:noAutofit/>
            </a:bodyPr>
            <a:lstStyle/>
            <a:p>
              <a:pPr indent="0" lvl="0" marL="0" rtl="0" algn="l">
                <a:spcBef>
                  <a:spcPts val="0"/>
                </a:spcBef>
                <a:spcAft>
                  <a:spcPts val="0"/>
                </a:spcAft>
                <a:buNone/>
              </a:pPr>
              <a:r>
                <a:t/>
              </a:r>
              <a:endParaRPr/>
            </a:p>
          </p:txBody>
        </p:sp>
        <p:sp>
          <p:nvSpPr>
            <p:cNvPr id="241" name="Google Shape;241;p21"/>
            <p:cNvSpPr txBox="1"/>
            <p:nvPr/>
          </p:nvSpPr>
          <p:spPr>
            <a:xfrm>
              <a:off x="0" y="-38100"/>
              <a:ext cx="297900" cy="846900"/>
            </a:xfrm>
            <a:prstGeom prst="rect">
              <a:avLst/>
            </a:prstGeom>
            <a:noFill/>
            <a:ln>
              <a:noFill/>
            </a:ln>
          </p:spPr>
          <p:txBody>
            <a:bodyPr anchorCtr="0" anchor="ctr" bIns="40550" lIns="40550" spcFirstLastPara="1" rIns="40550" wrap="square" tIns="40550">
              <a:noAutofit/>
            </a:bodyPr>
            <a:lstStyle/>
            <a:p>
              <a:pPr indent="0" lvl="0" marL="0" marR="0" rtl="0" algn="ctr">
                <a:lnSpc>
                  <a:spcPct val="147722"/>
                </a:lnSpc>
                <a:spcBef>
                  <a:spcPts val="0"/>
                </a:spcBef>
                <a:spcAft>
                  <a:spcPts val="0"/>
                </a:spcAft>
                <a:buNone/>
              </a:pPr>
              <a:r>
                <a:t/>
              </a:r>
              <a:endParaRPr b="0" i="0" sz="1436" u="none" cap="none" strike="noStrike">
                <a:solidFill>
                  <a:srgbClr val="000000"/>
                </a:solidFill>
                <a:latin typeface="Calibri"/>
                <a:ea typeface="Calibri"/>
                <a:cs typeface="Calibri"/>
                <a:sym typeface="Calibri"/>
              </a:endParaRPr>
            </a:p>
          </p:txBody>
        </p:sp>
      </p:grpSp>
      <p:sp>
        <p:nvSpPr>
          <p:cNvPr id="242" name="Google Shape;242;p21"/>
          <p:cNvSpPr/>
          <p:nvPr/>
        </p:nvSpPr>
        <p:spPr>
          <a:xfrm>
            <a:off x="133716" y="-26391"/>
            <a:ext cx="634493" cy="793116"/>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4">
              <a:alphaModFix/>
            </a:blip>
            <a:stretch>
              <a:fillRect b="0" l="0" r="0" t="0"/>
            </a:stretch>
          </a:blipFill>
          <a:ln>
            <a:noFill/>
          </a:ln>
        </p:spPr>
      </p:sp>
      <p:sp>
        <p:nvSpPr>
          <p:cNvPr id="243" name="Google Shape;243;p21"/>
          <p:cNvSpPr/>
          <p:nvPr/>
        </p:nvSpPr>
        <p:spPr>
          <a:xfrm>
            <a:off x="7451840" y="69654"/>
            <a:ext cx="1594500" cy="581700"/>
          </a:xfrm>
          <a:prstGeom prst="roundRect">
            <a:avLst>
              <a:gd fmla="val 16667" name="adj"/>
            </a:avLst>
          </a:prstGeom>
          <a:solidFill>
            <a:srgbClr val="F7F9FD"/>
          </a:solidFill>
          <a:ln cap="flat" cmpd="sng" w="12825">
            <a:solidFill>
              <a:srgbClr val="F6F8FD"/>
            </a:solidFill>
            <a:prstDash val="solid"/>
            <a:round/>
            <a:headEnd len="sm" w="sm" type="none"/>
            <a:tailEnd len="sm" w="sm" type="none"/>
          </a:ln>
        </p:spPr>
        <p:txBody>
          <a:bodyPr anchorCtr="0" anchor="ctr" bIns="123050" lIns="123050" spcFirstLastPara="1" rIns="123050" wrap="square" tIns="123050">
            <a:noAutofit/>
          </a:bodyPr>
          <a:lstStyle/>
          <a:p>
            <a:pPr indent="0" lvl="0" marL="0" rtl="0" algn="ctr">
              <a:spcBef>
                <a:spcPts val="0"/>
              </a:spcBef>
              <a:spcAft>
                <a:spcPts val="0"/>
              </a:spcAft>
              <a:buNone/>
            </a:pPr>
            <a:r>
              <a:t/>
            </a:r>
            <a:endParaRPr sz="1884"/>
          </a:p>
        </p:txBody>
      </p:sp>
      <p:pic>
        <p:nvPicPr>
          <p:cNvPr id="244" name="Google Shape;244;p21" title="Logo-Resmi-PNG.png"/>
          <p:cNvPicPr preferRelativeResize="0"/>
          <p:nvPr/>
        </p:nvPicPr>
        <p:blipFill>
          <a:blip r:embed="rId5">
            <a:alphaModFix/>
          </a:blip>
          <a:stretch>
            <a:fillRect/>
          </a:stretch>
        </p:blipFill>
        <p:spPr>
          <a:xfrm>
            <a:off x="7590351" y="58423"/>
            <a:ext cx="840269" cy="636042"/>
          </a:xfrm>
          <a:prstGeom prst="rect">
            <a:avLst/>
          </a:prstGeom>
          <a:noFill/>
          <a:ln>
            <a:noFill/>
          </a:ln>
        </p:spPr>
      </p:pic>
      <p:pic>
        <p:nvPicPr>
          <p:cNvPr id="245" name="Google Shape;245;p21" title="dlhkp_kebumenkab_go_id_121125-link-4ae7995fa68151f80a4d1c1dd73f62ee.jpg"/>
          <p:cNvPicPr preferRelativeResize="0"/>
          <p:nvPr/>
        </p:nvPicPr>
        <p:blipFill>
          <a:blip r:embed="rId6">
            <a:alphaModFix/>
          </a:blip>
          <a:stretch>
            <a:fillRect/>
          </a:stretch>
        </p:blipFill>
        <p:spPr>
          <a:xfrm>
            <a:off x="8446615" y="109310"/>
            <a:ext cx="585169" cy="585169"/>
          </a:xfrm>
          <a:prstGeom prst="rect">
            <a:avLst/>
          </a:prstGeom>
          <a:noFill/>
          <a:ln>
            <a:noFill/>
          </a:ln>
        </p:spPr>
      </p:pic>
      <p:sp>
        <p:nvSpPr>
          <p:cNvPr id="246" name="Google Shape;246;p21"/>
          <p:cNvSpPr/>
          <p:nvPr/>
        </p:nvSpPr>
        <p:spPr>
          <a:xfrm>
            <a:off x="5617000" y="3390275"/>
            <a:ext cx="86400" cy="63900"/>
          </a:xfrm>
          <a:prstGeom prst="roundRect">
            <a:avLst>
              <a:gd fmla="val 16667" name="adj"/>
            </a:avLst>
          </a:prstGeom>
          <a:solidFill>
            <a:srgbClr val="FEFEFE"/>
          </a:solidFill>
          <a:ln cap="flat" cmpd="sng" w="9525">
            <a:solidFill>
              <a:srgbClr val="FEFEF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21"/>
          <p:cNvSpPr txBox="1"/>
          <p:nvPr/>
        </p:nvSpPr>
        <p:spPr>
          <a:xfrm>
            <a:off x="5549022" y="3295694"/>
            <a:ext cx="216600" cy="261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00">
                <a:solidFill>
                  <a:srgbClr val="3F3A8C"/>
                </a:solidFill>
                <a:latin typeface="Poppins"/>
                <a:ea typeface="Poppins"/>
                <a:cs typeface="Poppins"/>
                <a:sym typeface="Poppins"/>
              </a:rPr>
              <a:t>4</a:t>
            </a:r>
            <a:endParaRPr b="1" sz="400">
              <a:solidFill>
                <a:srgbClr val="3F3A8C"/>
              </a:solidFill>
              <a:latin typeface="Poppins"/>
              <a:ea typeface="Poppins"/>
              <a:cs typeface="Poppins"/>
              <a:sym typeface="Poppins"/>
            </a:endParaRPr>
          </a:p>
        </p:txBody>
      </p:sp>
      <p:sp>
        <p:nvSpPr>
          <p:cNvPr id="248" name="Google Shape;248;p21"/>
          <p:cNvSpPr txBox="1"/>
          <p:nvPr/>
        </p:nvSpPr>
        <p:spPr>
          <a:xfrm>
            <a:off x="2022988" y="109300"/>
            <a:ext cx="45084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DISTRIBUSI UKURAN</a:t>
            </a:r>
            <a:endParaRPr b="1" sz="2300">
              <a:solidFill>
                <a:srgbClr val="0C45A6"/>
              </a:solidFill>
              <a:latin typeface="Montserrat"/>
              <a:ea typeface="Montserrat"/>
              <a:cs typeface="Montserrat"/>
              <a:sym typeface="Montserrat"/>
            </a:endParaRPr>
          </a:p>
          <a:p>
            <a:pPr indent="0" lvl="0" marL="0" rtl="0" algn="ctr">
              <a:spcBef>
                <a:spcPts val="0"/>
              </a:spcBef>
              <a:spcAft>
                <a:spcPts val="0"/>
              </a:spcAft>
              <a:buNone/>
            </a:pPr>
            <a:r>
              <a:rPr b="1" lang="en" sz="2300">
                <a:solidFill>
                  <a:srgbClr val="DB2A38"/>
                </a:solidFill>
                <a:latin typeface="Montserrat"/>
                <a:ea typeface="Montserrat"/>
                <a:cs typeface="Montserrat"/>
                <a:sym typeface="Montserrat"/>
              </a:rPr>
              <a:t>BAJU, SEPATU, DAN TOPI</a:t>
            </a:r>
            <a:endParaRPr b="1" sz="2300">
              <a:solidFill>
                <a:srgbClr val="DB2A38"/>
              </a:solidFill>
              <a:latin typeface="Montserrat"/>
              <a:ea typeface="Montserrat"/>
              <a:cs typeface="Montserrat"/>
              <a:sym typeface="Montserrat"/>
            </a:endParaRPr>
          </a:p>
        </p:txBody>
      </p:sp>
      <p:grpSp>
        <p:nvGrpSpPr>
          <p:cNvPr id="249" name="Google Shape;249;p21"/>
          <p:cNvGrpSpPr/>
          <p:nvPr/>
        </p:nvGrpSpPr>
        <p:grpSpPr>
          <a:xfrm>
            <a:off x="-84199" y="4787731"/>
            <a:ext cx="4073809" cy="768156"/>
            <a:chOff x="0" y="-9525"/>
            <a:chExt cx="3180427" cy="599700"/>
          </a:xfrm>
        </p:grpSpPr>
        <p:sp>
          <p:nvSpPr>
            <p:cNvPr id="250" name="Google Shape;250;p21"/>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51" name="Google Shape;251;p21"/>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252" name="Google Shape;252;p21"/>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grpSp>
        <p:nvGrpSpPr>
          <p:cNvPr id="257" name="Google Shape;257;p22"/>
          <p:cNvGrpSpPr/>
          <p:nvPr/>
        </p:nvGrpSpPr>
        <p:grpSpPr>
          <a:xfrm>
            <a:off x="111475" y="-1189889"/>
            <a:ext cx="693791" cy="1972326"/>
            <a:chOff x="0" y="-38100"/>
            <a:chExt cx="297956" cy="847037"/>
          </a:xfrm>
        </p:grpSpPr>
        <p:sp>
          <p:nvSpPr>
            <p:cNvPr id="258" name="Google Shape;258;p22"/>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72950" lIns="72950" spcFirstLastPara="1" rIns="72950" wrap="square" tIns="72950">
              <a:noAutofit/>
            </a:bodyPr>
            <a:lstStyle/>
            <a:p>
              <a:pPr indent="0" lvl="0" marL="0" rtl="0" algn="l">
                <a:spcBef>
                  <a:spcPts val="0"/>
                </a:spcBef>
                <a:spcAft>
                  <a:spcPts val="0"/>
                </a:spcAft>
                <a:buNone/>
              </a:pPr>
              <a:r>
                <a:t/>
              </a:r>
              <a:endParaRPr/>
            </a:p>
          </p:txBody>
        </p:sp>
        <p:sp>
          <p:nvSpPr>
            <p:cNvPr id="259" name="Google Shape;259;p22"/>
            <p:cNvSpPr txBox="1"/>
            <p:nvPr/>
          </p:nvSpPr>
          <p:spPr>
            <a:xfrm>
              <a:off x="0" y="-38100"/>
              <a:ext cx="297900" cy="846900"/>
            </a:xfrm>
            <a:prstGeom prst="rect">
              <a:avLst/>
            </a:prstGeom>
            <a:noFill/>
            <a:ln>
              <a:noFill/>
            </a:ln>
          </p:spPr>
          <p:txBody>
            <a:bodyPr anchorCtr="0" anchor="ctr" bIns="40550" lIns="40550" spcFirstLastPara="1" rIns="40550" wrap="square" tIns="40550">
              <a:noAutofit/>
            </a:bodyPr>
            <a:lstStyle/>
            <a:p>
              <a:pPr indent="0" lvl="0" marL="0" marR="0" rtl="0" algn="ctr">
                <a:lnSpc>
                  <a:spcPct val="147722"/>
                </a:lnSpc>
                <a:spcBef>
                  <a:spcPts val="0"/>
                </a:spcBef>
                <a:spcAft>
                  <a:spcPts val="0"/>
                </a:spcAft>
                <a:buNone/>
              </a:pPr>
              <a:r>
                <a:t/>
              </a:r>
              <a:endParaRPr b="0" i="0" sz="1436" u="none" cap="none" strike="noStrike">
                <a:solidFill>
                  <a:srgbClr val="000000"/>
                </a:solidFill>
                <a:latin typeface="Calibri"/>
                <a:ea typeface="Calibri"/>
                <a:cs typeface="Calibri"/>
                <a:sym typeface="Calibri"/>
              </a:endParaRPr>
            </a:p>
          </p:txBody>
        </p:sp>
      </p:grpSp>
      <p:sp>
        <p:nvSpPr>
          <p:cNvPr id="260" name="Google Shape;260;p22"/>
          <p:cNvSpPr/>
          <p:nvPr/>
        </p:nvSpPr>
        <p:spPr>
          <a:xfrm>
            <a:off x="133716" y="-26391"/>
            <a:ext cx="634493" cy="793116"/>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3">
              <a:alphaModFix/>
            </a:blip>
            <a:stretch>
              <a:fillRect b="0" l="0" r="0" t="0"/>
            </a:stretch>
          </a:blipFill>
          <a:ln>
            <a:noFill/>
          </a:ln>
        </p:spPr>
      </p:sp>
      <p:sp>
        <p:nvSpPr>
          <p:cNvPr id="261" name="Google Shape;261;p22"/>
          <p:cNvSpPr/>
          <p:nvPr/>
        </p:nvSpPr>
        <p:spPr>
          <a:xfrm>
            <a:off x="7451840" y="69654"/>
            <a:ext cx="1594500" cy="581700"/>
          </a:xfrm>
          <a:prstGeom prst="roundRect">
            <a:avLst>
              <a:gd fmla="val 16667" name="adj"/>
            </a:avLst>
          </a:prstGeom>
          <a:solidFill>
            <a:srgbClr val="F7F9FD"/>
          </a:solidFill>
          <a:ln cap="flat" cmpd="sng" w="12825">
            <a:solidFill>
              <a:srgbClr val="F6F8FD"/>
            </a:solidFill>
            <a:prstDash val="solid"/>
            <a:round/>
            <a:headEnd len="sm" w="sm" type="none"/>
            <a:tailEnd len="sm" w="sm" type="none"/>
          </a:ln>
        </p:spPr>
        <p:txBody>
          <a:bodyPr anchorCtr="0" anchor="ctr" bIns="123050" lIns="123050" spcFirstLastPara="1" rIns="123050" wrap="square" tIns="123050">
            <a:noAutofit/>
          </a:bodyPr>
          <a:lstStyle/>
          <a:p>
            <a:pPr indent="0" lvl="0" marL="0" rtl="0" algn="ctr">
              <a:spcBef>
                <a:spcPts val="0"/>
              </a:spcBef>
              <a:spcAft>
                <a:spcPts val="0"/>
              </a:spcAft>
              <a:buNone/>
            </a:pPr>
            <a:r>
              <a:t/>
            </a:r>
            <a:endParaRPr sz="1884"/>
          </a:p>
        </p:txBody>
      </p:sp>
      <p:pic>
        <p:nvPicPr>
          <p:cNvPr id="262" name="Google Shape;262;p22" title="Logo-Resmi-PNG.png"/>
          <p:cNvPicPr preferRelativeResize="0"/>
          <p:nvPr/>
        </p:nvPicPr>
        <p:blipFill>
          <a:blip r:embed="rId4">
            <a:alphaModFix/>
          </a:blip>
          <a:stretch>
            <a:fillRect/>
          </a:stretch>
        </p:blipFill>
        <p:spPr>
          <a:xfrm>
            <a:off x="7590351" y="58423"/>
            <a:ext cx="840269" cy="636042"/>
          </a:xfrm>
          <a:prstGeom prst="rect">
            <a:avLst/>
          </a:prstGeom>
          <a:noFill/>
          <a:ln>
            <a:noFill/>
          </a:ln>
        </p:spPr>
      </p:pic>
      <p:pic>
        <p:nvPicPr>
          <p:cNvPr id="263" name="Google Shape;263;p22" title="dlhkp_kebumenkab_go_id_121125-link-4ae7995fa68151f80a4d1c1dd73f62ee.jpg"/>
          <p:cNvPicPr preferRelativeResize="0"/>
          <p:nvPr/>
        </p:nvPicPr>
        <p:blipFill>
          <a:blip r:embed="rId5">
            <a:alphaModFix/>
          </a:blip>
          <a:stretch>
            <a:fillRect/>
          </a:stretch>
        </p:blipFill>
        <p:spPr>
          <a:xfrm>
            <a:off x="8446615" y="109310"/>
            <a:ext cx="585169" cy="585169"/>
          </a:xfrm>
          <a:prstGeom prst="rect">
            <a:avLst/>
          </a:prstGeom>
          <a:noFill/>
          <a:ln>
            <a:noFill/>
          </a:ln>
        </p:spPr>
      </p:pic>
      <p:sp>
        <p:nvSpPr>
          <p:cNvPr id="264" name="Google Shape;264;p22"/>
          <p:cNvSpPr txBox="1"/>
          <p:nvPr/>
        </p:nvSpPr>
        <p:spPr>
          <a:xfrm>
            <a:off x="995250" y="109300"/>
            <a:ext cx="71535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Distribusi Peserta Lulus Pada Tiap </a:t>
            </a:r>
            <a:endParaRPr b="1" sz="2300">
              <a:solidFill>
                <a:srgbClr val="0C45A6"/>
              </a:solidFill>
              <a:latin typeface="Montserrat"/>
              <a:ea typeface="Montserrat"/>
              <a:cs typeface="Montserrat"/>
              <a:sym typeface="Montserrat"/>
            </a:endParaRPr>
          </a:p>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Lokasi Panselinda</a:t>
            </a:r>
            <a:endParaRPr b="1" sz="2300">
              <a:solidFill>
                <a:srgbClr val="DB2A38"/>
              </a:solidFill>
              <a:latin typeface="Montserrat"/>
              <a:ea typeface="Montserrat"/>
              <a:cs typeface="Montserrat"/>
              <a:sym typeface="Montserrat"/>
            </a:endParaRPr>
          </a:p>
        </p:txBody>
      </p:sp>
      <p:grpSp>
        <p:nvGrpSpPr>
          <p:cNvPr id="265" name="Google Shape;265;p22"/>
          <p:cNvGrpSpPr/>
          <p:nvPr/>
        </p:nvGrpSpPr>
        <p:grpSpPr>
          <a:xfrm>
            <a:off x="-84199" y="4787731"/>
            <a:ext cx="4073809" cy="768156"/>
            <a:chOff x="0" y="-9525"/>
            <a:chExt cx="3180427" cy="599700"/>
          </a:xfrm>
        </p:grpSpPr>
        <p:sp>
          <p:nvSpPr>
            <p:cNvPr id="266" name="Google Shape;266;p22"/>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7" name="Google Shape;267;p22"/>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268" name="Google Shape;268;p22"/>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pic>
        <p:nvPicPr>
          <p:cNvPr id="269" name="Google Shape;269;p22"/>
          <p:cNvPicPr preferRelativeResize="0"/>
          <p:nvPr/>
        </p:nvPicPr>
        <p:blipFill>
          <a:blip r:embed="rId7">
            <a:alphaModFix/>
          </a:blip>
          <a:stretch>
            <a:fillRect/>
          </a:stretch>
        </p:blipFill>
        <p:spPr>
          <a:xfrm>
            <a:off x="624100" y="1138775"/>
            <a:ext cx="3930994" cy="3480832"/>
          </a:xfrm>
          <a:prstGeom prst="rect">
            <a:avLst/>
          </a:prstGeom>
          <a:noFill/>
          <a:ln>
            <a:noFill/>
          </a:ln>
        </p:spPr>
      </p:pic>
      <p:pic>
        <p:nvPicPr>
          <p:cNvPr id="270" name="Google Shape;270;p22"/>
          <p:cNvPicPr preferRelativeResize="0"/>
          <p:nvPr/>
        </p:nvPicPr>
        <p:blipFill>
          <a:blip r:embed="rId8">
            <a:alphaModFix/>
          </a:blip>
          <a:stretch>
            <a:fillRect/>
          </a:stretch>
        </p:blipFill>
        <p:spPr>
          <a:xfrm>
            <a:off x="4707500" y="1138775"/>
            <a:ext cx="3812400" cy="3512264"/>
          </a:xfrm>
          <a:prstGeom prst="rect">
            <a:avLst/>
          </a:prstGeom>
          <a:noFill/>
          <a:ln>
            <a:noFill/>
          </a:ln>
        </p:spPr>
      </p:pic>
      <p:sp>
        <p:nvSpPr>
          <p:cNvPr id="271" name="Google Shape;271;p22"/>
          <p:cNvSpPr txBox="1"/>
          <p:nvPr/>
        </p:nvSpPr>
        <p:spPr>
          <a:xfrm>
            <a:off x="4663850" y="4725775"/>
            <a:ext cx="2926500" cy="2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rPr>
              <a:t>Total Peserta Lulus: 35.476</a:t>
            </a:r>
            <a:endParaRPr b="1" sz="12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3"/>
          <p:cNvSpPr/>
          <p:nvPr/>
        </p:nvSpPr>
        <p:spPr>
          <a:xfrm>
            <a:off x="0" y="987213"/>
            <a:ext cx="9144000" cy="4514309"/>
          </a:xfrm>
          <a:custGeom>
            <a:rect b="b" l="l" r="r" t="t"/>
            <a:pathLst>
              <a:path extrusionOk="0" h="9028618" w="18288000">
                <a:moveTo>
                  <a:pt x="0" y="0"/>
                </a:moveTo>
                <a:lnTo>
                  <a:pt x="18288000" y="0"/>
                </a:lnTo>
                <a:lnTo>
                  <a:pt x="18288000" y="9028618"/>
                </a:lnTo>
                <a:lnTo>
                  <a:pt x="0" y="9028618"/>
                </a:lnTo>
                <a:lnTo>
                  <a:pt x="0" y="0"/>
                </a:lnTo>
                <a:close/>
              </a:path>
            </a:pathLst>
          </a:custGeom>
          <a:blipFill rotWithShape="1">
            <a:blip r:embed="rId3">
              <a:alphaModFix amt="78000"/>
            </a:blip>
            <a:stretch>
              <a:fillRect b="0" l="0" r="0" t="0"/>
            </a:stretch>
          </a:blipFill>
          <a:ln>
            <a:noFill/>
          </a:ln>
        </p:spPr>
      </p:sp>
      <p:grpSp>
        <p:nvGrpSpPr>
          <p:cNvPr id="277" name="Google Shape;277;p23"/>
          <p:cNvGrpSpPr/>
          <p:nvPr/>
        </p:nvGrpSpPr>
        <p:grpSpPr>
          <a:xfrm rot="10800000">
            <a:off x="-843521" y="1354773"/>
            <a:ext cx="10830563" cy="5201244"/>
            <a:chOff x="0" y="-38100"/>
            <a:chExt cx="7131000" cy="3424800"/>
          </a:xfrm>
        </p:grpSpPr>
        <p:sp>
          <p:nvSpPr>
            <p:cNvPr id="278" name="Google Shape;278;p23"/>
            <p:cNvSpPr/>
            <p:nvPr/>
          </p:nvSpPr>
          <p:spPr>
            <a:xfrm>
              <a:off x="0" y="0"/>
              <a:ext cx="7130919" cy="3386667"/>
            </a:xfrm>
            <a:custGeom>
              <a:rect b="b" l="l" r="r" t="t"/>
              <a:pathLst>
                <a:path extrusionOk="0" h="3386667" w="7130919">
                  <a:moveTo>
                    <a:pt x="0" y="0"/>
                  </a:moveTo>
                  <a:lnTo>
                    <a:pt x="7130919" y="0"/>
                  </a:lnTo>
                  <a:lnTo>
                    <a:pt x="7130919" y="3386667"/>
                  </a:lnTo>
                  <a:lnTo>
                    <a:pt x="0" y="3386667"/>
                  </a:lnTo>
                  <a:close/>
                </a:path>
              </a:pathLst>
            </a:custGeom>
            <a:gradFill>
              <a:gsLst>
                <a:gs pos="0">
                  <a:srgbClr val="142A6E"/>
                </a:gs>
                <a:gs pos="25000">
                  <a:srgbClr val="1E6BBD"/>
                </a:gs>
                <a:gs pos="50000">
                  <a:srgbClr val="1E6BBD">
                    <a:alpha val="90980"/>
                  </a:srgbClr>
                </a:gs>
                <a:gs pos="75000">
                  <a:srgbClr val="073C76">
                    <a:alpha val="40392"/>
                  </a:srgbClr>
                </a:gs>
                <a:gs pos="100000">
                  <a:srgbClr val="073C76">
                    <a:alpha val="0"/>
                  </a:srgbClr>
                </a:gs>
              </a:gsLst>
              <a:lin ang="5400012" scaled="0"/>
            </a:gradFill>
            <a:ln>
              <a:noFill/>
            </a:ln>
          </p:spPr>
        </p:sp>
        <p:sp>
          <p:nvSpPr>
            <p:cNvPr id="279" name="Google Shape;279;p23"/>
            <p:cNvSpPr txBox="1"/>
            <p:nvPr/>
          </p:nvSpPr>
          <p:spPr>
            <a:xfrm>
              <a:off x="0" y="-38100"/>
              <a:ext cx="7131000" cy="3424800"/>
            </a:xfrm>
            <a:prstGeom prst="rect">
              <a:avLst/>
            </a:prstGeom>
            <a:noFill/>
            <a:ln>
              <a:noFill/>
            </a:ln>
          </p:spPr>
          <p:txBody>
            <a:bodyPr anchorCtr="0" anchor="ctr" bIns="13550" lIns="13550" spcFirstLastPara="1" rIns="13550" wrap="square" tIns="13550">
              <a:noAutofit/>
            </a:bodyPr>
            <a:lstStyle/>
            <a:p>
              <a:pPr indent="0" lvl="0" marL="0" marR="0" rtl="0" algn="ctr">
                <a:lnSpc>
                  <a:spcPct val="157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0" name="Google Shape;280;p23"/>
          <p:cNvSpPr/>
          <p:nvPr/>
        </p:nvSpPr>
        <p:spPr>
          <a:xfrm>
            <a:off x="285092" y="193506"/>
            <a:ext cx="458515" cy="641688"/>
          </a:xfrm>
          <a:custGeom>
            <a:rect b="b" l="l" r="r" t="t"/>
            <a:pathLst>
              <a:path extrusionOk="0" h="1283375" w="917030">
                <a:moveTo>
                  <a:pt x="0" y="0"/>
                </a:moveTo>
                <a:lnTo>
                  <a:pt x="917030" y="0"/>
                </a:lnTo>
                <a:lnTo>
                  <a:pt x="917030" y="1283376"/>
                </a:lnTo>
                <a:lnTo>
                  <a:pt x="0" y="1283376"/>
                </a:lnTo>
                <a:lnTo>
                  <a:pt x="0" y="0"/>
                </a:lnTo>
                <a:close/>
              </a:path>
            </a:pathLst>
          </a:custGeom>
          <a:blipFill rotWithShape="1">
            <a:blip r:embed="rId4">
              <a:alphaModFix/>
            </a:blip>
            <a:stretch>
              <a:fillRect b="0" l="0" r="0" t="0"/>
            </a:stretch>
          </a:blipFill>
          <a:ln>
            <a:noFill/>
          </a:ln>
        </p:spPr>
      </p:sp>
      <p:sp>
        <p:nvSpPr>
          <p:cNvPr id="281" name="Google Shape;281;p23"/>
          <p:cNvSpPr/>
          <p:nvPr/>
        </p:nvSpPr>
        <p:spPr>
          <a:xfrm rot="2700000">
            <a:off x="6422563" y="2095157"/>
            <a:ext cx="3709674" cy="3900286"/>
          </a:xfrm>
          <a:custGeom>
            <a:rect b="b" l="l" r="r" t="t"/>
            <a:pathLst>
              <a:path extrusionOk="0" h="4859769" w="4464912">
                <a:moveTo>
                  <a:pt x="0" y="0"/>
                </a:moveTo>
                <a:lnTo>
                  <a:pt x="4464913" y="0"/>
                </a:lnTo>
                <a:lnTo>
                  <a:pt x="4464913" y="4859768"/>
                </a:lnTo>
                <a:lnTo>
                  <a:pt x="0" y="4859768"/>
                </a:lnTo>
                <a:lnTo>
                  <a:pt x="0" y="0"/>
                </a:lnTo>
                <a:close/>
              </a:path>
            </a:pathLst>
          </a:custGeom>
          <a:blipFill rotWithShape="1">
            <a:blip r:embed="rId5">
              <a:alphaModFix/>
            </a:blip>
            <a:stretch>
              <a:fillRect b="0" l="0" r="0" t="0"/>
            </a:stretch>
          </a:blipFill>
          <a:ln>
            <a:noFill/>
          </a:ln>
        </p:spPr>
      </p:sp>
      <p:sp>
        <p:nvSpPr>
          <p:cNvPr id="282" name="Google Shape;282;p23"/>
          <p:cNvSpPr/>
          <p:nvPr/>
        </p:nvSpPr>
        <p:spPr>
          <a:xfrm>
            <a:off x="-1774949" y="1478702"/>
            <a:ext cx="6610605" cy="5077322"/>
          </a:xfrm>
          <a:custGeom>
            <a:rect b="b" l="l" r="r" t="t"/>
            <a:pathLst>
              <a:path extrusionOk="0" h="6366548" w="6310840">
                <a:moveTo>
                  <a:pt x="0" y="0"/>
                </a:moveTo>
                <a:lnTo>
                  <a:pt x="6310840" y="0"/>
                </a:lnTo>
                <a:lnTo>
                  <a:pt x="6310840" y="6366548"/>
                </a:lnTo>
                <a:lnTo>
                  <a:pt x="0" y="6366548"/>
                </a:lnTo>
                <a:lnTo>
                  <a:pt x="0" y="0"/>
                </a:lnTo>
                <a:close/>
              </a:path>
            </a:pathLst>
          </a:custGeom>
          <a:blipFill rotWithShape="1">
            <a:blip r:embed="rId6">
              <a:alphaModFix/>
            </a:blip>
            <a:stretch>
              <a:fillRect b="0" l="0" r="0" t="0"/>
            </a:stretch>
          </a:blipFill>
          <a:ln>
            <a:noFill/>
          </a:ln>
        </p:spPr>
      </p:sp>
      <p:sp>
        <p:nvSpPr>
          <p:cNvPr id="283" name="Google Shape;283;p23"/>
          <p:cNvSpPr/>
          <p:nvPr/>
        </p:nvSpPr>
        <p:spPr>
          <a:xfrm>
            <a:off x="148590" y="4816927"/>
            <a:ext cx="4592776" cy="200412"/>
          </a:xfrm>
          <a:custGeom>
            <a:rect b="b" l="l" r="r" t="t"/>
            <a:pathLst>
              <a:path extrusionOk="0" h="400824" w="9185552">
                <a:moveTo>
                  <a:pt x="0" y="0"/>
                </a:moveTo>
                <a:lnTo>
                  <a:pt x="9185552" y="0"/>
                </a:lnTo>
                <a:lnTo>
                  <a:pt x="9185552" y="400824"/>
                </a:lnTo>
                <a:lnTo>
                  <a:pt x="0" y="400824"/>
                </a:lnTo>
                <a:lnTo>
                  <a:pt x="0" y="0"/>
                </a:lnTo>
                <a:close/>
              </a:path>
            </a:pathLst>
          </a:custGeom>
          <a:blipFill rotWithShape="1">
            <a:blip r:embed="rId7">
              <a:alphaModFix/>
            </a:blip>
            <a:stretch>
              <a:fillRect b="0" l="0" r="0" t="0"/>
            </a:stretch>
          </a:blipFill>
          <a:ln>
            <a:noFill/>
          </a:ln>
        </p:spPr>
      </p:sp>
      <p:sp>
        <p:nvSpPr>
          <p:cNvPr id="284" name="Google Shape;284;p23"/>
          <p:cNvSpPr/>
          <p:nvPr/>
        </p:nvSpPr>
        <p:spPr>
          <a:xfrm>
            <a:off x="7934646" y="4652691"/>
            <a:ext cx="988832" cy="364648"/>
          </a:xfrm>
          <a:custGeom>
            <a:rect b="b" l="l" r="r" t="t"/>
            <a:pathLst>
              <a:path extrusionOk="0" h="729296" w="1977664">
                <a:moveTo>
                  <a:pt x="0" y="0"/>
                </a:moveTo>
                <a:lnTo>
                  <a:pt x="1977664" y="0"/>
                </a:lnTo>
                <a:lnTo>
                  <a:pt x="1977664" y="729296"/>
                </a:lnTo>
                <a:lnTo>
                  <a:pt x="0" y="729296"/>
                </a:lnTo>
                <a:lnTo>
                  <a:pt x="0" y="0"/>
                </a:lnTo>
                <a:close/>
              </a:path>
            </a:pathLst>
          </a:custGeom>
          <a:blipFill rotWithShape="1">
            <a:blip r:embed="rId8">
              <a:alphaModFix/>
            </a:blip>
            <a:stretch>
              <a:fillRect b="0" l="0" r="0" t="0"/>
            </a:stretch>
          </a:blipFill>
          <a:ln>
            <a:noFill/>
          </a:ln>
        </p:spPr>
      </p:sp>
      <p:pic>
        <p:nvPicPr>
          <p:cNvPr id="285" name="Google Shape;285;p23" title="Presentation (4).png"/>
          <p:cNvPicPr preferRelativeResize="0"/>
          <p:nvPr/>
        </p:nvPicPr>
        <p:blipFill rotWithShape="1">
          <a:blip r:embed="rId9">
            <a:alphaModFix/>
          </a:blip>
          <a:srcRect b="38710" l="19525" r="20749" t="37891"/>
          <a:stretch/>
        </p:blipFill>
        <p:spPr>
          <a:xfrm>
            <a:off x="1789463" y="1717013"/>
            <a:ext cx="5461325" cy="1203525"/>
          </a:xfrm>
          <a:prstGeom prst="rect">
            <a:avLst/>
          </a:prstGeom>
          <a:noFill/>
          <a:ln>
            <a:noFill/>
          </a:ln>
        </p:spPr>
      </p:pic>
      <p:pic>
        <p:nvPicPr>
          <p:cNvPr id="286" name="Google Shape;286;p23" title="Logo-Resmi-PNG.png"/>
          <p:cNvPicPr preferRelativeResize="0"/>
          <p:nvPr/>
        </p:nvPicPr>
        <p:blipFill>
          <a:blip r:embed="rId10">
            <a:alphaModFix/>
          </a:blip>
          <a:stretch>
            <a:fillRect/>
          </a:stretch>
        </p:blipFill>
        <p:spPr>
          <a:xfrm>
            <a:off x="7964469" y="58430"/>
            <a:ext cx="624348" cy="472600"/>
          </a:xfrm>
          <a:prstGeom prst="rect">
            <a:avLst/>
          </a:prstGeom>
          <a:noFill/>
          <a:ln>
            <a:noFill/>
          </a:ln>
        </p:spPr>
      </p:pic>
      <p:pic>
        <p:nvPicPr>
          <p:cNvPr id="287" name="Google Shape;287;p23" title="dlhkp_kebumenkab_go_id_121125-link-4ae7995fa68151f80a4d1c1dd73f62ee.jpg"/>
          <p:cNvPicPr preferRelativeResize="0"/>
          <p:nvPr/>
        </p:nvPicPr>
        <p:blipFill>
          <a:blip r:embed="rId11">
            <a:alphaModFix/>
          </a:blip>
          <a:stretch>
            <a:fillRect/>
          </a:stretch>
        </p:blipFill>
        <p:spPr>
          <a:xfrm>
            <a:off x="8600701" y="96239"/>
            <a:ext cx="434800" cy="434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1" name="Shape 291"/>
        <p:cNvGrpSpPr/>
        <p:nvPr/>
      </p:nvGrpSpPr>
      <p:grpSpPr>
        <a:xfrm>
          <a:off x="0" y="0"/>
          <a:ext cx="0" cy="0"/>
          <a:chOff x="0" y="0"/>
          <a:chExt cx="0" cy="0"/>
        </a:xfrm>
      </p:grpSpPr>
      <p:graphicFrame>
        <p:nvGraphicFramePr>
          <p:cNvPr id="292" name="Google Shape;292;p24"/>
          <p:cNvGraphicFramePr/>
          <p:nvPr/>
        </p:nvGraphicFramePr>
        <p:xfrm>
          <a:off x="223400" y="727011"/>
          <a:ext cx="3000000" cy="3000000"/>
        </p:xfrm>
        <a:graphic>
          <a:graphicData uri="http://schemas.openxmlformats.org/drawingml/2006/table">
            <a:tbl>
              <a:tblPr>
                <a:noFill/>
                <a:tableStyleId>{08279C95-BC5B-4D8E-941D-07AF4081F3AD}</a:tableStyleId>
              </a:tblPr>
              <a:tblGrid>
                <a:gridCol w="1979100"/>
                <a:gridCol w="2596450"/>
                <a:gridCol w="817050"/>
                <a:gridCol w="826150"/>
                <a:gridCol w="826150"/>
                <a:gridCol w="826150"/>
                <a:gridCol w="826150"/>
              </a:tblGrid>
              <a:tr h="203275">
                <a:tc rowSpan="2">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JABATAN</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c rowSpan="2">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KATEGORI NAB</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c gridSpan="5">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STATUS KELULUSAN</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B cap="flat" cmpd="sng" w="9525">
                      <a:solidFill>
                        <a:schemeClr val="dk1"/>
                      </a:solidFill>
                      <a:prstDash val="solid"/>
                      <a:round/>
                      <a:headEnd len="sm" w="sm" type="none"/>
                      <a:tailEnd len="sm" w="sm" type="none"/>
                    </a:lnB>
                    <a:solidFill>
                      <a:srgbClr val="1C4587"/>
                    </a:solidFill>
                  </a:tcPr>
                </a:tc>
                <a:tc hMerge="1"/>
                <a:tc hMerge="1"/>
                <a:tc hMerge="1"/>
                <a:tc hMerge="1"/>
              </a:tr>
              <a:tr h="203275">
                <a:tc vMerge="1"/>
                <a:tc vMerge="1"/>
                <a:tc>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LULUS</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P</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TH</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TMS</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100">
                          <a:solidFill>
                            <a:schemeClr val="lt1"/>
                          </a:solidFill>
                          <a:latin typeface="Calibri"/>
                          <a:ea typeface="Calibri"/>
                          <a:cs typeface="Calibri"/>
                          <a:sym typeface="Calibri"/>
                        </a:rPr>
                        <a:t>Grand Total</a:t>
                      </a:r>
                      <a:endParaRPr b="1" sz="1100">
                        <a:solidFill>
                          <a:schemeClr val="lt1"/>
                        </a:solidFill>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7"/>
                    </a:solidFill>
                  </a:tcPr>
                </a:tc>
              </a:tr>
              <a:tr h="203275">
                <a:tc rowSpan="3">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MANAJER - KDKMP</a:t>
                      </a:r>
                      <a:endParaRPr b="1" sz="1100">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&gt;=110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21.994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6.432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1.150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29.576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100-109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8.006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15.416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11.555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5.575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40.552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90-99 Substansi &gt;=71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7.403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3.453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1.717</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12.573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rowSpan="3">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ADMINISTRASI KEUANGAN</a:t>
                      </a:r>
                      <a:endParaRPr b="1" sz="1100">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&gt;=110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836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319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1.209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100-109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533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547</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732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284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2.096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90-99 Substansi &gt;=71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1.814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1.336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575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3.725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rowSpan="3">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KEPALA PRODUKSI</a:t>
                      </a:r>
                      <a:endParaRPr b="1" sz="1100">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&gt;=110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304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98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17</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419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100-109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436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195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104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735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90-99 Substansi &gt;=71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629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328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450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216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1.623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rowSpan="3">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MANAJER OPERASIONAL - KNMP</a:t>
                      </a:r>
                      <a:endParaRPr b="1" sz="1100">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&gt;=110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395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129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542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100-109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508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242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142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892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90-99 Substansi &gt;=71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466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513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521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232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1.732</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rowSpan="3">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PENJAMIN MUTU</a:t>
                      </a:r>
                      <a:endParaRPr b="1" sz="1100">
                        <a:latin typeface="Calibri"/>
                        <a:ea typeface="Calibri"/>
                        <a:cs typeface="Calibri"/>
                        <a:sym typeface="Calibri"/>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&gt;=110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713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210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35</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958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100-109</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656</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218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444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250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1.568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275">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90-99 Substansi &gt;=71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0</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1.624</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903</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431</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2.958</a:t>
                      </a:r>
                      <a:endParaRPr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23600">
                <a:tc>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Grand Total</a:t>
                      </a:r>
                      <a:endParaRPr b="1"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35.476</a:t>
                      </a:r>
                      <a:endParaRPr b="1"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27.863</a:t>
                      </a:r>
                      <a:endParaRPr b="1"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27.019</a:t>
                      </a:r>
                      <a:endParaRPr b="1"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10.800</a:t>
                      </a:r>
                      <a:endParaRPr b="1"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101.158</a:t>
                      </a:r>
                      <a:endParaRPr b="1" sz="1100">
                        <a:latin typeface="Calibri"/>
                        <a:ea typeface="Calibri"/>
                        <a:cs typeface="Calibri"/>
                        <a:sym typeface="Calibri"/>
                      </a:endParaRPr>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FE2F3"/>
                    </a:solidFill>
                  </a:tcPr>
                </a:tc>
              </a:tr>
            </a:tbl>
          </a:graphicData>
        </a:graphic>
      </p:graphicFrame>
      <p:sp>
        <p:nvSpPr>
          <p:cNvPr id="293" name="Google Shape;293;p24"/>
          <p:cNvSpPr txBox="1"/>
          <p:nvPr>
            <p:ph type="title"/>
          </p:nvPr>
        </p:nvSpPr>
        <p:spPr>
          <a:xfrm>
            <a:off x="525001" y="200675"/>
            <a:ext cx="81243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STATUS KELULUSAN BERDASARKAN NILAI KOGNITIF</a:t>
            </a:r>
            <a:endParaRPr b="1" sz="2300">
              <a:solidFill>
                <a:srgbClr val="0C45A6"/>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7" name="Shape 297"/>
        <p:cNvGrpSpPr/>
        <p:nvPr/>
      </p:nvGrpSpPr>
      <p:grpSpPr>
        <a:xfrm>
          <a:off x="0" y="0"/>
          <a:ext cx="0" cy="0"/>
          <a:chOff x="0" y="0"/>
          <a:chExt cx="0" cy="0"/>
        </a:xfrm>
      </p:grpSpPr>
      <p:graphicFrame>
        <p:nvGraphicFramePr>
          <p:cNvPr id="298" name="Google Shape;298;p25"/>
          <p:cNvGraphicFramePr/>
          <p:nvPr/>
        </p:nvGraphicFramePr>
        <p:xfrm>
          <a:off x="793763" y="1074425"/>
          <a:ext cx="3000000" cy="3000000"/>
        </p:xfrm>
        <a:graphic>
          <a:graphicData uri="http://schemas.openxmlformats.org/drawingml/2006/table">
            <a:tbl>
              <a:tblPr>
                <a:noFill/>
                <a:tableStyleId>{08279C95-BC5B-4D8E-941D-07AF4081F3AD}</a:tableStyleId>
              </a:tblPr>
              <a:tblGrid>
                <a:gridCol w="1995325"/>
                <a:gridCol w="1032175"/>
                <a:gridCol w="993550"/>
                <a:gridCol w="873675"/>
                <a:gridCol w="904225"/>
                <a:gridCol w="863475"/>
                <a:gridCol w="894050"/>
              </a:tblGrid>
              <a:tr h="209550">
                <a:tc rowSpan="2">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JABATAN</a:t>
                      </a:r>
                      <a:endParaRPr b="1" sz="1100">
                        <a:solidFill>
                          <a:srgbClr val="FFFFFF"/>
                        </a:solidFill>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rowSpan="2">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GENDER</a:t>
                      </a:r>
                      <a:endParaRPr b="1" sz="1100">
                        <a:solidFill>
                          <a:srgbClr val="FFFFFF"/>
                        </a:solidFill>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gridSpan="5">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STATUS KELULUSAN</a:t>
                      </a:r>
                      <a:endParaRPr b="1" sz="1100">
                        <a:solidFill>
                          <a:srgbClr val="FFFFFF"/>
                        </a:solidFill>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hMerge="1"/>
                <a:tc hMerge="1"/>
                <a:tc hMerge="1"/>
                <a:tc hMerge="1"/>
              </a:tr>
              <a:tr h="209550">
                <a:tc vMerge="1"/>
                <a:tc vMerge="1"/>
                <a:tc>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LULUS</a:t>
                      </a:r>
                      <a:endParaRPr b="1" sz="1100">
                        <a:solidFill>
                          <a:srgbClr val="FFFFFF"/>
                        </a:solidFill>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TL</a:t>
                      </a:r>
                      <a:endParaRPr b="1" sz="1100">
                        <a:solidFill>
                          <a:srgbClr val="FFFFFF"/>
                        </a:solidFill>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TH</a:t>
                      </a:r>
                      <a:endParaRPr b="1" sz="1100">
                        <a:solidFill>
                          <a:srgbClr val="FFFFFF"/>
                        </a:solidFill>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TMS</a:t>
                      </a:r>
                      <a:endParaRPr b="1" sz="1100">
                        <a:solidFill>
                          <a:srgbClr val="FFFFFF"/>
                        </a:solidFill>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c>
                  <a:txBody>
                    <a:bodyPr/>
                    <a:lstStyle/>
                    <a:p>
                      <a:pPr indent="0" lvl="0" marL="0" rtl="0" algn="ctr">
                        <a:lnSpc>
                          <a:spcPct val="115000"/>
                        </a:lnSpc>
                        <a:spcBef>
                          <a:spcPts val="0"/>
                        </a:spcBef>
                        <a:spcAft>
                          <a:spcPts val="0"/>
                        </a:spcAft>
                        <a:buNone/>
                      </a:pPr>
                      <a:r>
                        <a:rPr b="1" lang="en" sz="1100">
                          <a:solidFill>
                            <a:srgbClr val="FFFFFF"/>
                          </a:solidFill>
                          <a:latin typeface="Calibri"/>
                          <a:ea typeface="Calibri"/>
                          <a:cs typeface="Calibri"/>
                          <a:sym typeface="Calibri"/>
                        </a:rPr>
                        <a:t>Grand Total</a:t>
                      </a:r>
                      <a:endParaRPr b="1" sz="1100">
                        <a:solidFill>
                          <a:srgbClr val="FFFFFF"/>
                        </a:solidFill>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A2C76"/>
                    </a:solidFill>
                  </a:tcPr>
                </a:tc>
              </a:tr>
              <a:tr h="209550">
                <a:tc rowSpan="2">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MANAJER - KDKMP</a:t>
                      </a:r>
                      <a:endParaRPr sz="1100">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LAKI-LAKI</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10.576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9.754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8.603</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3.283</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32.216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PEREMPUAN</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19.424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13.065</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12.837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5.159</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50.485</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rowSpan="2">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ADMINISTRASI KEUANGAN</a:t>
                      </a:r>
                      <a:endParaRPr sz="1100">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LAKI-LAKI</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243</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507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478</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195</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1.423</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PEREMPUAN</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1.126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1.854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1.909</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718</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5.607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rowSpan="2">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KEPALA PRODUKSI</a:t>
                      </a:r>
                      <a:endParaRPr sz="1100">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LAKI-LAKI</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804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206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458</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213</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1.681</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PEREMPUAN</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565</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122</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285</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124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1.096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rowSpan="2">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MANAJER OPERASIONAL - KNMP</a:t>
                      </a:r>
                      <a:endParaRPr sz="1100">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LAKI-LAKI</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652</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302</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446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204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1.604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PEREMPUAN</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717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211</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446</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188</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1.562</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rowSpan="2">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PENJAMIN MUTU</a:t>
                      </a:r>
                      <a:endParaRPr sz="1100">
                        <a:latin typeface="Calibri"/>
                        <a:ea typeface="Calibri"/>
                        <a:cs typeface="Calibri"/>
                        <a:sym typeface="Calibri"/>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LAKI-LAKI</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368</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684</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510</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235</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1.797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vMerge="1"/>
                <a:tc>
                  <a:txBody>
                    <a:bodyPr/>
                    <a:lstStyle/>
                    <a:p>
                      <a:pPr indent="0" lvl="0" marL="0" rtl="0" algn="l">
                        <a:lnSpc>
                          <a:spcPct val="115000"/>
                        </a:lnSpc>
                        <a:spcBef>
                          <a:spcPts val="0"/>
                        </a:spcBef>
                        <a:spcAft>
                          <a:spcPts val="0"/>
                        </a:spcAft>
                        <a:buNone/>
                      </a:pPr>
                      <a:r>
                        <a:rPr lang="en" sz="1100">
                          <a:latin typeface="Calibri"/>
                          <a:ea typeface="Calibri"/>
                          <a:cs typeface="Calibri"/>
                          <a:sym typeface="Calibri"/>
                        </a:rPr>
                        <a:t>PEREMPUAN</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1.001</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1.158</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1.047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481</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100">
                          <a:latin typeface="Calibri"/>
                          <a:ea typeface="Calibri"/>
                          <a:cs typeface="Calibri"/>
                          <a:sym typeface="Calibri"/>
                        </a:rPr>
                        <a:t>3.687</a:t>
                      </a:r>
                      <a:endParaRPr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9550">
                <a:tc>
                  <a:txBody>
                    <a:bodyPr/>
                    <a:lstStyle/>
                    <a:p>
                      <a:pPr indent="0" lvl="0" marL="0" rtl="0" algn="l">
                        <a:lnSpc>
                          <a:spcPct val="115000"/>
                        </a:lnSpc>
                        <a:spcBef>
                          <a:spcPts val="0"/>
                        </a:spcBef>
                        <a:spcAft>
                          <a:spcPts val="0"/>
                        </a:spcAft>
                        <a:buNone/>
                      </a:pPr>
                      <a:r>
                        <a:rPr b="1" lang="en" sz="1100">
                          <a:latin typeface="Calibri"/>
                          <a:ea typeface="Calibri"/>
                          <a:cs typeface="Calibri"/>
                          <a:sym typeface="Calibri"/>
                        </a:rPr>
                        <a:t>Grand Total</a:t>
                      </a:r>
                      <a:endParaRPr b="1"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35.476</a:t>
                      </a:r>
                      <a:endParaRPr b="1"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27.863</a:t>
                      </a:r>
                      <a:endParaRPr b="1"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27.019</a:t>
                      </a:r>
                      <a:endParaRPr b="1"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10.800</a:t>
                      </a:r>
                      <a:endParaRPr b="1"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c>
                  <a:txBody>
                    <a:bodyPr/>
                    <a:lstStyle/>
                    <a:p>
                      <a:pPr indent="0" lvl="0" marL="0" rtl="0" algn="r">
                        <a:lnSpc>
                          <a:spcPct val="115000"/>
                        </a:lnSpc>
                        <a:spcBef>
                          <a:spcPts val="0"/>
                        </a:spcBef>
                        <a:spcAft>
                          <a:spcPts val="0"/>
                        </a:spcAft>
                        <a:buNone/>
                      </a:pPr>
                      <a:r>
                        <a:rPr b="1" lang="en" sz="1100">
                          <a:latin typeface="Calibri"/>
                          <a:ea typeface="Calibri"/>
                          <a:cs typeface="Calibri"/>
                          <a:sym typeface="Calibri"/>
                        </a:rPr>
                        <a:t>101.158</a:t>
                      </a:r>
                      <a:endParaRPr b="1" sz="1100">
                        <a:latin typeface="Calibri"/>
                        <a:ea typeface="Calibri"/>
                        <a:cs typeface="Calibri"/>
                        <a:sym typeface="Calibri"/>
                      </a:endParaRPr>
                    </a:p>
                  </a:txBody>
                  <a:tcPr marT="19050" marB="19050"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1F2"/>
                    </a:solidFill>
                  </a:tcPr>
                </a:tc>
              </a:tr>
            </a:tbl>
          </a:graphicData>
        </a:graphic>
      </p:graphicFrame>
      <p:sp>
        <p:nvSpPr>
          <p:cNvPr id="299" name="Google Shape;299;p25"/>
          <p:cNvSpPr txBox="1"/>
          <p:nvPr>
            <p:ph type="title"/>
          </p:nvPr>
        </p:nvSpPr>
        <p:spPr>
          <a:xfrm>
            <a:off x="525001" y="200675"/>
            <a:ext cx="81243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STATUS KELULUSAN BERDASARKAN GENDER</a:t>
            </a:r>
            <a:endParaRPr b="1" sz="2300">
              <a:solidFill>
                <a:srgbClr val="0C45A6"/>
              </a:solidFill>
              <a:latin typeface="Montserrat"/>
              <a:ea typeface="Montserrat"/>
              <a:cs typeface="Montserrat"/>
              <a:sym typeface="Montserrat"/>
            </a:endParaRPr>
          </a:p>
        </p:txBody>
      </p:sp>
      <p:pic>
        <p:nvPicPr>
          <p:cNvPr id="300" name="Google Shape;300;p25"/>
          <p:cNvPicPr preferRelativeResize="0"/>
          <p:nvPr/>
        </p:nvPicPr>
        <p:blipFill>
          <a:blip r:embed="rId3">
            <a:alphaModFix/>
          </a:blip>
          <a:stretch>
            <a:fillRect/>
          </a:stretch>
        </p:blipFill>
        <p:spPr>
          <a:xfrm>
            <a:off x="2735036" y="0"/>
            <a:ext cx="3673930" cy="5143501"/>
          </a:xfrm>
          <a:prstGeom prst="rect">
            <a:avLst/>
          </a:prstGeom>
          <a:noFill/>
          <a:ln cap="flat" cmpd="sng" w="9525">
            <a:solidFill>
              <a:srgbClr val="269DD8"/>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26"/>
          <p:cNvSpPr txBox="1"/>
          <p:nvPr>
            <p:ph type="title"/>
          </p:nvPr>
        </p:nvSpPr>
        <p:spPr>
          <a:xfrm>
            <a:off x="524988" y="200675"/>
            <a:ext cx="74235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PENENTUAN KELULUSAN SELEKSI</a:t>
            </a:r>
            <a:endParaRPr b="1" sz="2300">
              <a:solidFill>
                <a:srgbClr val="0C45A6"/>
              </a:solidFill>
              <a:latin typeface="Montserrat"/>
              <a:ea typeface="Montserrat"/>
              <a:cs typeface="Montserrat"/>
              <a:sym typeface="Montserrat"/>
            </a:endParaRPr>
          </a:p>
        </p:txBody>
      </p:sp>
      <p:pic>
        <p:nvPicPr>
          <p:cNvPr id="306" name="Google Shape;306;p26"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307" name="Google Shape;307;p26"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308" name="Google Shape;308;p26"/>
          <p:cNvGrpSpPr/>
          <p:nvPr/>
        </p:nvGrpSpPr>
        <p:grpSpPr>
          <a:xfrm>
            <a:off x="92678" y="-664620"/>
            <a:ext cx="434807" cy="1236081"/>
            <a:chOff x="0" y="-38100"/>
            <a:chExt cx="297956" cy="847037"/>
          </a:xfrm>
        </p:grpSpPr>
        <p:sp>
          <p:nvSpPr>
            <p:cNvPr id="309" name="Google Shape;309;p26"/>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0" name="Google Shape;310;p26"/>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grpSp>
        <p:nvGrpSpPr>
          <p:cNvPr id="311" name="Google Shape;311;p26"/>
          <p:cNvGrpSpPr/>
          <p:nvPr/>
        </p:nvGrpSpPr>
        <p:grpSpPr>
          <a:xfrm>
            <a:off x="111201" y="4787731"/>
            <a:ext cx="4073809" cy="768156"/>
            <a:chOff x="0" y="-9525"/>
            <a:chExt cx="3180427" cy="599700"/>
          </a:xfrm>
        </p:grpSpPr>
        <p:sp>
          <p:nvSpPr>
            <p:cNvPr id="312" name="Google Shape;312;p26"/>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3" name="Google Shape;313;p26"/>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314" name="Google Shape;314;p26"/>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sp>
        <p:nvSpPr>
          <p:cNvPr id="315" name="Google Shape;315;p26"/>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6" name="Google Shape;316;p26"/>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sp>
        <p:nvSpPr>
          <p:cNvPr id="317" name="Google Shape;317;p26"/>
          <p:cNvSpPr txBox="1"/>
          <p:nvPr/>
        </p:nvSpPr>
        <p:spPr>
          <a:xfrm>
            <a:off x="146400" y="1668275"/>
            <a:ext cx="8839200" cy="497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rPr>
              <a:t>Pada kasus ini, dua peserta memiliki nilai kognitif yang sama, memenuhi SKT, dan nilai IPK yang sama. Namun, peserta Bunga mendapat status lulus karena memiliki usia yang lebih tua dibanding peserta Novianus. Pada case pertama, Bunga Syah Fitri Dewi dan Novianus Oling memiliki nilai potensi kognitif sebesar 105 dan nilai manajemen bidang sebesar 75. Selain itu, kedua peserta juga sama-sama memenuhi syarat dalam SKT. Namun, Bunga Syah Fitri lulus dengan status P1/L pada peringkat 30.000, sedangkan Novianus Oling mendapat tidak lulus dengan status P1 pada peringkat P1. Hal ini disebabkan adanya penentuan </a:t>
            </a:r>
            <a:endParaRPr sz="1200">
              <a:solidFill>
                <a:schemeClr val="dk1"/>
              </a:solidFill>
            </a:endParaRPr>
          </a:p>
          <a:p>
            <a:pPr indent="0" lvl="0" marL="0" rtl="0" algn="just">
              <a:spcBef>
                <a:spcPts val="0"/>
              </a:spcBef>
              <a:spcAft>
                <a:spcPts val="0"/>
              </a:spcAft>
              <a:buNone/>
            </a:pPr>
            <a:r>
              <a:t/>
            </a:r>
            <a:endParaRPr sz="1200">
              <a:solidFill>
                <a:schemeClr val="dk1"/>
              </a:solidFill>
            </a:endParaRPr>
          </a:p>
        </p:txBody>
      </p:sp>
      <p:sp>
        <p:nvSpPr>
          <p:cNvPr id="318" name="Google Shape;318;p26"/>
          <p:cNvSpPr txBox="1"/>
          <p:nvPr/>
        </p:nvSpPr>
        <p:spPr>
          <a:xfrm>
            <a:off x="196300" y="3871125"/>
            <a:ext cx="8839200" cy="768000"/>
          </a:xfrm>
          <a:prstGeom prst="rect">
            <a:avLst/>
          </a:prstGeom>
          <a:noFill/>
          <a:ln>
            <a:noFill/>
          </a:ln>
        </p:spPr>
        <p:txBody>
          <a:bodyPr anchorCtr="0" anchor="t" bIns="91425" lIns="91425" spcFirstLastPara="1" rIns="91425" wrap="square" tIns="91425">
            <a:noAutofit/>
          </a:bodyPr>
          <a:lstStyle/>
          <a:p>
            <a:pPr indent="0" lvl="0" marL="0" marR="381000" rtl="0" algn="just">
              <a:lnSpc>
                <a:spcPct val="115000"/>
              </a:lnSpc>
              <a:spcBef>
                <a:spcPts val="1200"/>
              </a:spcBef>
              <a:spcAft>
                <a:spcPts val="0"/>
              </a:spcAft>
              <a:buClr>
                <a:schemeClr val="dk1"/>
              </a:buClr>
              <a:buSzPts val="1100"/>
              <a:buFont typeface="Arial"/>
              <a:buNone/>
            </a:pPr>
            <a:r>
              <a:rPr lang="en" sz="1200">
                <a:solidFill>
                  <a:schemeClr val="dk1"/>
                </a:solidFill>
              </a:rPr>
              <a:t>Pada kasus ini, peserta Auliya dan Anugerah memiliki nilai kognitif serta nilai manajemen bidang yang sama dan keduanya memenuhi SKT. Namun, Auliya memperoleh peringkat yang lebih tinggi karena memiliki IPK yang lebih tinggi dibandingkan Anugerah.</a:t>
            </a:r>
            <a:endParaRPr sz="1200">
              <a:solidFill>
                <a:schemeClr val="dk1"/>
              </a:solidFill>
            </a:endParaRPr>
          </a:p>
          <a:p>
            <a:pPr indent="0" lvl="0" marL="0" rtl="0" algn="just">
              <a:spcBef>
                <a:spcPts val="1200"/>
              </a:spcBef>
              <a:spcAft>
                <a:spcPts val="0"/>
              </a:spcAft>
              <a:buNone/>
            </a:pPr>
            <a:r>
              <a:t/>
            </a:r>
            <a:endParaRPr sz="1200">
              <a:solidFill>
                <a:schemeClr val="dk1"/>
              </a:solidFill>
            </a:endParaRPr>
          </a:p>
        </p:txBody>
      </p:sp>
      <p:pic>
        <p:nvPicPr>
          <p:cNvPr id="319" name="Google Shape;319;p26"/>
          <p:cNvPicPr preferRelativeResize="0"/>
          <p:nvPr/>
        </p:nvPicPr>
        <p:blipFill>
          <a:blip r:embed="rId7">
            <a:alphaModFix/>
          </a:blip>
          <a:stretch>
            <a:fillRect/>
          </a:stretch>
        </p:blipFill>
        <p:spPr>
          <a:xfrm>
            <a:off x="196300" y="1204013"/>
            <a:ext cx="8839202" cy="444089"/>
          </a:xfrm>
          <a:prstGeom prst="rect">
            <a:avLst/>
          </a:prstGeom>
          <a:noFill/>
          <a:ln>
            <a:noFill/>
          </a:ln>
        </p:spPr>
      </p:pic>
      <p:sp>
        <p:nvSpPr>
          <p:cNvPr id="320" name="Google Shape;320;p26"/>
          <p:cNvSpPr txBox="1"/>
          <p:nvPr/>
        </p:nvSpPr>
        <p:spPr>
          <a:xfrm>
            <a:off x="196300" y="736725"/>
            <a:ext cx="8839200" cy="497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rPr>
              <a:t>Contoh Case dengan Nilai Potensi Kognitif </a:t>
            </a:r>
            <a:endParaRPr sz="1200">
              <a:solidFill>
                <a:schemeClr val="dk1"/>
              </a:solidFill>
            </a:endParaRPr>
          </a:p>
        </p:txBody>
      </p:sp>
      <p:pic>
        <p:nvPicPr>
          <p:cNvPr id="321" name="Google Shape;321;p26"/>
          <p:cNvPicPr preferRelativeResize="0"/>
          <p:nvPr/>
        </p:nvPicPr>
        <p:blipFill rotWithShape="1">
          <a:blip r:embed="rId8">
            <a:alphaModFix/>
          </a:blip>
          <a:srcRect b="5527" l="120" r="199" t="4310"/>
          <a:stretch/>
        </p:blipFill>
        <p:spPr>
          <a:xfrm>
            <a:off x="210300" y="3436321"/>
            <a:ext cx="8811202" cy="434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5" name="Shape 325"/>
        <p:cNvGrpSpPr/>
        <p:nvPr/>
      </p:nvGrpSpPr>
      <p:grpSpPr>
        <a:xfrm>
          <a:off x="0" y="0"/>
          <a:ext cx="0" cy="0"/>
          <a:chOff x="0" y="0"/>
          <a:chExt cx="0" cy="0"/>
        </a:xfrm>
      </p:grpSpPr>
      <p:sp>
        <p:nvSpPr>
          <p:cNvPr id="326" name="Google Shape;326;p27"/>
          <p:cNvSpPr/>
          <p:nvPr/>
        </p:nvSpPr>
        <p:spPr>
          <a:xfrm>
            <a:off x="1583737" y="724963"/>
            <a:ext cx="5387700" cy="1708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7" name="Google Shape;327;p27"/>
          <p:cNvSpPr txBox="1"/>
          <p:nvPr>
            <p:ph type="title"/>
          </p:nvPr>
        </p:nvSpPr>
        <p:spPr>
          <a:xfrm>
            <a:off x="524988" y="200675"/>
            <a:ext cx="74235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PENENTUAN KELULUSAN SELEKSI</a:t>
            </a:r>
            <a:endParaRPr b="1" sz="2300">
              <a:solidFill>
                <a:srgbClr val="0C45A6"/>
              </a:solidFill>
              <a:latin typeface="Montserrat"/>
              <a:ea typeface="Montserrat"/>
              <a:cs typeface="Montserrat"/>
              <a:sym typeface="Montserrat"/>
            </a:endParaRPr>
          </a:p>
        </p:txBody>
      </p:sp>
      <p:pic>
        <p:nvPicPr>
          <p:cNvPr id="328" name="Google Shape;328;p27"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329" name="Google Shape;329;p27"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330" name="Google Shape;330;p27"/>
          <p:cNvGrpSpPr/>
          <p:nvPr/>
        </p:nvGrpSpPr>
        <p:grpSpPr>
          <a:xfrm>
            <a:off x="92678" y="-664620"/>
            <a:ext cx="434807" cy="1236081"/>
            <a:chOff x="0" y="-38100"/>
            <a:chExt cx="297956" cy="847037"/>
          </a:xfrm>
        </p:grpSpPr>
        <p:sp>
          <p:nvSpPr>
            <p:cNvPr id="331" name="Google Shape;331;p27"/>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32" name="Google Shape;332;p27"/>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grpSp>
        <p:nvGrpSpPr>
          <p:cNvPr id="333" name="Google Shape;333;p27"/>
          <p:cNvGrpSpPr/>
          <p:nvPr/>
        </p:nvGrpSpPr>
        <p:grpSpPr>
          <a:xfrm>
            <a:off x="111201" y="4787731"/>
            <a:ext cx="4073809" cy="768156"/>
            <a:chOff x="0" y="-9525"/>
            <a:chExt cx="3180427" cy="599700"/>
          </a:xfrm>
        </p:grpSpPr>
        <p:sp>
          <p:nvSpPr>
            <p:cNvPr id="334" name="Google Shape;334;p27"/>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35" name="Google Shape;335;p27"/>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336" name="Google Shape;336;p27"/>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sp>
        <p:nvSpPr>
          <p:cNvPr id="337" name="Google Shape;337;p27"/>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38" name="Google Shape;338;p27"/>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pic>
        <p:nvPicPr>
          <p:cNvPr id="339" name="Google Shape;339;p27"/>
          <p:cNvPicPr preferRelativeResize="0"/>
          <p:nvPr/>
        </p:nvPicPr>
        <p:blipFill>
          <a:blip r:embed="rId7">
            <a:alphaModFix/>
          </a:blip>
          <a:stretch>
            <a:fillRect/>
          </a:stretch>
        </p:blipFill>
        <p:spPr>
          <a:xfrm>
            <a:off x="1761437" y="755688"/>
            <a:ext cx="4942551" cy="1584575"/>
          </a:xfrm>
          <a:prstGeom prst="rect">
            <a:avLst/>
          </a:prstGeom>
          <a:noFill/>
          <a:ln>
            <a:noFill/>
          </a:ln>
        </p:spPr>
      </p:pic>
      <p:sp>
        <p:nvSpPr>
          <p:cNvPr id="340" name="Google Shape;340;p27"/>
          <p:cNvSpPr txBox="1"/>
          <p:nvPr/>
        </p:nvSpPr>
        <p:spPr>
          <a:xfrm>
            <a:off x="342225" y="2593575"/>
            <a:ext cx="1459800" cy="497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rPr>
              <a:t>Contoh Case 1 :</a:t>
            </a:r>
            <a:endParaRPr sz="1200">
              <a:solidFill>
                <a:schemeClr val="dk1"/>
              </a:solidFill>
            </a:endParaRPr>
          </a:p>
        </p:txBody>
      </p:sp>
      <p:sp>
        <p:nvSpPr>
          <p:cNvPr id="341" name="Google Shape;341;p27"/>
          <p:cNvSpPr txBox="1"/>
          <p:nvPr/>
        </p:nvSpPr>
        <p:spPr>
          <a:xfrm>
            <a:off x="5244200" y="2593575"/>
            <a:ext cx="1459800" cy="497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rPr>
              <a:t>Contoh Case 2 :</a:t>
            </a:r>
            <a:endParaRPr sz="1200">
              <a:solidFill>
                <a:schemeClr val="dk1"/>
              </a:solidFill>
            </a:endParaRPr>
          </a:p>
        </p:txBody>
      </p:sp>
      <p:sp>
        <p:nvSpPr>
          <p:cNvPr id="342" name="Google Shape;342;p27"/>
          <p:cNvSpPr txBox="1"/>
          <p:nvPr/>
        </p:nvSpPr>
        <p:spPr>
          <a:xfrm>
            <a:off x="4572000" y="2998975"/>
            <a:ext cx="4443300" cy="1577700"/>
          </a:xfrm>
          <a:prstGeom prst="rect">
            <a:avLst/>
          </a:prstGeom>
          <a:noFill/>
          <a:ln>
            <a:noFill/>
          </a:ln>
        </p:spPr>
        <p:txBody>
          <a:bodyPr anchorCtr="0" anchor="t" bIns="91425" lIns="91425" spcFirstLastPara="1" rIns="91425" wrap="square" tIns="91425">
            <a:spAutoFit/>
          </a:bodyPr>
          <a:lstStyle/>
          <a:p>
            <a:pPr indent="0" lvl="0" marL="0" marR="381000" rtl="0" algn="just">
              <a:lnSpc>
                <a:spcPct val="115000"/>
              </a:lnSpc>
              <a:spcBef>
                <a:spcPts val="1200"/>
              </a:spcBef>
              <a:spcAft>
                <a:spcPts val="1200"/>
              </a:spcAft>
              <a:buNone/>
            </a:pPr>
            <a:r>
              <a:rPr lang="en" sz="1000">
                <a:solidFill>
                  <a:schemeClr val="dk1"/>
                </a:solidFill>
              </a:rPr>
              <a:t>Pada case kedua, Auliya Akbar Robbani dan Anugerah Irinti memperoleh nilai Potensi Kognitif sebesar 105 dan Manajemen Bidang sebesar 80, sehingga total nilai keduanya sama, yaitu </a:t>
            </a:r>
            <a:r>
              <a:rPr b="1" lang="en" sz="1000">
                <a:solidFill>
                  <a:schemeClr val="dk1"/>
                </a:solidFill>
              </a:rPr>
              <a:t>185.</a:t>
            </a:r>
            <a:r>
              <a:rPr lang="en" sz="1000">
                <a:solidFill>
                  <a:schemeClr val="dk1"/>
                </a:solidFill>
              </a:rPr>
              <a:t> Keduanya juga memenuhi SKT dengan status Mental Ideologi dan Kesehatan dinyatakan </a:t>
            </a:r>
            <a:r>
              <a:rPr b="1" lang="en" sz="1000">
                <a:solidFill>
                  <a:schemeClr val="dk1"/>
                </a:solidFill>
              </a:rPr>
              <a:t>MS</a:t>
            </a:r>
            <a:r>
              <a:rPr lang="en" sz="1000">
                <a:solidFill>
                  <a:schemeClr val="dk1"/>
                </a:solidFill>
              </a:rPr>
              <a:t>. Dalam kondisi nilai yang sama, pemeringkatan ditentukan berdasarkan IPK. Karena Auliya memiliki IPK </a:t>
            </a:r>
            <a:r>
              <a:rPr b="1" lang="en" sz="1000">
                <a:solidFill>
                  <a:schemeClr val="dk1"/>
                </a:solidFill>
              </a:rPr>
              <a:t>3,32</a:t>
            </a:r>
            <a:r>
              <a:rPr lang="en" sz="1000">
                <a:solidFill>
                  <a:schemeClr val="dk1"/>
                </a:solidFill>
              </a:rPr>
              <a:t>, lebih tinggi dibandingkan Anugerah yang memiliki IPK </a:t>
            </a:r>
            <a:r>
              <a:rPr b="1" lang="en" sz="1000">
                <a:solidFill>
                  <a:schemeClr val="dk1"/>
                </a:solidFill>
              </a:rPr>
              <a:t>3,30,</a:t>
            </a:r>
            <a:r>
              <a:rPr lang="en" sz="1000">
                <a:solidFill>
                  <a:schemeClr val="dk1"/>
                </a:solidFill>
              </a:rPr>
              <a:t> maka Auliya ditempatkan pada peringkat yang </a:t>
            </a:r>
            <a:r>
              <a:rPr b="1" lang="en" sz="1000">
                <a:solidFill>
                  <a:schemeClr val="dk1"/>
                </a:solidFill>
              </a:rPr>
              <a:t>lebih tinggi.</a:t>
            </a:r>
            <a:endParaRPr b="1" sz="1000">
              <a:solidFill>
                <a:schemeClr val="dk1"/>
              </a:solidFill>
            </a:endParaRPr>
          </a:p>
        </p:txBody>
      </p:sp>
      <p:sp>
        <p:nvSpPr>
          <p:cNvPr id="343" name="Google Shape;343;p27"/>
          <p:cNvSpPr txBox="1"/>
          <p:nvPr/>
        </p:nvSpPr>
        <p:spPr>
          <a:xfrm>
            <a:off x="92675" y="3009900"/>
            <a:ext cx="4266300" cy="141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solidFill>
                  <a:schemeClr val="dk1"/>
                </a:solidFill>
              </a:rPr>
              <a:t>Pada case pertama, Bunga Syah Fitri Dewi dan Novianus Oling memiliki nilai potensi kognitif sebesar 105, nilai manajemen bidang sebesar 75, dan IPK sebesar 3,93. Selain itu, kedua peserta juga sama-sama memenuhi syarat dalam SKT. Namun, Bunga Syah Fitri lulus dengan status </a:t>
            </a:r>
            <a:r>
              <a:rPr b="1" lang="en" sz="1000">
                <a:solidFill>
                  <a:schemeClr val="dk1"/>
                </a:solidFill>
              </a:rPr>
              <a:t>P1/L</a:t>
            </a:r>
            <a:r>
              <a:rPr lang="en" sz="1000">
                <a:solidFill>
                  <a:schemeClr val="dk1"/>
                </a:solidFill>
              </a:rPr>
              <a:t> pada peringkat 30.000, sedangkan Novianus Oling mendapat tidak lulus dengan status </a:t>
            </a:r>
            <a:r>
              <a:rPr b="1" lang="en" sz="1000">
                <a:solidFill>
                  <a:schemeClr val="dk1"/>
                </a:solidFill>
              </a:rPr>
              <a:t>P1</a:t>
            </a:r>
            <a:r>
              <a:rPr lang="en" sz="1000">
                <a:solidFill>
                  <a:schemeClr val="dk1"/>
                </a:solidFill>
              </a:rPr>
              <a:t> pada peringkat 30.001. Hal ini disebabkan adanya penentuan kelulusan seleksi yang mengikuti poin C yaitu penentuan kelulusan berdasarkan usia peserta tertua.</a:t>
            </a:r>
            <a:endParaRPr sz="10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7" name="Shape 347"/>
        <p:cNvGrpSpPr/>
        <p:nvPr/>
      </p:nvGrpSpPr>
      <p:grpSpPr>
        <a:xfrm>
          <a:off x="0" y="0"/>
          <a:ext cx="0" cy="0"/>
          <a:chOff x="0" y="0"/>
          <a:chExt cx="0" cy="0"/>
        </a:xfrm>
      </p:grpSpPr>
      <p:sp>
        <p:nvSpPr>
          <p:cNvPr id="348" name="Google Shape;348;p28"/>
          <p:cNvSpPr txBox="1"/>
          <p:nvPr>
            <p:ph type="title"/>
          </p:nvPr>
        </p:nvSpPr>
        <p:spPr>
          <a:xfrm>
            <a:off x="524988" y="200675"/>
            <a:ext cx="74235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300">
                <a:solidFill>
                  <a:srgbClr val="0C45A6"/>
                </a:solidFill>
                <a:latin typeface="Montserrat"/>
                <a:ea typeface="Montserrat"/>
                <a:cs typeface="Montserrat"/>
                <a:sym typeface="Montserrat"/>
              </a:rPr>
              <a:t>PENENTUAN KELULUSAN SELEKSI</a:t>
            </a:r>
            <a:endParaRPr b="1" sz="2300">
              <a:solidFill>
                <a:srgbClr val="0C45A6"/>
              </a:solidFill>
              <a:latin typeface="Montserrat"/>
              <a:ea typeface="Montserrat"/>
              <a:cs typeface="Montserrat"/>
              <a:sym typeface="Montserrat"/>
            </a:endParaRPr>
          </a:p>
        </p:txBody>
      </p:sp>
      <p:pic>
        <p:nvPicPr>
          <p:cNvPr id="349" name="Google Shape;349;p28"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350" name="Google Shape;350;p28"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351" name="Google Shape;351;p28"/>
          <p:cNvGrpSpPr/>
          <p:nvPr/>
        </p:nvGrpSpPr>
        <p:grpSpPr>
          <a:xfrm>
            <a:off x="92678" y="-664620"/>
            <a:ext cx="434807" cy="1236081"/>
            <a:chOff x="0" y="-38100"/>
            <a:chExt cx="297956" cy="847037"/>
          </a:xfrm>
        </p:grpSpPr>
        <p:sp>
          <p:nvSpPr>
            <p:cNvPr id="352" name="Google Shape;352;p28"/>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3" name="Google Shape;353;p28"/>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grpSp>
        <p:nvGrpSpPr>
          <p:cNvPr id="354" name="Google Shape;354;p28"/>
          <p:cNvGrpSpPr/>
          <p:nvPr/>
        </p:nvGrpSpPr>
        <p:grpSpPr>
          <a:xfrm>
            <a:off x="111201" y="4787731"/>
            <a:ext cx="4073809" cy="768156"/>
            <a:chOff x="0" y="-9525"/>
            <a:chExt cx="3180427" cy="599700"/>
          </a:xfrm>
        </p:grpSpPr>
        <p:sp>
          <p:nvSpPr>
            <p:cNvPr id="355" name="Google Shape;355;p28"/>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6" name="Google Shape;356;p28"/>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357" name="Google Shape;357;p28"/>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sp>
        <p:nvSpPr>
          <p:cNvPr id="358" name="Google Shape;358;p28"/>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9" name="Google Shape;359;p28"/>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sp>
        <p:nvSpPr>
          <p:cNvPr id="360" name="Google Shape;360;p28"/>
          <p:cNvSpPr txBox="1"/>
          <p:nvPr/>
        </p:nvSpPr>
        <p:spPr>
          <a:xfrm>
            <a:off x="146400" y="1668275"/>
            <a:ext cx="8839200" cy="497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rPr>
              <a:t>Pada kasus ini, dua peserta memiliki nilai kognitif yang sama, memenuhi SKT, dan nilai IPK yang sama. Namun, peserta Bunga mendapat status lulus karena memiliki usia yang lebih tua dibanding peserta Novianus.</a:t>
            </a:r>
            <a:endParaRPr sz="1200">
              <a:solidFill>
                <a:schemeClr val="dk1"/>
              </a:solidFill>
            </a:endParaRPr>
          </a:p>
        </p:txBody>
      </p:sp>
      <p:pic>
        <p:nvPicPr>
          <p:cNvPr id="361" name="Google Shape;361;p28"/>
          <p:cNvPicPr preferRelativeResize="0"/>
          <p:nvPr/>
        </p:nvPicPr>
        <p:blipFill rotWithShape="1">
          <a:blip r:embed="rId7">
            <a:alphaModFix/>
          </a:blip>
          <a:srcRect b="3410" l="0" r="0" t="3410"/>
          <a:stretch/>
        </p:blipFill>
        <p:spPr>
          <a:xfrm>
            <a:off x="152400" y="2333500"/>
            <a:ext cx="8839201" cy="434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5" name="Shape 365"/>
        <p:cNvGrpSpPr/>
        <p:nvPr/>
      </p:nvGrpSpPr>
      <p:grpSpPr>
        <a:xfrm>
          <a:off x="0" y="0"/>
          <a:ext cx="0" cy="0"/>
          <a:chOff x="0" y="0"/>
          <a:chExt cx="0" cy="0"/>
        </a:xfrm>
      </p:grpSpPr>
      <p:sp>
        <p:nvSpPr>
          <p:cNvPr id="366" name="Google Shape;366;p29"/>
          <p:cNvSpPr txBox="1"/>
          <p:nvPr>
            <p:ph type="title"/>
          </p:nvPr>
        </p:nvSpPr>
        <p:spPr>
          <a:xfrm>
            <a:off x="524988" y="200675"/>
            <a:ext cx="74235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HASIL INTEGRASI AKHIR</a:t>
            </a:r>
            <a:endParaRPr b="1" sz="2300">
              <a:solidFill>
                <a:srgbClr val="DE1D5E"/>
              </a:solidFill>
              <a:latin typeface="Montserrat"/>
              <a:ea typeface="Montserrat"/>
              <a:cs typeface="Montserrat"/>
              <a:sym typeface="Montserrat"/>
            </a:endParaRPr>
          </a:p>
          <a:p>
            <a:pPr indent="0" lvl="0" marL="0" rtl="0" algn="ctr">
              <a:spcBef>
                <a:spcPts val="0"/>
              </a:spcBef>
              <a:spcAft>
                <a:spcPts val="0"/>
              </a:spcAft>
              <a:buNone/>
            </a:pPr>
            <a:r>
              <a:t/>
            </a:r>
            <a:endParaRPr b="1" sz="2300">
              <a:solidFill>
                <a:srgbClr val="0C45A6"/>
              </a:solidFill>
              <a:latin typeface="Montserrat"/>
              <a:ea typeface="Montserrat"/>
              <a:cs typeface="Montserrat"/>
              <a:sym typeface="Montserrat"/>
            </a:endParaRPr>
          </a:p>
        </p:txBody>
      </p:sp>
      <p:pic>
        <p:nvPicPr>
          <p:cNvPr id="367" name="Google Shape;367;p29"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368" name="Google Shape;368;p29"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369" name="Google Shape;369;p29"/>
          <p:cNvGrpSpPr/>
          <p:nvPr/>
        </p:nvGrpSpPr>
        <p:grpSpPr>
          <a:xfrm>
            <a:off x="92678" y="-664620"/>
            <a:ext cx="434807" cy="1236081"/>
            <a:chOff x="0" y="-38100"/>
            <a:chExt cx="297956" cy="847037"/>
          </a:xfrm>
        </p:grpSpPr>
        <p:sp>
          <p:nvSpPr>
            <p:cNvPr id="370" name="Google Shape;370;p29"/>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1" name="Google Shape;371;p29"/>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grpSp>
        <p:nvGrpSpPr>
          <p:cNvPr id="372" name="Google Shape;372;p29"/>
          <p:cNvGrpSpPr/>
          <p:nvPr/>
        </p:nvGrpSpPr>
        <p:grpSpPr>
          <a:xfrm>
            <a:off x="111201" y="4787731"/>
            <a:ext cx="4073809" cy="768156"/>
            <a:chOff x="0" y="-9525"/>
            <a:chExt cx="3180427" cy="599700"/>
          </a:xfrm>
        </p:grpSpPr>
        <p:sp>
          <p:nvSpPr>
            <p:cNvPr id="373" name="Google Shape;373;p29"/>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4" name="Google Shape;374;p29"/>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375" name="Google Shape;375;p29"/>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sp>
        <p:nvSpPr>
          <p:cNvPr id="376" name="Google Shape;376;p29"/>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7" name="Google Shape;377;p29"/>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graphicFrame>
        <p:nvGraphicFramePr>
          <p:cNvPr id="378" name="Google Shape;378;p29"/>
          <p:cNvGraphicFramePr/>
          <p:nvPr/>
        </p:nvGraphicFramePr>
        <p:xfrm>
          <a:off x="832088" y="1174475"/>
          <a:ext cx="3000000" cy="3000000"/>
        </p:xfrm>
        <a:graphic>
          <a:graphicData uri="http://schemas.openxmlformats.org/drawingml/2006/table">
            <a:tbl>
              <a:tblPr>
                <a:noFill/>
                <a:tableStyleId>{AD677569-9DE6-4A27-BD0F-3F2AFE7A82F3}</a:tableStyleId>
              </a:tblPr>
              <a:tblGrid>
                <a:gridCol w="1941375"/>
                <a:gridCol w="1050525"/>
                <a:gridCol w="1495975"/>
                <a:gridCol w="1495975"/>
                <a:gridCol w="1495975"/>
              </a:tblGrid>
              <a:tr h="349575">
                <a:tc>
                  <a:txBody>
                    <a:bodyPr/>
                    <a:lstStyle/>
                    <a:p>
                      <a:pPr indent="0" lvl="0" marL="0" rtl="0" algn="ctr">
                        <a:spcBef>
                          <a:spcPts val="0"/>
                        </a:spcBef>
                        <a:spcAft>
                          <a:spcPts val="0"/>
                        </a:spcAft>
                        <a:buNone/>
                      </a:pPr>
                      <a:r>
                        <a:rPr b="1" lang="en" sz="1100">
                          <a:solidFill>
                            <a:schemeClr val="lt1"/>
                          </a:solidFill>
                        </a:rPr>
                        <a:t>Jabatan </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Kebutuhan </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Peserta SKT</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Jml Input </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 Input</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r>
              <a:tr h="174800">
                <a:tc>
                  <a:txBody>
                    <a:bodyPr/>
                    <a:lstStyle/>
                    <a:p>
                      <a:pPr indent="0" lvl="0" marL="0" rtl="0" algn="l">
                        <a:lnSpc>
                          <a:spcPct val="115000"/>
                        </a:lnSpc>
                        <a:spcBef>
                          <a:spcPts val="0"/>
                        </a:spcBef>
                        <a:spcAft>
                          <a:spcPts val="0"/>
                        </a:spcAft>
                        <a:buNone/>
                      </a:pPr>
                      <a:r>
                        <a:rPr b="1" lang="en" sz="900"/>
                        <a:t>ADMINISTRASI KEUANGAN</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7.030</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1.953</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27,78%</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KEPALA PRODUKSI</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2.777</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673</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24,23%</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MANAJER - KDKMP</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30.000</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82.701</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27.137</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32,81%</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MANAJER OPERASIONAL - KNMP</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3.166</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832</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26,28%</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PENJAMIN MUTU</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5.484</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1.535</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27,99%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9175">
                <a:tc>
                  <a:txBody>
                    <a:bodyPr/>
                    <a:lstStyle/>
                    <a:p>
                      <a:pPr indent="0" lvl="0" marL="0" rtl="0" algn="l">
                        <a:spcBef>
                          <a:spcPts val="0"/>
                        </a:spcBef>
                        <a:spcAft>
                          <a:spcPts val="0"/>
                        </a:spcAft>
                        <a:buNone/>
                      </a:pPr>
                      <a:r>
                        <a:rPr b="1" lang="en" sz="1000"/>
                        <a:t>Jumlah</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35.476</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101.158</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32.130</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31,76%</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r>
            </a:tbl>
          </a:graphicData>
        </a:graphic>
      </p:graphicFrame>
      <p:graphicFrame>
        <p:nvGraphicFramePr>
          <p:cNvPr id="379" name="Google Shape;379;p29"/>
          <p:cNvGraphicFramePr/>
          <p:nvPr/>
        </p:nvGraphicFramePr>
        <p:xfrm>
          <a:off x="832075" y="3122300"/>
          <a:ext cx="3000000" cy="3000000"/>
        </p:xfrm>
        <a:graphic>
          <a:graphicData uri="http://schemas.openxmlformats.org/drawingml/2006/table">
            <a:tbl>
              <a:tblPr>
                <a:noFill/>
                <a:tableStyleId>{AD677569-9DE6-4A27-BD0F-3F2AFE7A82F3}</a:tableStyleId>
              </a:tblPr>
              <a:tblGrid>
                <a:gridCol w="1941375"/>
                <a:gridCol w="1050525"/>
                <a:gridCol w="1495975"/>
                <a:gridCol w="1495975"/>
                <a:gridCol w="1495975"/>
              </a:tblGrid>
              <a:tr h="349575">
                <a:tc>
                  <a:txBody>
                    <a:bodyPr/>
                    <a:lstStyle/>
                    <a:p>
                      <a:pPr indent="0" lvl="0" marL="0" rtl="0" algn="ctr">
                        <a:spcBef>
                          <a:spcPts val="0"/>
                        </a:spcBef>
                        <a:spcAft>
                          <a:spcPts val="0"/>
                        </a:spcAft>
                        <a:buNone/>
                      </a:pPr>
                      <a:r>
                        <a:rPr b="1" lang="en" sz="1100">
                          <a:solidFill>
                            <a:schemeClr val="lt1"/>
                          </a:solidFill>
                        </a:rPr>
                        <a:t>Jabatan </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Kebutuhan </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Peserta SKT</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Jml Input </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c>
                  <a:txBody>
                    <a:bodyPr/>
                    <a:lstStyle/>
                    <a:p>
                      <a:pPr indent="0" lvl="0" marL="0" rtl="0" algn="ctr">
                        <a:spcBef>
                          <a:spcPts val="0"/>
                        </a:spcBef>
                        <a:spcAft>
                          <a:spcPts val="0"/>
                        </a:spcAft>
                        <a:buNone/>
                      </a:pPr>
                      <a:r>
                        <a:rPr b="1" lang="en" sz="1100">
                          <a:solidFill>
                            <a:schemeClr val="lt1"/>
                          </a:solidFill>
                        </a:rPr>
                        <a:t>% Input</a:t>
                      </a:r>
                      <a:endParaRPr b="1" sz="1100">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52874"/>
                    </a:solidFill>
                  </a:tcPr>
                </a:tc>
              </a:tr>
              <a:tr h="174800">
                <a:tc>
                  <a:txBody>
                    <a:bodyPr/>
                    <a:lstStyle/>
                    <a:p>
                      <a:pPr indent="0" lvl="0" marL="0" rtl="0" algn="l">
                        <a:lnSpc>
                          <a:spcPct val="115000"/>
                        </a:lnSpc>
                        <a:spcBef>
                          <a:spcPts val="0"/>
                        </a:spcBef>
                        <a:spcAft>
                          <a:spcPts val="0"/>
                        </a:spcAft>
                        <a:buNone/>
                      </a:pPr>
                      <a:r>
                        <a:rPr b="1" lang="en" sz="900"/>
                        <a:t>ADMINISTRASI KEUANGAN</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7.030</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3.989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56,74%</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KEPALA PRODUKSI</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2.777</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1.406</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50,63%</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MANAJER - KDKMP</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30.000</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82.701</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50.704</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61,31%</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MANAJER OPERASIONAL - KNMP</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3.166</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1.942</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61,34%</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74800">
                <a:tc>
                  <a:txBody>
                    <a:bodyPr/>
                    <a:lstStyle/>
                    <a:p>
                      <a:pPr indent="0" lvl="0" marL="0" rtl="0" algn="l">
                        <a:lnSpc>
                          <a:spcPct val="115000"/>
                        </a:lnSpc>
                        <a:spcBef>
                          <a:spcPts val="0"/>
                        </a:spcBef>
                        <a:spcAft>
                          <a:spcPts val="0"/>
                        </a:spcAft>
                        <a:buNone/>
                      </a:pPr>
                      <a:r>
                        <a:rPr b="1" lang="en" sz="900"/>
                        <a:t>PENJAMIN MUTU</a:t>
                      </a:r>
                      <a:endParaRPr b="1"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1.369</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5.484</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3.075</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900"/>
                        <a:t>56,07%</a:t>
                      </a:r>
                      <a:endParaRPr sz="9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9175">
                <a:tc>
                  <a:txBody>
                    <a:bodyPr/>
                    <a:lstStyle/>
                    <a:p>
                      <a:pPr indent="0" lvl="0" marL="0" rtl="0" algn="l">
                        <a:spcBef>
                          <a:spcPts val="0"/>
                        </a:spcBef>
                        <a:spcAft>
                          <a:spcPts val="0"/>
                        </a:spcAft>
                        <a:buNone/>
                      </a:pPr>
                      <a:r>
                        <a:rPr b="1" lang="en" sz="1000"/>
                        <a:t>Jumlah</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35.476</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101.158</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61.116</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c>
                  <a:txBody>
                    <a:bodyPr/>
                    <a:lstStyle/>
                    <a:p>
                      <a:pPr indent="0" lvl="0" marL="0" rtl="0" algn="r">
                        <a:lnSpc>
                          <a:spcPct val="115000"/>
                        </a:lnSpc>
                        <a:spcBef>
                          <a:spcPts val="0"/>
                        </a:spcBef>
                        <a:spcAft>
                          <a:spcPts val="0"/>
                        </a:spcAft>
                        <a:buNone/>
                      </a:pPr>
                      <a:r>
                        <a:rPr b="1" lang="en" sz="1000"/>
                        <a:t>60,42%</a:t>
                      </a:r>
                      <a:endParaRPr b="1" sz="1000"/>
                    </a:p>
                  </a:txBody>
                  <a:tcPr marT="19050" marB="19050" marR="28575" marL="2857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0E0E3"/>
                    </a:solidFill>
                  </a:tcPr>
                </a:tc>
              </a:tr>
            </a:tbl>
          </a:graphicData>
        </a:graphic>
      </p:graphicFrame>
      <p:sp>
        <p:nvSpPr>
          <p:cNvPr id="380" name="Google Shape;380;p29"/>
          <p:cNvSpPr txBox="1"/>
          <p:nvPr/>
        </p:nvSpPr>
        <p:spPr>
          <a:xfrm>
            <a:off x="741178" y="773375"/>
            <a:ext cx="125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highlight>
                  <a:srgbClr val="073763"/>
                </a:highlight>
                <a:latin typeface="Montserrat"/>
                <a:ea typeface="Montserrat"/>
                <a:cs typeface="Montserrat"/>
                <a:sym typeface="Montserrat"/>
              </a:rPr>
              <a:t>Kesehatan</a:t>
            </a:r>
            <a:endParaRPr b="1">
              <a:solidFill>
                <a:srgbClr val="FFFFFF"/>
              </a:solidFill>
              <a:highlight>
                <a:srgbClr val="073763"/>
              </a:highlight>
              <a:latin typeface="Montserrat"/>
              <a:ea typeface="Montserrat"/>
              <a:cs typeface="Montserrat"/>
              <a:sym typeface="Montserrat"/>
            </a:endParaRPr>
          </a:p>
        </p:txBody>
      </p:sp>
      <p:sp>
        <p:nvSpPr>
          <p:cNvPr id="381" name="Google Shape;381;p29"/>
          <p:cNvSpPr txBox="1"/>
          <p:nvPr/>
        </p:nvSpPr>
        <p:spPr>
          <a:xfrm>
            <a:off x="742053" y="2721200"/>
            <a:ext cx="165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FFFF"/>
                </a:solidFill>
                <a:highlight>
                  <a:srgbClr val="073763"/>
                </a:highlight>
                <a:latin typeface="Montserrat"/>
                <a:ea typeface="Montserrat"/>
                <a:cs typeface="Montserrat"/>
                <a:sym typeface="Montserrat"/>
              </a:rPr>
              <a:t>Mental Ideologi</a:t>
            </a:r>
            <a:endParaRPr b="1">
              <a:solidFill>
                <a:srgbClr val="FFFFFF"/>
              </a:solidFill>
              <a:highlight>
                <a:srgbClr val="073763"/>
              </a:highlight>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5" name="Shape 385"/>
        <p:cNvGrpSpPr/>
        <p:nvPr/>
      </p:nvGrpSpPr>
      <p:grpSpPr>
        <a:xfrm>
          <a:off x="0" y="0"/>
          <a:ext cx="0" cy="0"/>
          <a:chOff x="0" y="0"/>
          <a:chExt cx="0" cy="0"/>
        </a:xfrm>
      </p:grpSpPr>
      <p:sp>
        <p:nvSpPr>
          <p:cNvPr id="386" name="Google Shape;386;p30"/>
          <p:cNvSpPr txBox="1"/>
          <p:nvPr>
            <p:ph type="title"/>
          </p:nvPr>
        </p:nvSpPr>
        <p:spPr>
          <a:xfrm>
            <a:off x="311700" y="102950"/>
            <a:ext cx="78222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Font typeface="Arial"/>
              <a:buNone/>
            </a:pPr>
            <a:r>
              <a:rPr b="1" lang="en" sz="2300">
                <a:solidFill>
                  <a:srgbClr val="0C45A6"/>
                </a:solidFill>
                <a:latin typeface="Montserrat"/>
                <a:ea typeface="Montserrat"/>
                <a:cs typeface="Montserrat"/>
                <a:sym typeface="Montserrat"/>
              </a:rPr>
              <a:t>SEBARAN HASIL SKT</a:t>
            </a:r>
            <a:endParaRPr b="1" sz="2300">
              <a:solidFill>
                <a:srgbClr val="DE1D5E"/>
              </a:solidFill>
              <a:latin typeface="Montserrat"/>
              <a:ea typeface="Montserrat"/>
              <a:cs typeface="Montserrat"/>
              <a:sym typeface="Montserrat"/>
            </a:endParaRPr>
          </a:p>
          <a:p>
            <a:pPr indent="0" lvl="0" marL="0" rtl="0" algn="ctr">
              <a:spcBef>
                <a:spcPts val="0"/>
              </a:spcBef>
              <a:spcAft>
                <a:spcPts val="0"/>
              </a:spcAft>
              <a:buNone/>
            </a:pPr>
            <a:r>
              <a:t/>
            </a:r>
            <a:endParaRPr/>
          </a:p>
        </p:txBody>
      </p:sp>
      <p:pic>
        <p:nvPicPr>
          <p:cNvPr id="387" name="Google Shape;387;p30" title="Logo-Resmi-PNG.png"/>
          <p:cNvPicPr preferRelativeResize="0"/>
          <p:nvPr/>
        </p:nvPicPr>
        <p:blipFill>
          <a:blip r:embed="rId3">
            <a:alphaModFix/>
          </a:blip>
          <a:stretch>
            <a:fillRect/>
          </a:stretch>
        </p:blipFill>
        <p:spPr>
          <a:xfrm>
            <a:off x="7964469" y="58430"/>
            <a:ext cx="624348" cy="472600"/>
          </a:xfrm>
          <a:prstGeom prst="rect">
            <a:avLst/>
          </a:prstGeom>
          <a:noFill/>
          <a:ln>
            <a:noFill/>
          </a:ln>
        </p:spPr>
      </p:pic>
      <p:pic>
        <p:nvPicPr>
          <p:cNvPr id="388" name="Google Shape;388;p30" title="dlhkp_kebumenkab_go_id_121125-link-4ae7995fa68151f80a4d1c1dd73f62ee.jpg"/>
          <p:cNvPicPr preferRelativeResize="0"/>
          <p:nvPr/>
        </p:nvPicPr>
        <p:blipFill>
          <a:blip r:embed="rId4">
            <a:alphaModFix/>
          </a:blip>
          <a:stretch>
            <a:fillRect/>
          </a:stretch>
        </p:blipFill>
        <p:spPr>
          <a:xfrm>
            <a:off x="8600701" y="96239"/>
            <a:ext cx="434800" cy="434800"/>
          </a:xfrm>
          <a:prstGeom prst="rect">
            <a:avLst/>
          </a:prstGeom>
          <a:noFill/>
          <a:ln>
            <a:noFill/>
          </a:ln>
        </p:spPr>
      </p:pic>
      <p:grpSp>
        <p:nvGrpSpPr>
          <p:cNvPr id="389" name="Google Shape;389;p30"/>
          <p:cNvGrpSpPr/>
          <p:nvPr/>
        </p:nvGrpSpPr>
        <p:grpSpPr>
          <a:xfrm>
            <a:off x="92678" y="-664620"/>
            <a:ext cx="434807" cy="1236081"/>
            <a:chOff x="0" y="-38100"/>
            <a:chExt cx="297956" cy="847037"/>
          </a:xfrm>
        </p:grpSpPr>
        <p:sp>
          <p:nvSpPr>
            <p:cNvPr id="390" name="Google Shape;390;p30"/>
            <p:cNvSpPr/>
            <p:nvPr/>
          </p:nvSpPr>
          <p:spPr>
            <a:xfrm>
              <a:off x="0" y="0"/>
              <a:ext cx="297956" cy="808937"/>
            </a:xfrm>
            <a:custGeom>
              <a:rect b="b" l="l" r="r" t="t"/>
              <a:pathLst>
                <a:path extrusionOk="0" h="808937" w="297956">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91" name="Google Shape;391;p30"/>
            <p:cNvSpPr txBox="1"/>
            <p:nvPr/>
          </p:nvSpPr>
          <p:spPr>
            <a:xfrm>
              <a:off x="0" y="-38100"/>
              <a:ext cx="297900" cy="846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392" name="Google Shape;392;p30"/>
          <p:cNvSpPr/>
          <p:nvPr/>
        </p:nvSpPr>
        <p:spPr>
          <a:xfrm>
            <a:off x="111189" y="21377"/>
            <a:ext cx="397801" cy="497252"/>
          </a:xfrm>
          <a:custGeom>
            <a:rect b="b" l="l" r="r" t="t"/>
            <a:pathLst>
              <a:path extrusionOk="0" h="994503" w="795602">
                <a:moveTo>
                  <a:pt x="0" y="0"/>
                </a:moveTo>
                <a:lnTo>
                  <a:pt x="795602" y="0"/>
                </a:lnTo>
                <a:lnTo>
                  <a:pt x="795602" y="994503"/>
                </a:lnTo>
                <a:lnTo>
                  <a:pt x="0" y="994503"/>
                </a:lnTo>
                <a:lnTo>
                  <a:pt x="0" y="0"/>
                </a:lnTo>
                <a:close/>
              </a:path>
            </a:pathLst>
          </a:custGeom>
          <a:blipFill rotWithShape="1">
            <a:blip r:embed="rId5">
              <a:alphaModFix/>
            </a:blip>
            <a:stretch>
              <a:fillRect b="0" l="0" r="0" t="0"/>
            </a:stretch>
          </a:blipFill>
          <a:ln>
            <a:noFill/>
          </a:ln>
        </p:spPr>
      </p:sp>
      <p:grpSp>
        <p:nvGrpSpPr>
          <p:cNvPr id="393" name="Google Shape;393;p30"/>
          <p:cNvGrpSpPr/>
          <p:nvPr/>
        </p:nvGrpSpPr>
        <p:grpSpPr>
          <a:xfrm>
            <a:off x="-84199" y="4787731"/>
            <a:ext cx="4073809" cy="768156"/>
            <a:chOff x="0" y="-9525"/>
            <a:chExt cx="3180427" cy="599700"/>
          </a:xfrm>
        </p:grpSpPr>
        <p:sp>
          <p:nvSpPr>
            <p:cNvPr id="394" name="Google Shape;394;p30"/>
            <p:cNvSpPr/>
            <p:nvPr/>
          </p:nvSpPr>
          <p:spPr>
            <a:xfrm>
              <a:off x="0" y="0"/>
              <a:ext cx="3180427" cy="590077"/>
            </a:xfrm>
            <a:custGeom>
              <a:rect b="b" l="l" r="r" t="t"/>
              <a:pathLst>
                <a:path extrusionOk="0" h="590077" w="3180427">
                  <a:moveTo>
                    <a:pt x="48462" y="0"/>
                  </a:moveTo>
                  <a:lnTo>
                    <a:pt x="3131964" y="0"/>
                  </a:lnTo>
                  <a:cubicBezTo>
                    <a:pt x="3158729" y="0"/>
                    <a:pt x="3180427" y="21697"/>
                    <a:pt x="3180427" y="48462"/>
                  </a:cubicBezTo>
                  <a:lnTo>
                    <a:pt x="3180427" y="541615"/>
                  </a:lnTo>
                  <a:cubicBezTo>
                    <a:pt x="3180427" y="568380"/>
                    <a:pt x="3158729" y="590077"/>
                    <a:pt x="3131964" y="590077"/>
                  </a:cubicBezTo>
                  <a:lnTo>
                    <a:pt x="48462" y="590077"/>
                  </a:lnTo>
                  <a:cubicBezTo>
                    <a:pt x="21697" y="590077"/>
                    <a:pt x="0" y="568380"/>
                    <a:pt x="0" y="541615"/>
                  </a:cubicBezTo>
                  <a:lnTo>
                    <a:pt x="0" y="48462"/>
                  </a:lnTo>
                  <a:cubicBezTo>
                    <a:pt x="0" y="21697"/>
                    <a:pt x="21697" y="0"/>
                    <a:pt x="48462" y="0"/>
                  </a:cubicBezTo>
                  <a:close/>
                </a:path>
              </a:pathLst>
            </a:custGeom>
            <a:solidFill>
              <a:srgbClr val="05287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95" name="Google Shape;395;p30"/>
            <p:cNvSpPr txBox="1"/>
            <p:nvPr/>
          </p:nvSpPr>
          <p:spPr>
            <a:xfrm>
              <a:off x="0" y="-9525"/>
              <a:ext cx="3180300" cy="599700"/>
            </a:xfrm>
            <a:prstGeom prst="rect">
              <a:avLst/>
            </a:prstGeom>
            <a:noFill/>
            <a:ln>
              <a:noFill/>
            </a:ln>
          </p:spPr>
          <p:txBody>
            <a:bodyPr anchorCtr="0" anchor="ctr" bIns="25400" lIns="25400" spcFirstLastPara="1" rIns="25400" wrap="square" tIns="25400">
              <a:noAutofit/>
            </a:bodyPr>
            <a:lstStyle/>
            <a:p>
              <a:pPr indent="0" lvl="0" marL="0" marR="0" rtl="0" algn="ctr">
                <a:lnSpc>
                  <a:spcPct val="122222"/>
                </a:lnSpc>
                <a:spcBef>
                  <a:spcPts val="0"/>
                </a:spcBef>
                <a:spcAft>
                  <a:spcPts val="0"/>
                </a:spcAft>
                <a:buNone/>
              </a:pPr>
              <a:r>
                <a:t/>
              </a:r>
              <a:endParaRPr b="0" i="0" sz="900" u="none" cap="none" strike="noStrike">
                <a:solidFill>
                  <a:srgbClr val="000000"/>
                </a:solidFill>
                <a:latin typeface="Calibri"/>
                <a:ea typeface="Calibri"/>
                <a:cs typeface="Calibri"/>
                <a:sym typeface="Calibri"/>
              </a:endParaRPr>
            </a:p>
          </p:txBody>
        </p:sp>
      </p:grpSp>
      <p:sp>
        <p:nvSpPr>
          <p:cNvPr id="396" name="Google Shape;396;p30"/>
          <p:cNvSpPr/>
          <p:nvPr/>
        </p:nvSpPr>
        <p:spPr>
          <a:xfrm>
            <a:off x="8064260" y="617025"/>
            <a:ext cx="951000" cy="119700"/>
          </a:xfrm>
          <a:prstGeom prst="rect">
            <a:avLst/>
          </a:prstGeom>
          <a:solidFill>
            <a:srgbClr val="0C45A6"/>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97" name="Google Shape;397;p30"/>
          <p:cNvSpPr/>
          <p:nvPr/>
        </p:nvSpPr>
        <p:spPr>
          <a:xfrm>
            <a:off x="-32383" y="4910877"/>
            <a:ext cx="3812414" cy="166793"/>
          </a:xfrm>
          <a:custGeom>
            <a:rect b="b" l="l" r="r" t="t"/>
            <a:pathLst>
              <a:path extrusionOk="0" h="333586" w="7624828">
                <a:moveTo>
                  <a:pt x="0" y="0"/>
                </a:moveTo>
                <a:lnTo>
                  <a:pt x="7624829" y="0"/>
                </a:lnTo>
                <a:lnTo>
                  <a:pt x="7624829" y="333586"/>
                </a:lnTo>
                <a:lnTo>
                  <a:pt x="0" y="333586"/>
                </a:lnTo>
                <a:lnTo>
                  <a:pt x="0" y="0"/>
                </a:lnTo>
                <a:close/>
              </a:path>
            </a:pathLst>
          </a:custGeom>
          <a:blipFill rotWithShape="1">
            <a:blip r:embed="rId6">
              <a:alphaModFix/>
            </a:blip>
            <a:stretch>
              <a:fillRect b="0" l="0" r="0" t="0"/>
            </a:stretch>
          </a:blipFill>
          <a:ln>
            <a:noFill/>
          </a:ln>
        </p:spPr>
      </p:sp>
      <p:pic>
        <p:nvPicPr>
          <p:cNvPr id="398" name="Google Shape;398;p30" title="Infografis Progres Input Data Skt.png"/>
          <p:cNvPicPr preferRelativeResize="0"/>
          <p:nvPr/>
        </p:nvPicPr>
        <p:blipFill rotWithShape="1">
          <a:blip r:embed="rId7">
            <a:alphaModFix/>
          </a:blip>
          <a:srcRect b="0" l="0" r="0" t="10507"/>
          <a:stretch/>
        </p:blipFill>
        <p:spPr>
          <a:xfrm>
            <a:off x="311699" y="623550"/>
            <a:ext cx="8164205" cy="41120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